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notesMasterIdLst>
    <p:notesMasterId r:id="rId60"/>
  </p:notesMasterIdLst>
  <p:handoutMasterIdLst>
    <p:handoutMasterId r:id="rId61"/>
  </p:handoutMasterIdLst>
  <p:sldIdLst>
    <p:sldId id="523" r:id="rId6"/>
    <p:sldId id="672" r:id="rId7"/>
    <p:sldId id="514" r:id="rId8"/>
    <p:sldId id="470" r:id="rId9"/>
    <p:sldId id="527" r:id="rId10"/>
    <p:sldId id="528" r:id="rId11"/>
    <p:sldId id="529" r:id="rId12"/>
    <p:sldId id="530" r:id="rId13"/>
    <p:sldId id="531" r:id="rId14"/>
    <p:sldId id="532" r:id="rId15"/>
    <p:sldId id="533" r:id="rId16"/>
    <p:sldId id="476" r:id="rId17"/>
    <p:sldId id="487" r:id="rId18"/>
    <p:sldId id="489" r:id="rId19"/>
    <p:sldId id="488" r:id="rId20"/>
    <p:sldId id="517" r:id="rId21"/>
    <p:sldId id="518" r:id="rId22"/>
    <p:sldId id="516" r:id="rId23"/>
    <p:sldId id="493" r:id="rId24"/>
    <p:sldId id="509" r:id="rId25"/>
    <p:sldId id="507" r:id="rId26"/>
    <p:sldId id="520" r:id="rId27"/>
    <p:sldId id="491" r:id="rId28"/>
    <p:sldId id="508" r:id="rId29"/>
    <p:sldId id="264" r:id="rId30"/>
    <p:sldId id="336" r:id="rId31"/>
    <p:sldId id="269" r:id="rId32"/>
    <p:sldId id="270" r:id="rId33"/>
    <p:sldId id="276" r:id="rId34"/>
    <p:sldId id="279" r:id="rId35"/>
    <p:sldId id="280" r:id="rId36"/>
    <p:sldId id="289" r:id="rId37"/>
    <p:sldId id="290" r:id="rId38"/>
    <p:sldId id="293" r:id="rId39"/>
    <p:sldId id="297" r:id="rId40"/>
    <p:sldId id="303" r:id="rId41"/>
    <p:sldId id="306" r:id="rId42"/>
    <p:sldId id="307" r:id="rId43"/>
    <p:sldId id="309" r:id="rId44"/>
    <p:sldId id="311" r:id="rId45"/>
    <p:sldId id="314" r:id="rId46"/>
    <p:sldId id="315" r:id="rId47"/>
    <p:sldId id="317" r:id="rId48"/>
    <p:sldId id="318" r:id="rId49"/>
    <p:sldId id="319" r:id="rId50"/>
    <p:sldId id="322" r:id="rId51"/>
    <p:sldId id="323" r:id="rId52"/>
    <p:sldId id="327" r:id="rId53"/>
    <p:sldId id="334" r:id="rId54"/>
    <p:sldId id="335" r:id="rId55"/>
    <p:sldId id="329" r:id="rId56"/>
    <p:sldId id="331" r:id="rId57"/>
    <p:sldId id="332" r:id="rId58"/>
    <p:sldId id="673" r:id="rId59"/>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54">
          <p15:clr>
            <a:srgbClr val="A4A3A4"/>
          </p15:clr>
        </p15:guide>
        <p15:guide id="2" pos="2309">
          <p15:clr>
            <a:srgbClr val="A4A3A4"/>
          </p15:clr>
        </p15:guide>
        <p15:guide id="3" orient="horz" pos="596">
          <p15:clr>
            <a:srgbClr val="A4A3A4"/>
          </p15:clr>
        </p15:guide>
        <p15:guide id="4" orient="horz" pos="4122">
          <p15:clr>
            <a:srgbClr val="A4A3A4"/>
          </p15:clr>
        </p15:guide>
        <p15:guide id="5" pos="3513">
          <p15:clr>
            <a:srgbClr val="A4A3A4"/>
          </p15:clr>
        </p15:guide>
        <p15:guide id="6" pos="529">
          <p15:clr>
            <a:srgbClr val="A4A3A4"/>
          </p15:clr>
        </p15:guide>
        <p15:guide id="7" pos="28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25" autoAdjust="0"/>
    <p:restoredTop sz="94660"/>
  </p:normalViewPr>
  <p:slideViewPr>
    <p:cSldViewPr snapToGrid="0">
      <p:cViewPr varScale="1">
        <p:scale>
          <a:sx n="87" d="100"/>
          <a:sy n="87" d="100"/>
        </p:scale>
        <p:origin x="1493" y="77"/>
      </p:cViewPr>
      <p:guideLst>
        <p:guide orient="horz" pos="3154"/>
        <p:guide pos="2309"/>
        <p:guide orient="horz" pos="596"/>
        <p:guide orient="horz" pos="4122"/>
        <p:guide pos="3513"/>
        <p:guide pos="529"/>
        <p:guide pos="2878"/>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2DD09893-A5F9-D14D-860B-0983CE870110}" type="datetimeFigureOut">
              <a:rPr lang="en-US" smtClean="0"/>
              <a:t>7/23/2019</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BDC8CC02-5CF1-AA44-A115-40CBFEE22FE2}" type="slidenum">
              <a:rPr lang="en-US" smtClean="0"/>
              <a:t>‹#›</a:t>
            </a:fld>
            <a:endParaRPr lang="en-US"/>
          </a:p>
        </p:txBody>
      </p:sp>
    </p:spTree>
    <p:extLst>
      <p:ext uri="{BB962C8B-B14F-4D97-AF65-F5344CB8AC3E}">
        <p14:creationId xmlns:p14="http://schemas.microsoft.com/office/powerpoint/2010/main" val="976847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FAE57F0-B2D4-42F2-9E49-03F84D7B6506}" type="datetimeFigureOut">
              <a:rPr lang="en-US" smtClean="0"/>
              <a:t>7/23/2019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038A7A7-74B2-4CF9-AE41-177D36CFE246}" type="slidenum">
              <a:rPr lang="en-US" smtClean="0"/>
              <a:t>‹#›</a:t>
            </a:fld>
            <a:endParaRPr lang="en-US"/>
          </a:p>
        </p:txBody>
      </p:sp>
    </p:spTree>
    <p:extLst>
      <p:ext uri="{BB962C8B-B14F-4D97-AF65-F5344CB8AC3E}">
        <p14:creationId xmlns:p14="http://schemas.microsoft.com/office/powerpoint/2010/main" val="883292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092053A-AC48-4A91-8562-01357F336180}"/>
              </a:ext>
            </a:extLst>
          </p:cNvPr>
          <p:cNvSpPr>
            <a:spLocks noGrp="1" noChangeArrowheads="1"/>
          </p:cNvSpPr>
          <p:nvPr>
            <p:ph type="sldNum" sz="quarter" idx="5"/>
          </p:nvPr>
        </p:nvSpPr>
        <p:spPr>
          <a:noFill/>
        </p:spPr>
        <p:txBody>
          <a:bodyPr/>
          <a:lstStyle>
            <a:lvl1pPr defTabSz="931863">
              <a:defRPr sz="2000">
                <a:solidFill>
                  <a:schemeClr val="tx1"/>
                </a:solidFill>
                <a:latin typeface="Arial" panose="020B0604020202020204" pitchFamily="34" charset="0"/>
                <a:ea typeface="ＭＳ Ｐゴシック" panose="020B0600070205080204" pitchFamily="34" charset="-128"/>
              </a:defRPr>
            </a:lvl1pPr>
            <a:lvl2pPr marL="742950" indent="-285750" defTabSz="931863">
              <a:defRPr sz="2000">
                <a:solidFill>
                  <a:schemeClr val="tx1"/>
                </a:solidFill>
                <a:latin typeface="Arial" panose="020B0604020202020204" pitchFamily="34" charset="0"/>
                <a:ea typeface="ＭＳ Ｐゴシック" panose="020B0600070205080204" pitchFamily="34" charset="-128"/>
              </a:defRPr>
            </a:lvl2pPr>
            <a:lvl3pPr marL="1143000" indent="-228600" defTabSz="931863">
              <a:defRPr sz="2000">
                <a:solidFill>
                  <a:schemeClr val="tx1"/>
                </a:solidFill>
                <a:latin typeface="Arial" panose="020B0604020202020204" pitchFamily="34" charset="0"/>
                <a:ea typeface="ＭＳ Ｐゴシック" panose="020B0600070205080204" pitchFamily="34" charset="-128"/>
              </a:defRPr>
            </a:lvl3pPr>
            <a:lvl4pPr marL="1600200" indent="-228600" defTabSz="931863">
              <a:defRPr sz="2000">
                <a:solidFill>
                  <a:schemeClr val="tx1"/>
                </a:solidFill>
                <a:latin typeface="Arial" panose="020B0604020202020204" pitchFamily="34" charset="0"/>
                <a:ea typeface="ＭＳ Ｐゴシック" panose="020B0600070205080204" pitchFamily="34" charset="-128"/>
              </a:defRPr>
            </a:lvl4pPr>
            <a:lvl5pPr marL="2057400" indent="-228600" defTabSz="931863">
              <a:defRPr sz="20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9E0DB564-A95D-4F4B-B4D0-720CDC3BBDCD}" type="slidenum">
              <a:rPr lang="en-US" altLang="zh-CN" sz="1200"/>
              <a:pPr/>
              <a:t>1</a:t>
            </a:fld>
            <a:endParaRPr lang="en-US" altLang="zh-CN" sz="1200"/>
          </a:p>
        </p:txBody>
      </p:sp>
      <p:sp>
        <p:nvSpPr>
          <p:cNvPr id="50179" name="Rectangle 2">
            <a:extLst>
              <a:ext uri="{FF2B5EF4-FFF2-40B4-BE49-F238E27FC236}">
                <a16:creationId xmlns:a16="http://schemas.microsoft.com/office/drawing/2014/main" id="{7590CD74-3019-4F6D-94BB-790709EAE071}"/>
              </a:ext>
            </a:extLst>
          </p:cNvPr>
          <p:cNvSpPr>
            <a:spLocks noGrp="1" noRot="1" noChangeAspect="1" noChangeArrowheads="1" noTextEdit="1"/>
          </p:cNvSpPr>
          <p:nvPr>
            <p:ph type="sldImg"/>
          </p:nvPr>
        </p:nvSpPr>
        <p:spPr>
          <a:xfrm>
            <a:off x="1181100" y="696913"/>
            <a:ext cx="4648200" cy="3486150"/>
          </a:xfrm>
          <a:ln/>
        </p:spPr>
      </p:sp>
      <p:sp>
        <p:nvSpPr>
          <p:cNvPr id="50180" name="Rectangle 3">
            <a:extLst>
              <a:ext uri="{FF2B5EF4-FFF2-40B4-BE49-F238E27FC236}">
                <a16:creationId xmlns:a16="http://schemas.microsoft.com/office/drawing/2014/main" id="{B912097A-B8F9-418A-85E2-0FF63BB45451}"/>
              </a:ext>
            </a:extLst>
          </p:cNvPr>
          <p:cNvSpPr>
            <a:spLocks noGrp="1" noChangeArrowheads="1"/>
          </p:cNvSpPr>
          <p:nvPr>
            <p:ph type="body" idx="1"/>
          </p:nvPr>
        </p:nvSpPr>
        <p:spPr>
          <a:xfrm>
            <a:off x="935038" y="4416425"/>
            <a:ext cx="5140325" cy="4183063"/>
          </a:xfrm>
          <a:noFill/>
        </p:spPr>
        <p:txBody>
          <a:bodyPr/>
          <a:lstStyle/>
          <a:p>
            <a:pPr eaLnBrk="1" hangingPunct="1"/>
            <a:endParaRPr lang="de-DE" altLang="zh-CN"/>
          </a:p>
        </p:txBody>
      </p:sp>
    </p:spTree>
    <p:extLst>
      <p:ext uri="{BB962C8B-B14F-4D97-AF65-F5344CB8AC3E}">
        <p14:creationId xmlns:p14="http://schemas.microsoft.com/office/powerpoint/2010/main" val="4116842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fld id="{3C6D5CA2-0EB2-4B29-B557-796631C7D7FE}" type="slidenum">
              <a:rPr lang="zh-CN" altLang="en-US" sz="1200" smtClean="0"/>
              <a:pPr/>
              <a:t>31</a:t>
            </a:fld>
            <a:endParaRPr lang="en-US" altLang="zh-CN" sz="1200"/>
          </a:p>
        </p:txBody>
      </p:sp>
      <p:sp>
        <p:nvSpPr>
          <p:cNvPr id="83971" name="Rectangle 2"/>
          <p:cNvSpPr>
            <a:spLocks noGrp="1" noRot="1" noChangeAspect="1" noChangeArrowheads="1" noTextEdit="1"/>
          </p:cNvSpPr>
          <p:nvPr>
            <p:ph type="sldImg"/>
          </p:nvPr>
        </p:nvSpPr>
        <p:spPr>
          <a:xfrm>
            <a:off x="1143000" y="687388"/>
            <a:ext cx="4572000" cy="3429000"/>
          </a:xfrm>
          <a:ln/>
        </p:spPr>
      </p:sp>
      <p:sp>
        <p:nvSpPr>
          <p:cNvPr id="83972" name="Rectangle 3"/>
          <p:cNvSpPr>
            <a:spLocks noGrp="1" noChangeArrowheads="1"/>
          </p:cNvSpPr>
          <p:nvPr>
            <p:ph type="body" idx="1"/>
          </p:nvPr>
        </p:nvSpPr>
        <p:spPr>
          <a:xfrm>
            <a:off x="914400" y="4344988"/>
            <a:ext cx="5029200" cy="4111625"/>
          </a:xfrm>
          <a:noFill/>
        </p:spPr>
        <p:txBody>
          <a:bodyPr/>
          <a:lstStyle/>
          <a:p>
            <a:pPr eaLnBrk="1" hangingPunct="1"/>
            <a:r>
              <a:rPr lang="en-US" altLang="zh-CN"/>
              <a:t>Insert grades are important</a:t>
            </a:r>
          </a:p>
          <a:p>
            <a:pPr eaLnBrk="1" hangingPunct="1"/>
            <a:r>
              <a:rPr lang="en-US" altLang="zh-CN"/>
              <a:t>Semi fin is cermet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fld id="{DEC3D65B-43B9-4961-827E-7CB2EA46CD09}" type="slidenum">
              <a:rPr lang="zh-CN" altLang="en-US" sz="1200" smtClean="0"/>
              <a:pPr/>
              <a:t>33</a:t>
            </a:fld>
            <a:endParaRPr lang="en-US" altLang="zh-CN" sz="1200"/>
          </a:p>
        </p:txBody>
      </p:sp>
      <p:sp>
        <p:nvSpPr>
          <p:cNvPr id="86019" name="Rectangle 2"/>
          <p:cNvSpPr>
            <a:spLocks noGrp="1" noRot="1" noChangeAspect="1" noChangeArrowheads="1" noTextEdit="1"/>
          </p:cNvSpPr>
          <p:nvPr>
            <p:ph type="sldImg"/>
          </p:nvPr>
        </p:nvSpPr>
        <p:spPr>
          <a:xfrm>
            <a:off x="1143000" y="687388"/>
            <a:ext cx="4572000" cy="3429000"/>
          </a:xfrm>
          <a:ln/>
        </p:spPr>
      </p:sp>
      <p:sp>
        <p:nvSpPr>
          <p:cNvPr id="86020" name="Rectangle 3"/>
          <p:cNvSpPr>
            <a:spLocks noGrp="1" noChangeArrowheads="1"/>
          </p:cNvSpPr>
          <p:nvPr>
            <p:ph type="body" idx="1"/>
          </p:nvPr>
        </p:nvSpPr>
        <p:spPr>
          <a:xfrm>
            <a:off x="914400" y="4344988"/>
            <a:ext cx="5029200" cy="4111625"/>
          </a:xfrm>
          <a:noFill/>
        </p:spPr>
        <p:txBody>
          <a:bodyPr/>
          <a:lstStyle/>
          <a:p>
            <a:pPr eaLnBrk="1" hangingPunct="1"/>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fld id="{B9FE01F1-FBAD-4C54-B2CD-32DF35400321}" type="slidenum">
              <a:rPr lang="zh-CN" altLang="en-US" sz="1200" smtClean="0"/>
              <a:pPr/>
              <a:t>36</a:t>
            </a:fld>
            <a:endParaRPr lang="en-US" altLang="zh-CN" sz="1200"/>
          </a:p>
        </p:txBody>
      </p:sp>
      <p:sp>
        <p:nvSpPr>
          <p:cNvPr id="89091" name="Rectangle 2"/>
          <p:cNvSpPr>
            <a:spLocks noGrp="1" noRot="1" noChangeAspect="1" noChangeArrowheads="1" noTextEdit="1"/>
          </p:cNvSpPr>
          <p:nvPr>
            <p:ph type="sldImg"/>
          </p:nvPr>
        </p:nvSpPr>
        <p:spPr>
          <a:xfrm>
            <a:off x="1143000" y="687388"/>
            <a:ext cx="4572000" cy="3429000"/>
          </a:xfrm>
          <a:ln/>
        </p:spPr>
      </p:sp>
      <p:sp>
        <p:nvSpPr>
          <p:cNvPr id="89092" name="Rectangle 3"/>
          <p:cNvSpPr>
            <a:spLocks noGrp="1" noChangeArrowheads="1"/>
          </p:cNvSpPr>
          <p:nvPr>
            <p:ph type="body" idx="1"/>
          </p:nvPr>
        </p:nvSpPr>
        <p:spPr>
          <a:xfrm>
            <a:off x="914400" y="4344988"/>
            <a:ext cx="5029200" cy="4111625"/>
          </a:xfrm>
          <a:noFill/>
        </p:spPr>
        <p:txBody>
          <a:bodyPr/>
          <a:lstStyle/>
          <a:p>
            <a:pPr eaLnBrk="1" hangingPunct="1"/>
            <a:r>
              <a:rPr lang="en-US" altLang="zh-CN"/>
              <a:t>Bass company, tap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fld id="{C64CAC7D-5DA3-4D8D-90E6-C119AA3652F9}" type="slidenum">
              <a:rPr lang="zh-CN" altLang="en-US" sz="1200" smtClean="0"/>
              <a:pPr/>
              <a:t>41</a:t>
            </a:fld>
            <a:endParaRPr lang="en-US" altLang="zh-CN" sz="1200"/>
          </a:p>
        </p:txBody>
      </p:sp>
      <p:sp>
        <p:nvSpPr>
          <p:cNvPr id="92163" name="Rectangle 2"/>
          <p:cNvSpPr>
            <a:spLocks noGrp="1" noRot="1" noChangeAspect="1" noChangeArrowheads="1" noTextEdit="1"/>
          </p:cNvSpPr>
          <p:nvPr>
            <p:ph type="sldImg"/>
          </p:nvPr>
        </p:nvSpPr>
        <p:spPr>
          <a:xfrm>
            <a:off x="1143000" y="687388"/>
            <a:ext cx="4572000" cy="3429000"/>
          </a:xfrm>
          <a:ln/>
        </p:spPr>
      </p:sp>
      <p:sp>
        <p:nvSpPr>
          <p:cNvPr id="92164" name="Rectangle 3"/>
          <p:cNvSpPr>
            <a:spLocks noGrp="1" noChangeArrowheads="1"/>
          </p:cNvSpPr>
          <p:nvPr>
            <p:ph type="body" idx="1"/>
          </p:nvPr>
        </p:nvSpPr>
        <p:spPr>
          <a:xfrm>
            <a:off x="914400" y="4344988"/>
            <a:ext cx="5029200" cy="4111625"/>
          </a:xfrm>
          <a:noFill/>
        </p:spPr>
        <p:txBody>
          <a:bodyPr/>
          <a:lstStyle/>
          <a:p>
            <a:pPr eaLnBrk="1" hangingPunct="1"/>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fld id="{3BCBC69A-D48D-49BF-9963-B460428A7BFA}" type="slidenum">
              <a:rPr lang="zh-CN" altLang="en-US" sz="1200" smtClean="0"/>
              <a:pPr/>
              <a:t>42</a:t>
            </a:fld>
            <a:endParaRPr lang="en-US" altLang="zh-CN" sz="1200"/>
          </a:p>
        </p:txBody>
      </p:sp>
      <p:sp>
        <p:nvSpPr>
          <p:cNvPr id="93187" name="Rectangle 2"/>
          <p:cNvSpPr>
            <a:spLocks noGrp="1" noRot="1" noChangeAspect="1" noChangeArrowheads="1" noTextEdit="1"/>
          </p:cNvSpPr>
          <p:nvPr>
            <p:ph type="sldImg"/>
          </p:nvPr>
        </p:nvSpPr>
        <p:spPr>
          <a:xfrm>
            <a:off x="1143000" y="687388"/>
            <a:ext cx="4572000" cy="3429000"/>
          </a:xfrm>
          <a:ln/>
        </p:spPr>
      </p:sp>
      <p:sp>
        <p:nvSpPr>
          <p:cNvPr id="93188" name="Rectangle 3"/>
          <p:cNvSpPr>
            <a:spLocks noGrp="1" noChangeArrowheads="1"/>
          </p:cNvSpPr>
          <p:nvPr>
            <p:ph type="body" idx="1"/>
          </p:nvPr>
        </p:nvSpPr>
        <p:spPr>
          <a:xfrm>
            <a:off x="914400" y="4344988"/>
            <a:ext cx="5029200" cy="4111625"/>
          </a:xfrm>
          <a:noFill/>
        </p:spPr>
        <p:txBody>
          <a:bodyPr/>
          <a:lstStyle/>
          <a:p>
            <a:pPr eaLnBrk="1" hangingPunct="1"/>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a:ln/>
        </p:spPr>
      </p:sp>
      <p:sp>
        <p:nvSpPr>
          <p:cNvPr id="94211" name="备注占位符 2"/>
          <p:cNvSpPr>
            <a:spLocks noGrp="1"/>
          </p:cNvSpPr>
          <p:nvPr>
            <p:ph type="body" idx="1"/>
          </p:nvPr>
        </p:nvSpPr>
        <p:spPr>
          <a:noFill/>
        </p:spPr>
        <p:txBody>
          <a:bodyPr/>
          <a:lstStyle/>
          <a:p>
            <a:endParaRPr lang="zh-CN" altLang="en-US"/>
          </a:p>
        </p:txBody>
      </p:sp>
      <p:sp>
        <p:nvSpPr>
          <p:cNvPr id="94212" name="灯片编号占位符 3"/>
          <p:cNvSpPr>
            <a:spLocks noGrp="1"/>
          </p:cNvSpPr>
          <p:nvPr>
            <p:ph type="sldNum" sz="quarter" idx="5"/>
          </p:nvPr>
        </p:nvSpPr>
        <p:spPr>
          <a:noFill/>
        </p:spPr>
        <p:txBody>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fld id="{C584BADA-F23C-404E-A8DE-93482D1459CA}" type="slidenum">
              <a:rPr lang="zh-CN" altLang="en-US" sz="1200" smtClean="0"/>
              <a:pPr/>
              <a:t>43</a:t>
            </a:fld>
            <a:endParaRPr lang="en-US" altLang="zh-CN"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1" noRot="1" noChangeAspect="1" noTextEdit="1"/>
          </p:cNvSpPr>
          <p:nvPr>
            <p:ph type="sldImg"/>
          </p:nvPr>
        </p:nvSpPr>
        <p:spPr>
          <a:ln/>
        </p:spPr>
      </p:sp>
      <p:sp>
        <p:nvSpPr>
          <p:cNvPr id="96259" name="备注占位符 2"/>
          <p:cNvSpPr>
            <a:spLocks noGrp="1"/>
          </p:cNvSpPr>
          <p:nvPr>
            <p:ph type="body" idx="1"/>
          </p:nvPr>
        </p:nvSpPr>
        <p:spPr>
          <a:noFill/>
        </p:spPr>
        <p:txBody>
          <a:bodyPr/>
          <a:lstStyle/>
          <a:p>
            <a:pPr eaLnBrk="1" hangingPunct="1"/>
            <a:endParaRPr lang="zh-CN" altLang="en-US"/>
          </a:p>
        </p:txBody>
      </p:sp>
      <p:sp>
        <p:nvSpPr>
          <p:cNvPr id="96260" name="灯片编号占位符 3"/>
          <p:cNvSpPr>
            <a:spLocks noGrp="1"/>
          </p:cNvSpPr>
          <p:nvPr>
            <p:ph type="sldNum" sz="quarter" idx="5"/>
          </p:nvPr>
        </p:nvSpPr>
        <p:spPr>
          <a:noFill/>
        </p:spPr>
        <p:txBody>
          <a:bodyPr/>
          <a:lstStyle>
            <a:lvl1pPr>
              <a:spcBef>
                <a:spcPct val="30000"/>
              </a:spcBef>
              <a:defRPr sz="1200">
                <a:solidFill>
                  <a:schemeClr val="tx1"/>
                </a:solidFill>
                <a:latin typeface="Arial" charset="0"/>
                <a:ea typeface="ＭＳ Ｐゴシック" pitchFamily="34" charset="-128"/>
              </a:defRPr>
            </a:lvl1pPr>
            <a:lvl2pPr marL="685800" indent="-263525">
              <a:spcBef>
                <a:spcPct val="30000"/>
              </a:spcBef>
              <a:defRPr sz="1200">
                <a:solidFill>
                  <a:schemeClr val="tx1"/>
                </a:solidFill>
                <a:latin typeface="Arial" charset="0"/>
                <a:ea typeface="ＭＳ Ｐゴシック" pitchFamily="34" charset="-128"/>
              </a:defRPr>
            </a:lvl2pPr>
            <a:lvl3pPr marL="1055688" indent="-211138">
              <a:spcBef>
                <a:spcPct val="30000"/>
              </a:spcBef>
              <a:defRPr sz="1200">
                <a:solidFill>
                  <a:schemeClr val="tx1"/>
                </a:solidFill>
                <a:latin typeface="Arial" charset="0"/>
                <a:ea typeface="ＭＳ Ｐゴシック" pitchFamily="34" charset="-128"/>
              </a:defRPr>
            </a:lvl3pPr>
            <a:lvl4pPr marL="1477963" indent="-211138">
              <a:spcBef>
                <a:spcPct val="30000"/>
              </a:spcBef>
              <a:defRPr sz="1200">
                <a:solidFill>
                  <a:schemeClr val="tx1"/>
                </a:solidFill>
                <a:latin typeface="Arial" charset="0"/>
                <a:ea typeface="ＭＳ Ｐゴシック" pitchFamily="34" charset="-128"/>
              </a:defRPr>
            </a:lvl4pPr>
            <a:lvl5pPr marL="1901825" indent="-211138">
              <a:spcBef>
                <a:spcPct val="30000"/>
              </a:spcBef>
              <a:defRPr sz="1200">
                <a:solidFill>
                  <a:schemeClr val="tx1"/>
                </a:solidFill>
                <a:latin typeface="Arial" charset="0"/>
                <a:ea typeface="ＭＳ Ｐゴシック" pitchFamily="34" charset="-128"/>
              </a:defRPr>
            </a:lvl5pPr>
            <a:lvl6pPr marL="2359025" indent="-211138" eaLnBrk="0" fontAlgn="base" hangingPunct="0">
              <a:spcBef>
                <a:spcPct val="30000"/>
              </a:spcBef>
              <a:spcAft>
                <a:spcPct val="0"/>
              </a:spcAft>
              <a:defRPr sz="1200">
                <a:solidFill>
                  <a:schemeClr val="tx1"/>
                </a:solidFill>
                <a:latin typeface="Arial" charset="0"/>
                <a:ea typeface="ＭＳ Ｐゴシック" pitchFamily="34" charset="-128"/>
              </a:defRPr>
            </a:lvl6pPr>
            <a:lvl7pPr marL="2816225" indent="-211138" eaLnBrk="0" fontAlgn="base" hangingPunct="0">
              <a:spcBef>
                <a:spcPct val="30000"/>
              </a:spcBef>
              <a:spcAft>
                <a:spcPct val="0"/>
              </a:spcAft>
              <a:defRPr sz="1200">
                <a:solidFill>
                  <a:schemeClr val="tx1"/>
                </a:solidFill>
                <a:latin typeface="Arial" charset="0"/>
                <a:ea typeface="ＭＳ Ｐゴシック" pitchFamily="34" charset="-128"/>
              </a:defRPr>
            </a:lvl7pPr>
            <a:lvl8pPr marL="3273425" indent="-211138" eaLnBrk="0" fontAlgn="base" hangingPunct="0">
              <a:spcBef>
                <a:spcPct val="30000"/>
              </a:spcBef>
              <a:spcAft>
                <a:spcPct val="0"/>
              </a:spcAft>
              <a:defRPr sz="1200">
                <a:solidFill>
                  <a:schemeClr val="tx1"/>
                </a:solidFill>
                <a:latin typeface="Arial" charset="0"/>
                <a:ea typeface="ＭＳ Ｐゴシック" pitchFamily="34" charset="-128"/>
              </a:defRPr>
            </a:lvl8pPr>
            <a:lvl9pPr marL="3730625" indent="-211138" eaLnBrk="0" fontAlgn="base" hangingPunct="0">
              <a:spcBef>
                <a:spcPct val="30000"/>
              </a:spcBef>
              <a:spcAft>
                <a:spcPct val="0"/>
              </a:spcAft>
              <a:defRPr sz="1200">
                <a:solidFill>
                  <a:schemeClr val="tx1"/>
                </a:solidFill>
                <a:latin typeface="Arial" charset="0"/>
                <a:ea typeface="ＭＳ Ｐゴシック" pitchFamily="34" charset="-128"/>
              </a:defRPr>
            </a:lvl9pPr>
          </a:lstStyle>
          <a:p>
            <a:pPr>
              <a:spcBef>
                <a:spcPct val="0"/>
              </a:spcBef>
            </a:pPr>
            <a:fld id="{BEA34DF1-6EB7-4340-82A0-31884DED80AB}" type="slidenum">
              <a:rPr lang="en-US" altLang="zh-CN" smtClean="0"/>
              <a:pPr>
                <a:spcBef>
                  <a:spcPct val="0"/>
                </a:spcBef>
              </a:pPr>
              <a:t>47</a:t>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a:ln/>
        </p:spPr>
      </p:sp>
      <p:sp>
        <p:nvSpPr>
          <p:cNvPr id="98307" name="备注占位符 2"/>
          <p:cNvSpPr>
            <a:spLocks noGrp="1"/>
          </p:cNvSpPr>
          <p:nvPr>
            <p:ph type="body" idx="1"/>
          </p:nvPr>
        </p:nvSpPr>
        <p:spPr>
          <a:noFill/>
        </p:spPr>
        <p:txBody>
          <a:bodyPr/>
          <a:lstStyle/>
          <a:p>
            <a:r>
              <a:rPr lang="zh-CN" altLang="en-US"/>
              <a:t>铜的耐磨性好</a:t>
            </a:r>
          </a:p>
        </p:txBody>
      </p:sp>
      <p:sp>
        <p:nvSpPr>
          <p:cNvPr id="98308" name="灯片编号占位符 3"/>
          <p:cNvSpPr>
            <a:spLocks noGrp="1"/>
          </p:cNvSpPr>
          <p:nvPr>
            <p:ph type="sldNum" sz="quarter" idx="5"/>
          </p:nvPr>
        </p:nvSpPr>
        <p:spPr>
          <a:noFill/>
        </p:spPr>
        <p:txBody>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fld id="{96319849-9D00-4DB7-94E9-8601FF131419}" type="slidenum">
              <a:rPr lang="zh-CN" altLang="en-US" sz="1200" smtClean="0"/>
              <a:pPr/>
              <a:t>51</a:t>
            </a:fld>
            <a:endParaRPr lang="en-US" altLang="zh-CN"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a:ln/>
        </p:spPr>
      </p:sp>
      <p:sp>
        <p:nvSpPr>
          <p:cNvPr id="100355" name="备注占位符 2"/>
          <p:cNvSpPr>
            <a:spLocks noGrp="1"/>
          </p:cNvSpPr>
          <p:nvPr>
            <p:ph type="body" idx="1"/>
          </p:nvPr>
        </p:nvSpPr>
        <p:spPr>
          <a:noFill/>
        </p:spPr>
        <p:txBody>
          <a:bodyPr/>
          <a:lstStyle/>
          <a:p>
            <a:r>
              <a:rPr lang="zh-CN" altLang="en-US"/>
              <a:t>铜的耐磨性好</a:t>
            </a:r>
          </a:p>
        </p:txBody>
      </p:sp>
      <p:sp>
        <p:nvSpPr>
          <p:cNvPr id="100356" name="灯片编号占位符 3"/>
          <p:cNvSpPr>
            <a:spLocks noGrp="1"/>
          </p:cNvSpPr>
          <p:nvPr>
            <p:ph type="sldNum" sz="quarter" idx="5"/>
          </p:nvPr>
        </p:nvSpPr>
        <p:spPr>
          <a:noFill/>
        </p:spPr>
        <p:txBody>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fld id="{021DC660-17FF-4365-96EC-DD73DB021891}" type="slidenum">
              <a:rPr lang="zh-CN" altLang="en-US" sz="1200" smtClean="0"/>
              <a:pPr/>
              <a:t>52</a:t>
            </a:fld>
            <a:endParaRPr lang="en-US" altLang="zh-CN"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p:cNvSpPr>
            <a:spLocks noGrp="1" noRot="1" noChangeAspect="1" noTextEdit="1"/>
          </p:cNvSpPr>
          <p:nvPr>
            <p:ph type="sldImg"/>
          </p:nvPr>
        </p:nvSpPr>
        <p:spPr>
          <a:ln/>
        </p:spPr>
      </p:sp>
      <p:sp>
        <p:nvSpPr>
          <p:cNvPr id="101379" name="备注占位符 2"/>
          <p:cNvSpPr>
            <a:spLocks noGrp="1"/>
          </p:cNvSpPr>
          <p:nvPr>
            <p:ph type="body" idx="1"/>
          </p:nvPr>
        </p:nvSpPr>
        <p:spPr>
          <a:noFill/>
        </p:spPr>
        <p:txBody>
          <a:bodyPr/>
          <a:lstStyle/>
          <a:p>
            <a:r>
              <a:rPr lang="zh-CN" altLang="en-US"/>
              <a:t>铜的耐磨性好</a:t>
            </a:r>
          </a:p>
        </p:txBody>
      </p:sp>
      <p:sp>
        <p:nvSpPr>
          <p:cNvPr id="101380" name="灯片编号占位符 3"/>
          <p:cNvSpPr>
            <a:spLocks noGrp="1"/>
          </p:cNvSpPr>
          <p:nvPr>
            <p:ph type="sldNum" sz="quarter" idx="5"/>
          </p:nvPr>
        </p:nvSpPr>
        <p:spPr>
          <a:noFill/>
        </p:spPr>
        <p:txBody>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fld id="{D8765F5C-4CBA-4424-8508-6A58EC0EC1B5}" type="slidenum">
              <a:rPr lang="zh-CN" altLang="en-US" sz="1200" smtClean="0"/>
              <a:pPr/>
              <a:t>53</a:t>
            </a:fld>
            <a:endParaRPr lang="en-US" altLang="zh-CN"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E0BD0022-953E-467C-96F9-77E633B1AFDA}"/>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26721CD3-E671-4D35-AEDD-868760476670}"/>
              </a:ext>
            </a:extLst>
          </p:cNvPr>
          <p:cNvSpPr>
            <a:spLocks noGrp="1"/>
          </p:cNvSpPr>
          <p:nvPr>
            <p:ph type="body" idx="1"/>
          </p:nvPr>
        </p:nvSpPr>
        <p:spPr>
          <a:noFill/>
        </p:spPr>
        <p:txBody>
          <a:bodyPr/>
          <a:lstStyle/>
          <a:p>
            <a:pPr marL="177800" indent="-177800">
              <a:buFontTx/>
              <a:buChar char="•"/>
            </a:pPr>
            <a:r>
              <a:rPr lang="en-US" altLang="zh-CN">
                <a:cs typeface="Arial" panose="020B0604020202020204" pitchFamily="34" charset="0"/>
              </a:rPr>
              <a:t>Kennametal </a:t>
            </a:r>
            <a:r>
              <a:rPr lang="zh-CN" altLang="en-US">
                <a:cs typeface="Arial" panose="020B0604020202020204" pitchFamily="34" charset="0"/>
              </a:rPr>
              <a:t>公司，始建于 </a:t>
            </a:r>
            <a:r>
              <a:rPr lang="en-US" altLang="zh-CN">
                <a:cs typeface="Arial" panose="020B0604020202020204" pitchFamily="34" charset="0"/>
              </a:rPr>
              <a:t>1938 </a:t>
            </a:r>
            <a:r>
              <a:rPr lang="zh-CN" altLang="en-US">
                <a:cs typeface="Arial" panose="020B0604020202020204" pitchFamily="34" charset="0"/>
              </a:rPr>
              <a:t>年的技术创新，我们一直在不断地推陈出新。</a:t>
            </a:r>
          </a:p>
          <a:p>
            <a:pPr marL="177800" indent="-177800">
              <a:buFontTx/>
              <a:buChar char="•"/>
            </a:pPr>
            <a:endParaRPr lang="zh-CN" altLang="en-US">
              <a:cs typeface="Arial" panose="020B0604020202020204" pitchFamily="34" charset="0"/>
            </a:endParaRPr>
          </a:p>
          <a:p>
            <a:pPr marL="177800" indent="-177800">
              <a:buFontTx/>
              <a:buChar char="•"/>
            </a:pPr>
            <a:r>
              <a:rPr lang="en-US" altLang="zh-CN">
                <a:cs typeface="Arial" panose="020B0604020202020204" pitchFamily="34" charset="0"/>
              </a:rPr>
              <a:t>2002 </a:t>
            </a:r>
            <a:r>
              <a:rPr lang="zh-CN" altLang="en-US">
                <a:cs typeface="Arial" panose="020B0604020202020204" pitchFamily="34" charset="0"/>
              </a:rPr>
              <a:t>年，我们收购了一家创建于 </a:t>
            </a:r>
            <a:r>
              <a:rPr lang="en-US" altLang="zh-CN">
                <a:cs typeface="Arial" panose="020B0604020202020204" pitchFamily="34" charset="0"/>
              </a:rPr>
              <a:t>1925 </a:t>
            </a:r>
            <a:r>
              <a:rPr lang="zh-CN" altLang="en-US">
                <a:cs typeface="Arial" panose="020B0604020202020204" pitchFamily="34" charset="0"/>
              </a:rPr>
              <a:t>年的 </a:t>
            </a:r>
            <a:r>
              <a:rPr lang="en-US" altLang="zh-CN">
                <a:cs typeface="Arial" panose="020B0604020202020204" pitchFamily="34" charset="0"/>
              </a:rPr>
              <a:t>WIDIA </a:t>
            </a:r>
            <a:r>
              <a:rPr lang="zh-CN" altLang="en-US">
                <a:cs typeface="Arial" panose="020B0604020202020204" pitchFamily="34" charset="0"/>
              </a:rPr>
              <a:t>公司。事实上，我们收购 </a:t>
            </a:r>
            <a:r>
              <a:rPr lang="en-US" altLang="zh-CN">
                <a:cs typeface="Arial" panose="020B0604020202020204" pitchFamily="34" charset="0"/>
              </a:rPr>
              <a:t>Greenfield Tap &amp; Die </a:t>
            </a:r>
            <a:r>
              <a:rPr lang="zh-CN" altLang="en-US">
                <a:cs typeface="Arial" panose="020B0604020202020204" pitchFamily="34" charset="0"/>
              </a:rPr>
              <a:t>之后，我们最早的品牌可追溯至 </a:t>
            </a:r>
            <a:r>
              <a:rPr lang="en-US" altLang="zh-CN">
                <a:cs typeface="Arial" panose="020B0604020202020204" pitchFamily="34" charset="0"/>
              </a:rPr>
              <a:t>1848 </a:t>
            </a:r>
            <a:r>
              <a:rPr lang="zh-CN" altLang="en-US">
                <a:cs typeface="Arial" panose="020B0604020202020204" pitchFamily="34" charset="0"/>
              </a:rPr>
              <a:t>年。</a:t>
            </a:r>
          </a:p>
          <a:p>
            <a:pPr marL="177800" indent="-177800">
              <a:buFontTx/>
              <a:buChar char="•"/>
            </a:pPr>
            <a:endParaRPr lang="zh-CN" altLang="en-US">
              <a:cs typeface="Arial" panose="020B0604020202020204" pitchFamily="34" charset="0"/>
            </a:endParaRPr>
          </a:p>
          <a:p>
            <a:pPr marL="177800" indent="-177800">
              <a:buFontTx/>
              <a:buChar char="•"/>
            </a:pPr>
            <a:r>
              <a:rPr lang="zh-CN" altLang="en-US">
                <a:cs typeface="Arial" panose="020B0604020202020204" pitchFamily="34" charset="0"/>
              </a:rPr>
              <a:t>我们首先在宾夕法尼亚州拉特罗布打开了大门，我们的全球总部也设在那里。今天，</a:t>
            </a:r>
            <a:r>
              <a:rPr lang="en-US" altLang="zh-CN">
                <a:cs typeface="Arial" panose="020B0604020202020204" pitchFamily="34" charset="0"/>
              </a:rPr>
              <a:t>Kennametal </a:t>
            </a:r>
            <a:r>
              <a:rPr lang="zh-CN" altLang="en-US">
                <a:cs typeface="Arial" panose="020B0604020202020204" pitchFamily="34" charset="0"/>
              </a:rPr>
              <a:t>业已成为一家全球性公司，我们在北美地区以外实现的销售额超过总额的 </a:t>
            </a:r>
            <a:r>
              <a:rPr lang="en-US" altLang="zh-CN">
                <a:cs typeface="Arial" panose="020B0604020202020204" pitchFamily="34" charset="0"/>
              </a:rPr>
              <a:t>50%</a:t>
            </a:r>
            <a:r>
              <a:rPr lang="zh-CN" altLang="en-US">
                <a:cs typeface="Arial" panose="020B0604020202020204" pitchFamily="34" charset="0"/>
              </a:rPr>
              <a:t>。</a:t>
            </a:r>
          </a:p>
          <a:p>
            <a:pPr marL="177800" indent="-177800">
              <a:buFontTx/>
              <a:buChar char="•"/>
            </a:pPr>
            <a:endParaRPr lang="zh-CN" altLang="en-US">
              <a:cs typeface="Arial" panose="020B0604020202020204" pitchFamily="34" charset="0"/>
            </a:endParaRPr>
          </a:p>
          <a:p>
            <a:pPr marL="177800" indent="-177800">
              <a:buFontTx/>
              <a:buChar char="•"/>
            </a:pPr>
            <a:r>
              <a:rPr lang="zh-CN" altLang="en-US">
                <a:cs typeface="Arial" panose="020B0604020202020204" pitchFamily="34" charset="0"/>
              </a:rPr>
              <a:t>我们凭借着雄厚的技术底蕴，推动业务走出国门，走向世界。</a:t>
            </a:r>
          </a:p>
          <a:p>
            <a:pPr marL="177800" indent="-177800"/>
            <a:endParaRPr lang="zh-CN" altLang="en-US">
              <a:cs typeface="Arial" panose="020B0604020202020204" pitchFamily="34" charset="0"/>
            </a:endParaRPr>
          </a:p>
          <a:p>
            <a:pPr marL="177800" indent="-177800">
              <a:buFontTx/>
              <a:buChar char="•"/>
            </a:pPr>
            <a:r>
              <a:rPr lang="zh-CN" altLang="en-US">
                <a:cs typeface="Arial" panose="020B0604020202020204" pitchFamily="34" charset="0"/>
              </a:rPr>
              <a:t>我们的公司发展依靠的是扎实的基础和创业思维。</a:t>
            </a:r>
          </a:p>
          <a:p>
            <a:pPr marL="177800" indent="-177800"/>
            <a:endParaRPr lang="zh-CN" altLang="en-US">
              <a:cs typeface="Arial" panose="020B0604020202020204" pitchFamily="34" charset="0"/>
            </a:endParaRPr>
          </a:p>
          <a:p>
            <a:pPr marL="177800" indent="-177800">
              <a:buFontTx/>
              <a:buChar char="•"/>
            </a:pPr>
            <a:r>
              <a:rPr lang="en-US" altLang="zh-CN">
                <a:cs typeface="Arial" panose="020B0604020202020204" pitchFamily="34" charset="0"/>
              </a:rPr>
              <a:t>2013 </a:t>
            </a:r>
            <a:r>
              <a:rPr lang="zh-CN" altLang="en-US">
                <a:cs typeface="Arial" panose="020B0604020202020204" pitchFamily="34" charset="0"/>
              </a:rPr>
              <a:t>年，我们从 </a:t>
            </a:r>
            <a:r>
              <a:rPr lang="en-US" altLang="zh-CN">
                <a:cs typeface="Arial" panose="020B0604020202020204" pitchFamily="34" charset="0"/>
              </a:rPr>
              <a:t>ATI </a:t>
            </a:r>
            <a:r>
              <a:rPr lang="zh-CN" altLang="en-US">
                <a:cs typeface="Arial" panose="020B0604020202020204" pitchFamily="34" charset="0"/>
              </a:rPr>
              <a:t>收购了钨材料业务。此次收购进一步增强了我们的模具产品组合，加快了我们的先进碳化钨设施开发计划，促使我们在关键增长市场的发展，包括航空航天、能源及相关工艺产业。</a:t>
            </a:r>
          </a:p>
          <a:p>
            <a:pPr marL="177800" indent="-177800"/>
            <a:endParaRPr lang="en-US" altLang="zh-CN"/>
          </a:p>
        </p:txBody>
      </p:sp>
      <p:sp>
        <p:nvSpPr>
          <p:cNvPr id="75780" name="Slide Number Placeholder 3">
            <a:extLst>
              <a:ext uri="{FF2B5EF4-FFF2-40B4-BE49-F238E27FC236}">
                <a16:creationId xmlns:a16="http://schemas.microsoft.com/office/drawing/2014/main" id="{E2EDFE8E-2FD8-4CC7-A53D-7D3E6363FEA0}"/>
              </a:ext>
            </a:extLst>
          </p:cNvPr>
          <p:cNvSpPr>
            <a:spLocks noGrp="1"/>
          </p:cNvSpPr>
          <p:nvPr>
            <p:ph type="sldNum" sz="quarter" idx="5"/>
          </p:nvPr>
        </p:nvSpPr>
        <p:spPr>
          <a:noFill/>
        </p:spPr>
        <p:txBody>
          <a:bodyPr/>
          <a:lstStyle>
            <a:lvl1pPr defTabSz="931863">
              <a:defRPr sz="2000">
                <a:solidFill>
                  <a:schemeClr val="tx1"/>
                </a:solidFill>
                <a:latin typeface="Arial" panose="020B0604020202020204" pitchFamily="34" charset="0"/>
                <a:ea typeface="MS PGothic" panose="020B0600070205080204" pitchFamily="34" charset="-128"/>
              </a:defRPr>
            </a:lvl1pPr>
            <a:lvl2pPr marL="742950" indent="-285750" defTabSz="931863">
              <a:defRPr sz="2000">
                <a:solidFill>
                  <a:schemeClr val="tx1"/>
                </a:solidFill>
                <a:latin typeface="Arial" panose="020B0604020202020204" pitchFamily="34" charset="0"/>
                <a:ea typeface="MS PGothic" panose="020B0600070205080204" pitchFamily="34" charset="-128"/>
              </a:defRPr>
            </a:lvl2pPr>
            <a:lvl3pPr marL="1143000" indent="-228600" defTabSz="931863">
              <a:defRPr sz="2000">
                <a:solidFill>
                  <a:schemeClr val="tx1"/>
                </a:solidFill>
                <a:latin typeface="Arial" panose="020B0604020202020204" pitchFamily="34" charset="0"/>
                <a:ea typeface="MS PGothic" panose="020B0600070205080204" pitchFamily="34" charset="-128"/>
              </a:defRPr>
            </a:lvl3pPr>
            <a:lvl4pPr marL="1600200" indent="-228600" defTabSz="931863">
              <a:defRPr sz="2000">
                <a:solidFill>
                  <a:schemeClr val="tx1"/>
                </a:solidFill>
                <a:latin typeface="Arial" panose="020B0604020202020204" pitchFamily="34" charset="0"/>
                <a:ea typeface="MS PGothic" panose="020B0600070205080204" pitchFamily="34" charset="-128"/>
              </a:defRPr>
            </a:lvl4pPr>
            <a:lvl5pPr marL="2057400" indent="-228600" defTabSz="931863">
              <a:defRPr sz="20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fld id="{224DA768-1A74-4B37-9B0D-DC90DBB7D162}" type="slidenum">
              <a:rPr lang="en-US" altLang="zh-CN" sz="1200"/>
              <a:pPr/>
              <a:t>2</a:t>
            </a:fld>
            <a:endParaRPr lang="en-US" altLang="zh-CN"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57EEDA45-BB1A-4224-AED9-ACD8DBB7CF08}"/>
              </a:ext>
            </a:extLst>
          </p:cNvPr>
          <p:cNvSpPr>
            <a:spLocks noGrp="1" noChangeArrowheads="1"/>
          </p:cNvSpPr>
          <p:nvPr>
            <p:ph type="sldNum" sz="quarter" idx="5"/>
          </p:nvPr>
        </p:nvSpPr>
        <p:spPr>
          <a:noFill/>
        </p:spPr>
        <p:txBody>
          <a:bodyPr/>
          <a:lstStyle>
            <a:lvl1pPr defTabSz="955675">
              <a:defRPr sz="2000">
                <a:solidFill>
                  <a:schemeClr val="tx1"/>
                </a:solidFill>
                <a:latin typeface="Arial" panose="020B0604020202020204" pitchFamily="34" charset="0"/>
                <a:ea typeface="ＭＳ Ｐゴシック" panose="020B0600070205080204" pitchFamily="34" charset="-128"/>
              </a:defRPr>
            </a:lvl1pPr>
            <a:lvl2pPr marL="715963" indent="-274638" defTabSz="955675">
              <a:defRPr sz="2000">
                <a:solidFill>
                  <a:schemeClr val="tx1"/>
                </a:solidFill>
                <a:latin typeface="Arial" panose="020B0604020202020204" pitchFamily="34" charset="0"/>
                <a:ea typeface="ＭＳ Ｐゴシック" panose="020B0600070205080204" pitchFamily="34" charset="-128"/>
              </a:defRPr>
            </a:lvl2pPr>
            <a:lvl3pPr marL="1101725" indent="-219075" defTabSz="955675">
              <a:defRPr sz="2000">
                <a:solidFill>
                  <a:schemeClr val="tx1"/>
                </a:solidFill>
                <a:latin typeface="Arial" panose="020B0604020202020204" pitchFamily="34" charset="0"/>
                <a:ea typeface="ＭＳ Ｐゴシック" panose="020B0600070205080204" pitchFamily="34" charset="-128"/>
              </a:defRPr>
            </a:lvl3pPr>
            <a:lvl4pPr marL="1543050" indent="-219075" defTabSz="955675">
              <a:defRPr sz="2000">
                <a:solidFill>
                  <a:schemeClr val="tx1"/>
                </a:solidFill>
                <a:latin typeface="Arial" panose="020B0604020202020204" pitchFamily="34" charset="0"/>
                <a:ea typeface="ＭＳ Ｐゴシック" panose="020B0600070205080204" pitchFamily="34" charset="-128"/>
              </a:defRPr>
            </a:lvl4pPr>
            <a:lvl5pPr marL="1984375" indent="-219075" defTabSz="955675">
              <a:defRPr sz="2000">
                <a:solidFill>
                  <a:schemeClr val="tx1"/>
                </a:solidFill>
                <a:latin typeface="Arial" panose="020B0604020202020204" pitchFamily="34" charset="0"/>
                <a:ea typeface="ＭＳ Ｐゴシック" panose="020B0600070205080204" pitchFamily="34" charset="-128"/>
              </a:defRPr>
            </a:lvl5pPr>
            <a:lvl6pPr marL="2441575" indent="-219075" defTabSz="955675"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898775" indent="-219075" defTabSz="955675"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355975" indent="-219075" defTabSz="955675"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13175" indent="-219075" defTabSz="955675"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C22D2090-6E4A-437D-80E4-85A8F1BF9895}" type="slidenum">
              <a:rPr lang="en-US" altLang="zh-CN" sz="1400">
                <a:latin typeface="Times" panose="02020603050405020304" pitchFamily="18" charset="0"/>
              </a:rPr>
              <a:pPr/>
              <a:t>3</a:t>
            </a:fld>
            <a:endParaRPr lang="en-US" altLang="zh-CN" sz="1400">
              <a:latin typeface="Times" panose="02020603050405020304" pitchFamily="18" charset="0"/>
            </a:endParaRPr>
          </a:p>
        </p:txBody>
      </p:sp>
      <p:sp>
        <p:nvSpPr>
          <p:cNvPr id="51203" name="Rectangle 2">
            <a:extLst>
              <a:ext uri="{FF2B5EF4-FFF2-40B4-BE49-F238E27FC236}">
                <a16:creationId xmlns:a16="http://schemas.microsoft.com/office/drawing/2014/main" id="{B4AF74BF-CA24-40AC-9F67-ED4D12EC9775}"/>
              </a:ext>
            </a:extLst>
          </p:cNvPr>
          <p:cNvSpPr>
            <a:spLocks noGrp="1" noRot="1" noChangeAspect="1" noChangeArrowheads="1" noTextEdit="1"/>
          </p:cNvSpPr>
          <p:nvPr>
            <p:ph type="sldImg"/>
          </p:nvPr>
        </p:nvSpPr>
        <p:spPr>
          <a:xfrm>
            <a:off x="1179513" y="695325"/>
            <a:ext cx="4651375" cy="3489325"/>
          </a:xfrm>
          <a:solidFill>
            <a:srgbClr val="FFFFFF"/>
          </a:solidFill>
          <a:ln/>
        </p:spPr>
      </p:sp>
      <p:sp>
        <p:nvSpPr>
          <p:cNvPr id="51204" name="Rectangle 3">
            <a:extLst>
              <a:ext uri="{FF2B5EF4-FFF2-40B4-BE49-F238E27FC236}">
                <a16:creationId xmlns:a16="http://schemas.microsoft.com/office/drawing/2014/main" id="{0C66734F-6C1D-467B-9F9A-616D6B637430}"/>
              </a:ext>
            </a:extLst>
          </p:cNvPr>
          <p:cNvSpPr>
            <a:spLocks noGrp="1" noChangeArrowheads="1"/>
          </p:cNvSpPr>
          <p:nvPr>
            <p:ph type="body" idx="1"/>
          </p:nvPr>
        </p:nvSpPr>
        <p:spPr>
          <a:solidFill>
            <a:srgbClr val="FFFFFF"/>
          </a:solidFill>
          <a:ln>
            <a:solidFill>
              <a:srgbClr val="000000"/>
            </a:solidFill>
            <a:miter lim="800000"/>
            <a:headEnd/>
            <a:tailEnd/>
          </a:ln>
        </p:spPr>
        <p:txBody>
          <a:bodyPr lIns="93761" tIns="46880" rIns="93761" bIns="46880"/>
          <a:lstStyle/>
          <a:p>
            <a:pPr eaLnBrk="1" hangingPunct="1"/>
            <a:endParaRPr lang="de-DE"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37A09F19-06B8-4B4D-AD9A-09129FF72B29}"/>
              </a:ext>
            </a:extLst>
          </p:cNvPr>
          <p:cNvSpPr>
            <a:spLocks noGrp="1" noChangeArrowheads="1"/>
          </p:cNvSpPr>
          <p:nvPr>
            <p:ph type="sldNum" sz="quarter" idx="5"/>
          </p:nvPr>
        </p:nvSpPr>
        <p:spPr>
          <a:noFill/>
        </p:spPr>
        <p:txBody>
          <a:bodyPr/>
          <a:lstStyle>
            <a:lvl1pPr defTabSz="957263">
              <a:defRPr sz="2000">
                <a:solidFill>
                  <a:schemeClr val="tx1"/>
                </a:solidFill>
                <a:latin typeface="Arial" panose="020B0604020202020204" pitchFamily="34" charset="0"/>
                <a:ea typeface="ＭＳ Ｐゴシック" panose="020B0600070205080204" pitchFamily="34" charset="-128"/>
              </a:defRPr>
            </a:lvl1pPr>
            <a:lvl2pPr marL="715963" indent="-274638" defTabSz="957263">
              <a:defRPr sz="2000">
                <a:solidFill>
                  <a:schemeClr val="tx1"/>
                </a:solidFill>
                <a:latin typeface="Arial" panose="020B0604020202020204" pitchFamily="34" charset="0"/>
                <a:ea typeface="ＭＳ Ｐゴシック" panose="020B0600070205080204" pitchFamily="34" charset="-128"/>
              </a:defRPr>
            </a:lvl2pPr>
            <a:lvl3pPr marL="1101725" indent="-219075" defTabSz="957263">
              <a:defRPr sz="2000">
                <a:solidFill>
                  <a:schemeClr val="tx1"/>
                </a:solidFill>
                <a:latin typeface="Arial" panose="020B0604020202020204" pitchFamily="34" charset="0"/>
                <a:ea typeface="ＭＳ Ｐゴシック" panose="020B0600070205080204" pitchFamily="34" charset="-128"/>
              </a:defRPr>
            </a:lvl3pPr>
            <a:lvl4pPr marL="1543050" indent="-219075" defTabSz="957263">
              <a:defRPr sz="2000">
                <a:solidFill>
                  <a:schemeClr val="tx1"/>
                </a:solidFill>
                <a:latin typeface="Arial" panose="020B0604020202020204" pitchFamily="34" charset="0"/>
                <a:ea typeface="ＭＳ Ｐゴシック" panose="020B0600070205080204" pitchFamily="34" charset="-128"/>
              </a:defRPr>
            </a:lvl4pPr>
            <a:lvl5pPr marL="1984375" indent="-219075" defTabSz="957263">
              <a:defRPr sz="2000">
                <a:solidFill>
                  <a:schemeClr val="tx1"/>
                </a:solidFill>
                <a:latin typeface="Arial" panose="020B0604020202020204" pitchFamily="34" charset="0"/>
                <a:ea typeface="ＭＳ Ｐゴシック" panose="020B0600070205080204" pitchFamily="34" charset="-128"/>
              </a:defRPr>
            </a:lvl5pPr>
            <a:lvl6pPr marL="2441575" indent="-219075" defTabSz="9572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898775" indent="-219075" defTabSz="9572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355975" indent="-219075" defTabSz="9572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13175" indent="-219075" defTabSz="9572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ED6F569C-BDFC-41CE-B8EF-4BEAE7C4B011}" type="slidenum">
              <a:rPr lang="en-US" altLang="zh-CN" sz="1300"/>
              <a:pPr/>
              <a:t>16</a:t>
            </a:fld>
            <a:endParaRPr lang="en-US" altLang="zh-CN" sz="1300"/>
          </a:p>
        </p:txBody>
      </p:sp>
      <p:sp>
        <p:nvSpPr>
          <p:cNvPr id="52227" name="Rectangle 2">
            <a:extLst>
              <a:ext uri="{FF2B5EF4-FFF2-40B4-BE49-F238E27FC236}">
                <a16:creationId xmlns:a16="http://schemas.microsoft.com/office/drawing/2014/main" id="{00520712-8CD5-49EF-8E9F-5654A8644573}"/>
              </a:ext>
            </a:extLst>
          </p:cNvPr>
          <p:cNvSpPr>
            <a:spLocks noGrp="1" noRot="1" noChangeAspect="1" noChangeArrowheads="1" noTextEdit="1"/>
          </p:cNvSpPr>
          <p:nvPr>
            <p:ph type="sldImg"/>
          </p:nvPr>
        </p:nvSpPr>
        <p:spPr>
          <a:xfrm>
            <a:off x="1181100" y="698500"/>
            <a:ext cx="4649788" cy="3486150"/>
          </a:xfrm>
          <a:ln/>
        </p:spPr>
      </p:sp>
      <p:sp>
        <p:nvSpPr>
          <p:cNvPr id="52228" name="Rectangle 3">
            <a:extLst>
              <a:ext uri="{FF2B5EF4-FFF2-40B4-BE49-F238E27FC236}">
                <a16:creationId xmlns:a16="http://schemas.microsoft.com/office/drawing/2014/main" id="{66D7B25C-6245-4CF7-8CFE-67F9E02FC2CC}"/>
              </a:ext>
            </a:extLst>
          </p:cNvPr>
          <p:cNvSpPr>
            <a:spLocks noGrp="1" noChangeArrowheads="1"/>
          </p:cNvSpPr>
          <p:nvPr>
            <p:ph type="body" idx="1"/>
          </p:nvPr>
        </p:nvSpPr>
        <p:spPr>
          <a:xfrm>
            <a:off x="935038" y="4416425"/>
            <a:ext cx="5140325" cy="4179888"/>
          </a:xfrm>
          <a:noFill/>
        </p:spPr>
        <p:txBody>
          <a:bodyPr/>
          <a:lstStyle/>
          <a:p>
            <a:pPr eaLnBrk="1" hangingPunct="1"/>
            <a:endParaRPr lang="de-DE"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363DFA2F-D6A1-4603-AD73-6CF8DE66C1CE}"/>
              </a:ext>
            </a:extLst>
          </p:cNvPr>
          <p:cNvSpPr>
            <a:spLocks noGrp="1" noChangeArrowheads="1"/>
          </p:cNvSpPr>
          <p:nvPr>
            <p:ph type="sldNum" sz="quarter" idx="5"/>
          </p:nvPr>
        </p:nvSpPr>
        <p:spPr>
          <a:noFill/>
        </p:spPr>
        <p:txBody>
          <a:bodyPr/>
          <a:lstStyle>
            <a:lvl1pPr defTabSz="957263">
              <a:defRPr sz="2000">
                <a:solidFill>
                  <a:schemeClr val="tx1"/>
                </a:solidFill>
                <a:latin typeface="Arial" panose="020B0604020202020204" pitchFamily="34" charset="0"/>
                <a:ea typeface="ＭＳ Ｐゴシック" panose="020B0600070205080204" pitchFamily="34" charset="-128"/>
              </a:defRPr>
            </a:lvl1pPr>
            <a:lvl2pPr marL="715963" indent="-274638" defTabSz="957263">
              <a:defRPr sz="2000">
                <a:solidFill>
                  <a:schemeClr val="tx1"/>
                </a:solidFill>
                <a:latin typeface="Arial" panose="020B0604020202020204" pitchFamily="34" charset="0"/>
                <a:ea typeface="ＭＳ Ｐゴシック" panose="020B0600070205080204" pitchFamily="34" charset="-128"/>
              </a:defRPr>
            </a:lvl2pPr>
            <a:lvl3pPr marL="1101725" indent="-219075" defTabSz="957263">
              <a:defRPr sz="2000">
                <a:solidFill>
                  <a:schemeClr val="tx1"/>
                </a:solidFill>
                <a:latin typeface="Arial" panose="020B0604020202020204" pitchFamily="34" charset="0"/>
                <a:ea typeface="ＭＳ Ｐゴシック" panose="020B0600070205080204" pitchFamily="34" charset="-128"/>
              </a:defRPr>
            </a:lvl3pPr>
            <a:lvl4pPr marL="1543050" indent="-219075" defTabSz="957263">
              <a:defRPr sz="2000">
                <a:solidFill>
                  <a:schemeClr val="tx1"/>
                </a:solidFill>
                <a:latin typeface="Arial" panose="020B0604020202020204" pitchFamily="34" charset="0"/>
                <a:ea typeface="ＭＳ Ｐゴシック" panose="020B0600070205080204" pitchFamily="34" charset="-128"/>
              </a:defRPr>
            </a:lvl4pPr>
            <a:lvl5pPr marL="1984375" indent="-219075" defTabSz="957263">
              <a:defRPr sz="2000">
                <a:solidFill>
                  <a:schemeClr val="tx1"/>
                </a:solidFill>
                <a:latin typeface="Arial" panose="020B0604020202020204" pitchFamily="34" charset="0"/>
                <a:ea typeface="ＭＳ Ｐゴシック" panose="020B0600070205080204" pitchFamily="34" charset="-128"/>
              </a:defRPr>
            </a:lvl5pPr>
            <a:lvl6pPr marL="2441575" indent="-219075" defTabSz="9572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898775" indent="-219075" defTabSz="9572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355975" indent="-219075" defTabSz="9572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13175" indent="-219075" defTabSz="9572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08D096E6-A8F4-4D49-B593-85CFB8835A2B}" type="slidenum">
              <a:rPr lang="en-US" altLang="zh-CN" sz="1300"/>
              <a:pPr/>
              <a:t>17</a:t>
            </a:fld>
            <a:endParaRPr lang="en-US" altLang="zh-CN" sz="1300"/>
          </a:p>
        </p:txBody>
      </p:sp>
      <p:sp>
        <p:nvSpPr>
          <p:cNvPr id="53251" name="Rectangle 2">
            <a:extLst>
              <a:ext uri="{FF2B5EF4-FFF2-40B4-BE49-F238E27FC236}">
                <a16:creationId xmlns:a16="http://schemas.microsoft.com/office/drawing/2014/main" id="{9F392196-AFE0-4DDD-A7F0-0F2155FFEF07}"/>
              </a:ext>
            </a:extLst>
          </p:cNvPr>
          <p:cNvSpPr>
            <a:spLocks noGrp="1" noRot="1" noChangeAspect="1" noChangeArrowheads="1" noTextEdit="1"/>
          </p:cNvSpPr>
          <p:nvPr>
            <p:ph type="sldImg"/>
          </p:nvPr>
        </p:nvSpPr>
        <p:spPr>
          <a:xfrm>
            <a:off x="1181100" y="698500"/>
            <a:ext cx="4649788" cy="3486150"/>
          </a:xfrm>
          <a:ln/>
        </p:spPr>
      </p:sp>
      <p:sp>
        <p:nvSpPr>
          <p:cNvPr id="53252" name="Rectangle 3">
            <a:extLst>
              <a:ext uri="{FF2B5EF4-FFF2-40B4-BE49-F238E27FC236}">
                <a16:creationId xmlns:a16="http://schemas.microsoft.com/office/drawing/2014/main" id="{15987F65-F932-4FFA-A80F-62FB04604BC7}"/>
              </a:ext>
            </a:extLst>
          </p:cNvPr>
          <p:cNvSpPr>
            <a:spLocks noGrp="1" noChangeArrowheads="1"/>
          </p:cNvSpPr>
          <p:nvPr>
            <p:ph type="body" idx="1"/>
          </p:nvPr>
        </p:nvSpPr>
        <p:spPr>
          <a:xfrm>
            <a:off x="935038" y="4416425"/>
            <a:ext cx="5140325" cy="4179888"/>
          </a:xfrm>
          <a:noFill/>
        </p:spPr>
        <p:txBody>
          <a:bodyPr/>
          <a:lstStyle/>
          <a:p>
            <a:pPr eaLnBrk="1" hangingPunct="1"/>
            <a:endParaRPr lang="de-DE"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ACF60CAA-1EB1-4725-94F6-0D2EF6A53337}"/>
              </a:ext>
            </a:extLst>
          </p:cNvPr>
          <p:cNvSpPr>
            <a:spLocks noGrp="1" noChangeArrowheads="1"/>
          </p:cNvSpPr>
          <p:nvPr>
            <p:ph type="sldNum" sz="quarter" idx="5"/>
          </p:nvPr>
        </p:nvSpPr>
        <p:spPr>
          <a:noFill/>
        </p:spPr>
        <p:txBody>
          <a:bodyPr/>
          <a:lstStyle>
            <a:lvl1pPr defTabSz="931863">
              <a:defRPr sz="2000">
                <a:solidFill>
                  <a:schemeClr val="tx1"/>
                </a:solidFill>
                <a:latin typeface="Arial" panose="020B0604020202020204" pitchFamily="34" charset="0"/>
                <a:ea typeface="ＭＳ Ｐゴシック" panose="020B0600070205080204" pitchFamily="34" charset="-128"/>
              </a:defRPr>
            </a:lvl1pPr>
            <a:lvl2pPr marL="742950" indent="-285750" defTabSz="931863">
              <a:defRPr sz="2000">
                <a:solidFill>
                  <a:schemeClr val="tx1"/>
                </a:solidFill>
                <a:latin typeface="Arial" panose="020B0604020202020204" pitchFamily="34" charset="0"/>
                <a:ea typeface="ＭＳ Ｐゴシック" panose="020B0600070205080204" pitchFamily="34" charset="-128"/>
              </a:defRPr>
            </a:lvl2pPr>
            <a:lvl3pPr marL="1143000" indent="-228600" defTabSz="931863">
              <a:defRPr sz="2000">
                <a:solidFill>
                  <a:schemeClr val="tx1"/>
                </a:solidFill>
                <a:latin typeface="Arial" panose="020B0604020202020204" pitchFamily="34" charset="0"/>
                <a:ea typeface="ＭＳ Ｐゴシック" panose="020B0600070205080204" pitchFamily="34" charset="-128"/>
              </a:defRPr>
            </a:lvl3pPr>
            <a:lvl4pPr marL="1600200" indent="-228600" defTabSz="931863">
              <a:defRPr sz="2000">
                <a:solidFill>
                  <a:schemeClr val="tx1"/>
                </a:solidFill>
                <a:latin typeface="Arial" panose="020B0604020202020204" pitchFamily="34" charset="0"/>
                <a:ea typeface="ＭＳ Ｐゴシック" panose="020B0600070205080204" pitchFamily="34" charset="-128"/>
              </a:defRPr>
            </a:lvl4pPr>
            <a:lvl5pPr marL="2057400" indent="-228600" defTabSz="931863">
              <a:defRPr sz="20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01916B40-737D-43A4-AF9C-63483F241B89}" type="slidenum">
              <a:rPr lang="en-US" altLang="zh-CN" sz="1200"/>
              <a:pPr/>
              <a:t>18</a:t>
            </a:fld>
            <a:endParaRPr lang="en-US" altLang="zh-CN" sz="1200"/>
          </a:p>
        </p:txBody>
      </p:sp>
      <p:sp>
        <p:nvSpPr>
          <p:cNvPr id="55299" name="Rectangle 2">
            <a:extLst>
              <a:ext uri="{FF2B5EF4-FFF2-40B4-BE49-F238E27FC236}">
                <a16:creationId xmlns:a16="http://schemas.microsoft.com/office/drawing/2014/main" id="{FF291DEF-DBB3-416F-8B44-9B172022738E}"/>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B94132FD-F13E-4A03-889D-AAB725F83186}"/>
              </a:ext>
            </a:extLst>
          </p:cNvPr>
          <p:cNvSpPr>
            <a:spLocks noGrp="1" noChangeArrowheads="1"/>
          </p:cNvSpPr>
          <p:nvPr>
            <p:ph type="body" idx="1"/>
          </p:nvPr>
        </p:nvSpPr>
        <p:spPr>
          <a:noFill/>
        </p:spPr>
        <p:txBody>
          <a:bodyPr lIns="93163" tIns="46582" rIns="93163" bIns="46582"/>
          <a:lstStyle/>
          <a:p>
            <a:r>
              <a:rPr lang="en-US" altLang="zh-CN"/>
              <a:t>Innovation is at the heart of Kennametal’s competitive advantage</a:t>
            </a:r>
          </a:p>
          <a:p>
            <a:pPr>
              <a:buFontTx/>
              <a:buChar char="•"/>
            </a:pPr>
            <a:r>
              <a:rPr lang="en-US" altLang="zh-CN"/>
              <a:t>In locations including Latrobe, Bedford, Rogers and Evans in the US and Fürth in Germany and Bangalore in India we have more than a thousand research scientists and development engineers</a:t>
            </a:r>
          </a:p>
          <a:p>
            <a:pPr lvl="1">
              <a:buFontTx/>
              <a:buChar char="•"/>
            </a:pPr>
            <a:r>
              <a:rPr lang="en-US" altLang="zh-CN"/>
              <a:t>Using a stage gated process, ACE, we focus on customer needs to design products that will make our customers more productive</a:t>
            </a:r>
          </a:p>
          <a:p>
            <a:pPr lvl="1">
              <a:spcBef>
                <a:spcPct val="50000"/>
              </a:spcBef>
            </a:pPr>
            <a:r>
              <a:rPr lang="en-US" altLang="zh-CN"/>
              <a:t>Focused on customer needs</a:t>
            </a:r>
          </a:p>
          <a:p>
            <a:pPr lvl="1">
              <a:spcBef>
                <a:spcPct val="50000"/>
              </a:spcBef>
            </a:pPr>
            <a:r>
              <a:rPr lang="en-US" altLang="zh-CN"/>
              <a:t>Developing new cutting tool &amp; wear resistant materials</a:t>
            </a:r>
          </a:p>
          <a:p>
            <a:pPr lvl="1">
              <a:spcBef>
                <a:spcPct val="50000"/>
              </a:spcBef>
            </a:pPr>
            <a:r>
              <a:rPr lang="en-US" altLang="zh-CN"/>
              <a:t>Designing products to make our customers more productive</a:t>
            </a:r>
          </a:p>
          <a:p>
            <a:pPr lvl="1">
              <a:buFontTx/>
              <a:buChar char="•"/>
            </a:pPr>
            <a:r>
              <a:rPr lang="en-US" altLang="zh-CN"/>
              <a:t>We emphasize and reward employees who create patentable innovation</a:t>
            </a:r>
          </a:p>
          <a:p>
            <a:pPr lvl="1">
              <a:buFontTx/>
              <a:buChar char="•"/>
            </a:pPr>
            <a:r>
              <a:rPr lang="en-US" altLang="zh-CN"/>
              <a:t> Kennametal named a Best-Practice Partner by the APQC</a:t>
            </a:r>
          </a:p>
          <a:p>
            <a:pPr lvl="1"/>
            <a:r>
              <a:rPr lang="en-US" altLang="zh-CN"/>
              <a:t>for outstanding practices in innovation. After surveying 100 major corporations in the United States known for their innovation, Kennametal was recognized for efficiencies in ACE, and the company’s overall definition of innovation.</a:t>
            </a:r>
          </a:p>
          <a:p>
            <a:pPr lvl="1"/>
            <a:endParaRPr lang="en-US" altLang="zh-CN"/>
          </a:p>
          <a:p>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a:ln/>
        </p:spPr>
      </p:sp>
      <p:sp>
        <p:nvSpPr>
          <p:cNvPr id="79875" name="备注占位符 2"/>
          <p:cNvSpPr>
            <a:spLocks noGrp="1"/>
          </p:cNvSpPr>
          <p:nvPr>
            <p:ph type="body" idx="1"/>
          </p:nvPr>
        </p:nvSpPr>
        <p:spPr>
          <a:noFill/>
        </p:spPr>
        <p:txBody>
          <a:bodyPr/>
          <a:lstStyle/>
          <a:p>
            <a:endParaRPr lang="zh-CN" altLang="en-US"/>
          </a:p>
        </p:txBody>
      </p:sp>
      <p:sp>
        <p:nvSpPr>
          <p:cNvPr id="79876" name="灯片编号占位符 3"/>
          <p:cNvSpPr>
            <a:spLocks noGrp="1"/>
          </p:cNvSpPr>
          <p:nvPr>
            <p:ph type="sldNum" sz="quarter" idx="5"/>
          </p:nvPr>
        </p:nvSpPr>
        <p:spPr>
          <a:noFill/>
        </p:spPr>
        <p:txBody>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fld id="{D6BEC992-239D-4631-B857-BC6621DACD63}" type="slidenum">
              <a:rPr lang="zh-CN" altLang="en-US" sz="1200" smtClean="0"/>
              <a:pPr/>
              <a:t>25</a:t>
            </a:fld>
            <a:endParaRPr lang="en-US" altLang="zh-CN"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a:ln/>
        </p:spPr>
      </p:sp>
      <p:sp>
        <p:nvSpPr>
          <p:cNvPr id="58371" name="备注占位符 2"/>
          <p:cNvSpPr>
            <a:spLocks noGrp="1"/>
          </p:cNvSpPr>
          <p:nvPr>
            <p:ph type="body" idx="1"/>
          </p:nvPr>
        </p:nvSpPr>
        <p:spPr>
          <a:noFill/>
        </p:spPr>
        <p:txBody>
          <a:bodyPr/>
          <a:lstStyle/>
          <a:p>
            <a:endParaRPr lang="zh-CN" altLang="en-US">
              <a:latin typeface="Arial" pitchFamily="34" charset="0"/>
            </a:endParaRPr>
          </a:p>
        </p:txBody>
      </p:sp>
      <p:sp>
        <p:nvSpPr>
          <p:cNvPr id="58372" name="灯片编号占位符 3"/>
          <p:cNvSpPr>
            <a:spLocks noGrp="1"/>
          </p:cNvSpPr>
          <p:nvPr>
            <p:ph type="sldNum" sz="quarter" idx="5"/>
          </p:nvPr>
        </p:nvSpPr>
        <p:spPr>
          <a:noFill/>
        </p:spPr>
        <p:txBody>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fld id="{00FF49ED-2B1F-4D07-9D6F-222A55242BCB}" type="slidenum">
              <a:rPr lang="zh-CN" altLang="en-US" sz="1200" smtClean="0"/>
              <a:pPr/>
              <a:t>26</a:t>
            </a:fld>
            <a:endParaRPr lang="en-US" altLang="zh-CN"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TextEdit="1"/>
          </p:cNvSpPr>
          <p:nvPr>
            <p:ph type="sldImg"/>
          </p:nvPr>
        </p:nvSpPr>
        <p:spPr>
          <a:ln/>
        </p:spPr>
      </p:sp>
      <p:sp>
        <p:nvSpPr>
          <p:cNvPr id="82947" name="备注占位符 2"/>
          <p:cNvSpPr>
            <a:spLocks noGrp="1"/>
          </p:cNvSpPr>
          <p:nvPr>
            <p:ph type="body" idx="1"/>
          </p:nvPr>
        </p:nvSpPr>
        <p:spPr>
          <a:noFill/>
        </p:spPr>
        <p:txBody>
          <a:bodyPr/>
          <a:lstStyle/>
          <a:p>
            <a:endParaRPr lang="zh-CN" altLang="en-US"/>
          </a:p>
        </p:txBody>
      </p:sp>
      <p:sp>
        <p:nvSpPr>
          <p:cNvPr id="82948" name="灯片编号占位符 3"/>
          <p:cNvSpPr>
            <a:spLocks noGrp="1"/>
          </p:cNvSpPr>
          <p:nvPr>
            <p:ph type="sldNum" sz="quarter" idx="5"/>
          </p:nvPr>
        </p:nvSpPr>
        <p:spPr>
          <a:noFill/>
        </p:spPr>
        <p:txBody>
          <a:bodyPr/>
          <a:lstStyle>
            <a:lvl1pPr>
              <a:defRPr sz="2000">
                <a:solidFill>
                  <a:schemeClr val="tx1"/>
                </a:solidFill>
                <a:latin typeface="Arial" charset="0"/>
                <a:ea typeface="ＭＳ Ｐゴシック" pitchFamily="34" charset="-128"/>
              </a:defRPr>
            </a:lvl1pPr>
            <a:lvl2pPr marL="742950" indent="-285750">
              <a:defRPr sz="2000">
                <a:solidFill>
                  <a:schemeClr val="tx1"/>
                </a:solidFill>
                <a:latin typeface="Arial" charset="0"/>
                <a:ea typeface="ＭＳ Ｐゴシック" pitchFamily="34" charset="-128"/>
              </a:defRPr>
            </a:lvl2pPr>
            <a:lvl3pPr marL="1143000" indent="-228600">
              <a:defRPr sz="2000">
                <a:solidFill>
                  <a:schemeClr val="tx1"/>
                </a:solidFill>
                <a:latin typeface="Arial" charset="0"/>
                <a:ea typeface="ＭＳ Ｐゴシック" pitchFamily="34" charset="-128"/>
              </a:defRPr>
            </a:lvl3pPr>
            <a:lvl4pPr marL="1600200" indent="-228600">
              <a:defRPr sz="2000">
                <a:solidFill>
                  <a:schemeClr val="tx1"/>
                </a:solidFill>
                <a:latin typeface="Arial" charset="0"/>
                <a:ea typeface="ＭＳ Ｐゴシック" pitchFamily="34" charset="-128"/>
              </a:defRPr>
            </a:lvl4pPr>
            <a:lvl5pPr marL="2057400" indent="-228600">
              <a:defRPr sz="20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34" charset="-128"/>
              </a:defRPr>
            </a:lvl9pPr>
          </a:lstStyle>
          <a:p>
            <a:fld id="{B313AA3E-E5BF-4089-9589-55166E070DF9}" type="slidenum">
              <a:rPr lang="zh-CN" altLang="en-US" sz="1200" smtClean="0"/>
              <a:pPr/>
              <a:t>29</a:t>
            </a:fld>
            <a:endParaRPr lang="en-US" altLang="zh-CN"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2"/>
          <p:cNvSpPr>
            <a:spLocks noGrp="1" noChangeArrowheads="1"/>
          </p:cNvSpPr>
          <p:nvPr>
            <p:ph type="ctrTitle" hasCustomPrompt="1"/>
          </p:nvPr>
        </p:nvSpPr>
        <p:spPr>
          <a:xfrm>
            <a:off x="836614" y="946150"/>
            <a:ext cx="4663664" cy="782208"/>
          </a:xfrm>
        </p:spPr>
        <p:txBody>
          <a:bodyPr/>
          <a:lstStyle>
            <a:lvl1pPr>
              <a:lnSpc>
                <a:spcPts val="3200"/>
              </a:lnSpc>
              <a:defRPr sz="2800" i="0">
                <a:solidFill>
                  <a:srgbClr val="000000"/>
                </a:solidFill>
              </a:defRPr>
            </a:lvl1pPr>
          </a:lstStyle>
          <a:p>
            <a:r>
              <a:rPr lang="en-US" dirty="0"/>
              <a:t>Title Slide Option 1</a:t>
            </a:r>
          </a:p>
        </p:txBody>
      </p:sp>
      <p:sp>
        <p:nvSpPr>
          <p:cNvPr id="10" name="Rectangle 3"/>
          <p:cNvSpPr>
            <a:spLocks noGrp="1" noChangeArrowheads="1"/>
          </p:cNvSpPr>
          <p:nvPr>
            <p:ph type="subTitle" idx="1" hasCustomPrompt="1"/>
          </p:nvPr>
        </p:nvSpPr>
        <p:spPr>
          <a:xfrm>
            <a:off x="1453403" y="2059970"/>
            <a:ext cx="2194672" cy="618816"/>
          </a:xfrm>
          <a:prstGeom prst="rect">
            <a:avLst/>
          </a:prstGeom>
        </p:spPr>
        <p:txBody>
          <a:bodyPr/>
          <a:lstStyle>
            <a:lvl1pPr marL="0" marR="0" indent="0" algn="l" defTabSz="914400" rtl="0" eaLnBrk="0" fontAlgn="base" latinLnBrk="0" hangingPunct="0">
              <a:lnSpc>
                <a:spcPct val="100000"/>
              </a:lnSpc>
              <a:spcBef>
                <a:spcPct val="20000"/>
              </a:spcBef>
              <a:spcAft>
                <a:spcPct val="0"/>
              </a:spcAft>
              <a:buClrTx/>
              <a:buSzTx/>
              <a:buFontTx/>
              <a:buNone/>
              <a:tabLst/>
              <a:defRPr sz="1400" i="0">
                <a:solidFill>
                  <a:schemeClr val="tx1"/>
                </a:solidFill>
              </a:defRPr>
            </a:lvl1pPr>
          </a:lstStyle>
          <a:p>
            <a:r>
              <a:rPr lang="en-US" dirty="0"/>
              <a:t>Presenter’s Name</a:t>
            </a:r>
            <a:br>
              <a:rPr lang="en-US" dirty="0"/>
            </a:br>
            <a:r>
              <a:rPr lang="en-US" dirty="0"/>
              <a:t>Date</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01092" y="6163200"/>
            <a:ext cx="2178244" cy="403832"/>
          </a:xfrm>
          <a:prstGeom prst="rect">
            <a:avLst/>
          </a:prstGeom>
        </p:spPr>
      </p:pic>
    </p:spTree>
    <p:extLst>
      <p:ext uri="{BB962C8B-B14F-4D97-AF65-F5344CB8AC3E}">
        <p14:creationId xmlns:p14="http://schemas.microsoft.com/office/powerpoint/2010/main" val="727345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2">
            <a:extLst>
              <a:ext uri="{FF2B5EF4-FFF2-40B4-BE49-F238E27FC236}">
                <a16:creationId xmlns:a16="http://schemas.microsoft.com/office/drawing/2014/main" id="{8F562146-7010-4266-AF0F-7957B6AE4AB0}"/>
              </a:ext>
            </a:extLst>
          </p:cNvPr>
          <p:cNvSpPr>
            <a:spLocks noGrp="1" noChangeArrowheads="1"/>
          </p:cNvSpPr>
          <p:nvPr>
            <p:ph type="sldNum" sz="quarter" idx="10"/>
          </p:nvPr>
        </p:nvSpPr>
        <p:spPr>
          <a:ln/>
        </p:spPr>
        <p:txBody>
          <a:bodyPr/>
          <a:lstStyle>
            <a:lvl1pPr>
              <a:defRPr/>
            </a:lvl1pPr>
          </a:lstStyle>
          <a:p>
            <a:r>
              <a:rPr lang="en-US" altLang="zh-CN"/>
              <a:t>© 2010 Kennametal Inc.  </a:t>
            </a:r>
            <a:r>
              <a:rPr lang="en-US" altLang="zh-CN">
                <a:solidFill>
                  <a:schemeClr val="bg2"/>
                </a:solidFill>
              </a:rPr>
              <a:t>l</a:t>
            </a:r>
            <a:r>
              <a:rPr lang="en-US" altLang="zh-CN"/>
              <a:t>  All rights reserved.  </a:t>
            </a:r>
            <a:r>
              <a:rPr lang="en-US" altLang="zh-CN">
                <a:solidFill>
                  <a:schemeClr val="bg2"/>
                </a:solidFill>
              </a:rPr>
              <a:t>l</a:t>
            </a:r>
            <a:r>
              <a:rPr lang="en-US" altLang="zh-CN"/>
              <a:t>  </a:t>
            </a:r>
            <a:r>
              <a:rPr lang="en-US" altLang="zh-CN">
                <a:solidFill>
                  <a:srgbClr val="000000"/>
                </a:solidFill>
              </a:rPr>
              <a:t>Proprietary and Confidential</a:t>
            </a:r>
            <a:r>
              <a:rPr lang="en-US" altLang="zh-CN"/>
              <a:t>  </a:t>
            </a:r>
            <a:r>
              <a:rPr lang="en-US" altLang="zh-CN">
                <a:solidFill>
                  <a:schemeClr val="bg2"/>
                </a:solidFill>
              </a:rPr>
              <a:t>l</a:t>
            </a:r>
            <a:r>
              <a:rPr lang="en-US" altLang="zh-CN"/>
              <a:t>  </a:t>
            </a:r>
            <a:fld id="{7DFB025A-1DD5-4289-B149-28A687137CC0}" type="slidenum">
              <a:rPr lang="en-US" altLang="zh-CN" b="1"/>
              <a:pPr/>
              <a:t>‹#›</a:t>
            </a:fld>
            <a:endParaRPr lang="en-US" altLang="zh-CN" b="1"/>
          </a:p>
        </p:txBody>
      </p:sp>
    </p:spTree>
    <p:extLst>
      <p:ext uri="{BB962C8B-B14F-4D97-AF65-F5344CB8AC3E}">
        <p14:creationId xmlns:p14="http://schemas.microsoft.com/office/powerpoint/2010/main" val="2855078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014 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4" name="Rectangle 23"/>
          <p:cNvSpPr>
            <a:spLocks noGrp="1" noChangeArrowheads="1"/>
          </p:cNvSpPr>
          <p:nvPr>
            <p:ph type="body" idx="1"/>
          </p:nvPr>
        </p:nvSpPr>
        <p:spPr>
          <a:xfrm>
            <a:off x="762000" y="1371600"/>
            <a:ext cx="8001000" cy="4495800"/>
          </a:xfrm>
        </p:spPr>
        <p:txBody>
          <a:bodyPr/>
          <a:lstStyle/>
          <a:p>
            <a:endParaRPr lang="en-US" dirty="0"/>
          </a:p>
        </p:txBody>
      </p:sp>
    </p:spTree>
    <p:extLst>
      <p:ext uri="{BB962C8B-B14F-4D97-AF65-F5344CB8AC3E}">
        <p14:creationId xmlns:p14="http://schemas.microsoft.com/office/powerpoint/2010/main" val="404852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23"/>
          <p:cNvSpPr>
            <a:spLocks noGrp="1" noChangeArrowheads="1"/>
          </p:cNvSpPr>
          <p:nvPr>
            <p:ph type="body" idx="1"/>
          </p:nvPr>
        </p:nvSpPr>
        <p:spPr>
          <a:xfrm>
            <a:off x="457200" y="1350433"/>
            <a:ext cx="8229600" cy="4612931"/>
          </a:xfrm>
        </p:spPr>
        <p:txBody>
          <a:bodyPr/>
          <a:lstStyle/>
          <a:p>
            <a:endParaRPr lang="en-US" dirty="0"/>
          </a:p>
        </p:txBody>
      </p:sp>
      <p:sp>
        <p:nvSpPr>
          <p:cNvPr id="5" name="Rectangle 2"/>
          <p:cNvSpPr>
            <a:spLocks noGrp="1" noChangeArrowheads="1"/>
          </p:cNvSpPr>
          <p:nvPr>
            <p:ph type="title"/>
          </p:nvPr>
        </p:nvSpPr>
        <p:spPr bwMode="auto">
          <a:xfrm>
            <a:off x="457200" y="570073"/>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565432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2">
    <p:spTree>
      <p:nvGrpSpPr>
        <p:cNvPr id="1" name=""/>
        <p:cNvGrpSpPr/>
        <p:nvPr/>
      </p:nvGrpSpPr>
      <p:grpSpPr>
        <a:xfrm>
          <a:off x="0" y="0"/>
          <a:ext cx="0" cy="0"/>
          <a:chOff x="0" y="0"/>
          <a:chExt cx="0" cy="0"/>
        </a:xfrm>
      </p:grpSpPr>
      <p:pic>
        <p:nvPicPr>
          <p:cNvPr id="2" name="Picture 1" descr="title-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170" name="Rectangle 2"/>
          <p:cNvSpPr>
            <a:spLocks noGrp="1" noChangeArrowheads="1"/>
          </p:cNvSpPr>
          <p:nvPr>
            <p:ph type="ctrTitle" hasCustomPrompt="1"/>
          </p:nvPr>
        </p:nvSpPr>
        <p:spPr>
          <a:xfrm>
            <a:off x="836614" y="946150"/>
            <a:ext cx="4663664" cy="782208"/>
          </a:xfrm>
        </p:spPr>
        <p:txBody>
          <a:bodyPr/>
          <a:lstStyle>
            <a:lvl1pPr>
              <a:lnSpc>
                <a:spcPts val="3200"/>
              </a:lnSpc>
              <a:defRPr sz="2800" i="0">
                <a:solidFill>
                  <a:srgbClr val="000000"/>
                </a:solidFill>
              </a:defRPr>
            </a:lvl1pPr>
          </a:lstStyle>
          <a:p>
            <a:r>
              <a:rPr lang="en-US" dirty="0"/>
              <a:t>Title Slide Option 2</a:t>
            </a:r>
          </a:p>
        </p:txBody>
      </p:sp>
      <p:sp>
        <p:nvSpPr>
          <p:cNvPr id="7171" name="Rectangle 3"/>
          <p:cNvSpPr>
            <a:spLocks noGrp="1" noChangeArrowheads="1"/>
          </p:cNvSpPr>
          <p:nvPr>
            <p:ph type="subTitle" idx="1" hasCustomPrompt="1"/>
          </p:nvPr>
        </p:nvSpPr>
        <p:spPr>
          <a:xfrm>
            <a:off x="1453403" y="2059970"/>
            <a:ext cx="2194672" cy="618816"/>
          </a:xfrm>
          <a:prstGeom prst="rect">
            <a:avLst/>
          </a:prstGeom>
        </p:spPr>
        <p:txBody>
          <a:bodyPr/>
          <a:lstStyle>
            <a:lvl1pPr marL="0" marR="0" indent="0" algn="l" defTabSz="914400" rtl="0" eaLnBrk="0" fontAlgn="base" latinLnBrk="0" hangingPunct="0">
              <a:lnSpc>
                <a:spcPct val="100000"/>
              </a:lnSpc>
              <a:spcBef>
                <a:spcPct val="20000"/>
              </a:spcBef>
              <a:spcAft>
                <a:spcPct val="0"/>
              </a:spcAft>
              <a:buClrTx/>
              <a:buSzTx/>
              <a:buFontTx/>
              <a:buNone/>
              <a:tabLst/>
              <a:defRPr sz="1400" i="0">
                <a:solidFill>
                  <a:schemeClr val="tx1"/>
                </a:solidFill>
              </a:defRPr>
            </a:lvl1pPr>
          </a:lstStyle>
          <a:p>
            <a:r>
              <a:rPr lang="en-US" dirty="0"/>
              <a:t>Presenter’s Name</a:t>
            </a:r>
            <a:br>
              <a:rPr lang="en-US" dirty="0"/>
            </a:br>
            <a:r>
              <a:rPr lang="en-US" dirty="0"/>
              <a:t>Date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01092" y="6163200"/>
            <a:ext cx="2178244" cy="403832"/>
          </a:xfrm>
          <a:prstGeom prst="rect">
            <a:avLst/>
          </a:prstGeom>
        </p:spPr>
      </p:pic>
    </p:spTree>
    <p:extLst>
      <p:ext uri="{BB962C8B-B14F-4D97-AF65-F5344CB8AC3E}">
        <p14:creationId xmlns:p14="http://schemas.microsoft.com/office/powerpoint/2010/main" val="1776062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0" name="Rectangle 2"/>
          <p:cNvSpPr>
            <a:spLocks noGrp="1" noChangeArrowheads="1"/>
          </p:cNvSpPr>
          <p:nvPr>
            <p:ph type="title" hasCustomPrompt="1"/>
          </p:nvPr>
        </p:nvSpPr>
        <p:spPr bwMode="auto">
          <a:xfrm>
            <a:off x="449263" y="0"/>
            <a:ext cx="8218475" cy="647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dirty="0"/>
              <a:t>Add Key Takeaway Message Here</a:t>
            </a:r>
          </a:p>
        </p:txBody>
      </p:sp>
      <p:sp>
        <p:nvSpPr>
          <p:cNvPr id="3" name="Content Placeholder 2"/>
          <p:cNvSpPr>
            <a:spLocks noGrp="1"/>
          </p:cNvSpPr>
          <p:nvPr>
            <p:ph sz="quarter" idx="10"/>
          </p:nvPr>
        </p:nvSpPr>
        <p:spPr>
          <a:xfrm>
            <a:off x="456619" y="946150"/>
            <a:ext cx="8245475" cy="4608226"/>
          </a:xfrm>
        </p:spPr>
        <p:txBody>
          <a:bodyPr/>
          <a:lstStyle/>
          <a:p>
            <a:pPr lvl="0"/>
            <a:r>
              <a:rPr lang="en-US" dirty="0"/>
              <a:t>Click to edit Master text styles</a:t>
            </a:r>
          </a:p>
          <a:p>
            <a:pPr lvl="1"/>
            <a:r>
              <a:rPr lang="en-US" dirty="0"/>
              <a:t>Second level</a:t>
            </a:r>
          </a:p>
          <a:p>
            <a:pPr lvl="2"/>
            <a:r>
              <a:rPr lang="en-US" dirty="0"/>
              <a:t>Third level</a:t>
            </a:r>
          </a:p>
        </p:txBody>
      </p:sp>
      <p:cxnSp>
        <p:nvCxnSpPr>
          <p:cNvPr id="12" name="Straight Connector 11"/>
          <p:cNvCxnSpPr/>
          <p:nvPr userDrawn="1"/>
        </p:nvCxnSpPr>
        <p:spPr bwMode="auto">
          <a:xfrm>
            <a:off x="449263" y="808707"/>
            <a:ext cx="822774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965403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Subhead">
    <p:spTree>
      <p:nvGrpSpPr>
        <p:cNvPr id="1" name=""/>
        <p:cNvGrpSpPr/>
        <p:nvPr/>
      </p:nvGrpSpPr>
      <p:grpSpPr>
        <a:xfrm>
          <a:off x="0" y="0"/>
          <a:ext cx="0" cy="0"/>
          <a:chOff x="0" y="0"/>
          <a:chExt cx="0" cy="0"/>
        </a:xfrm>
      </p:grpSpPr>
      <p:sp>
        <p:nvSpPr>
          <p:cNvPr id="4" name="Rectangle 23"/>
          <p:cNvSpPr>
            <a:spLocks noGrp="1" noChangeArrowheads="1"/>
          </p:cNvSpPr>
          <p:nvPr>
            <p:ph type="body" idx="1" hasCustomPrompt="1"/>
          </p:nvPr>
        </p:nvSpPr>
        <p:spPr>
          <a:xfrm>
            <a:off x="457200" y="946150"/>
            <a:ext cx="8229600" cy="474722"/>
          </a:xfrm>
          <a:prstGeom prst="rect">
            <a:avLst/>
          </a:prstGeom>
        </p:spPr>
        <p:txBody>
          <a:bodyPr/>
          <a:lstStyle>
            <a:lvl1pPr marL="0" indent="0" algn="ctr">
              <a:buNone/>
              <a:defRPr b="0" i="1"/>
            </a:lvl1pPr>
          </a:lstStyle>
          <a:p>
            <a:r>
              <a:rPr lang="en-US" dirty="0"/>
              <a:t>Subhead: Add What We See On Slide</a:t>
            </a:r>
          </a:p>
        </p:txBody>
      </p:sp>
      <p:sp>
        <p:nvSpPr>
          <p:cNvPr id="6" name="Rectangle 2"/>
          <p:cNvSpPr>
            <a:spLocks noGrp="1" noChangeArrowheads="1"/>
          </p:cNvSpPr>
          <p:nvPr>
            <p:ph type="title" hasCustomPrompt="1"/>
          </p:nvPr>
        </p:nvSpPr>
        <p:spPr bwMode="auto">
          <a:xfrm>
            <a:off x="449263" y="0"/>
            <a:ext cx="8218475" cy="647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dirty="0"/>
              <a:t>Add Key Takeaway Message Here</a:t>
            </a:r>
          </a:p>
        </p:txBody>
      </p:sp>
      <p:cxnSp>
        <p:nvCxnSpPr>
          <p:cNvPr id="10" name="Straight Connector 9"/>
          <p:cNvCxnSpPr/>
          <p:nvPr userDrawn="1"/>
        </p:nvCxnSpPr>
        <p:spPr bwMode="auto">
          <a:xfrm>
            <a:off x="449263" y="808707"/>
            <a:ext cx="822774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
        <p:nvSpPr>
          <p:cNvPr id="12" name="Content Placeholder 2"/>
          <p:cNvSpPr>
            <a:spLocks noGrp="1"/>
          </p:cNvSpPr>
          <p:nvPr>
            <p:ph sz="quarter" idx="10"/>
          </p:nvPr>
        </p:nvSpPr>
        <p:spPr>
          <a:xfrm>
            <a:off x="456619" y="1418402"/>
            <a:ext cx="8245475" cy="4608226"/>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57039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Rectangle 23"/>
          <p:cNvSpPr>
            <a:spLocks noGrp="1" noChangeArrowheads="1"/>
          </p:cNvSpPr>
          <p:nvPr>
            <p:ph type="body" idx="1"/>
          </p:nvPr>
        </p:nvSpPr>
        <p:spPr>
          <a:xfrm>
            <a:off x="457200" y="946150"/>
            <a:ext cx="3942080" cy="4800600"/>
          </a:xfrm>
          <a:prstGeom prst="rect">
            <a:avLst/>
          </a:prstGeom>
        </p:spPr>
        <p:txBody>
          <a:bodyPr/>
          <a:lstStyle/>
          <a:p>
            <a:endParaRPr lang="en-US" dirty="0"/>
          </a:p>
        </p:txBody>
      </p:sp>
      <p:sp>
        <p:nvSpPr>
          <p:cNvPr id="4" name="Rectangle 23"/>
          <p:cNvSpPr>
            <a:spLocks noGrp="1" noChangeArrowheads="1"/>
          </p:cNvSpPr>
          <p:nvPr>
            <p:ph type="body" idx="10"/>
          </p:nvPr>
        </p:nvSpPr>
        <p:spPr>
          <a:xfrm>
            <a:off x="4622800" y="946150"/>
            <a:ext cx="3942080" cy="4800600"/>
          </a:xfrm>
          <a:prstGeom prst="rect">
            <a:avLst/>
          </a:prstGeom>
        </p:spPr>
        <p:txBody>
          <a:bodyPr/>
          <a:lstStyle/>
          <a:p>
            <a:endParaRPr lang="en-US" dirty="0"/>
          </a:p>
        </p:txBody>
      </p:sp>
      <p:sp>
        <p:nvSpPr>
          <p:cNvPr id="7" name="Rectangle 2"/>
          <p:cNvSpPr>
            <a:spLocks noGrp="1" noChangeArrowheads="1"/>
          </p:cNvSpPr>
          <p:nvPr>
            <p:ph type="title" hasCustomPrompt="1"/>
          </p:nvPr>
        </p:nvSpPr>
        <p:spPr bwMode="auto">
          <a:xfrm>
            <a:off x="449263" y="0"/>
            <a:ext cx="8218475" cy="647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dirty="0"/>
              <a:t>Add Key Takeaway Message Here</a:t>
            </a:r>
          </a:p>
        </p:txBody>
      </p:sp>
      <p:cxnSp>
        <p:nvCxnSpPr>
          <p:cNvPr id="8" name="Straight Connector 7"/>
          <p:cNvCxnSpPr/>
          <p:nvPr userDrawn="1"/>
        </p:nvCxnSpPr>
        <p:spPr bwMode="auto">
          <a:xfrm>
            <a:off x="449263" y="808707"/>
            <a:ext cx="8227745" cy="0"/>
          </a:xfrm>
          <a:prstGeom prst="line">
            <a:avLst/>
          </a:prstGeom>
          <a:solidFill>
            <a:schemeClr val="accent1"/>
          </a:solidFill>
          <a:ln w="9525"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687040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0"/>
            <a:ext cx="9144000" cy="6858000"/>
          </a:xfrm>
          <a:prstGeom prst="rect">
            <a:avLst/>
          </a:prstGeom>
        </p:spPr>
      </p:pic>
      <p:pic>
        <p:nvPicPr>
          <p:cNvPr id="6" name="Picture 5" descr="Safety-Stripe.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672961"/>
            <a:ext cx="9144000" cy="185039"/>
          </a:xfrm>
          <a:prstGeom prst="rect">
            <a:avLst/>
          </a:prstGeom>
        </p:spPr>
      </p:pic>
      <p:sp>
        <p:nvSpPr>
          <p:cNvPr id="9" name="Text Placeholder 8"/>
          <p:cNvSpPr>
            <a:spLocks noGrp="1"/>
          </p:cNvSpPr>
          <p:nvPr>
            <p:ph type="body" sz="quarter" idx="11" hasCustomPrompt="1"/>
          </p:nvPr>
        </p:nvSpPr>
        <p:spPr>
          <a:xfrm>
            <a:off x="822324" y="2287271"/>
            <a:ext cx="4754563" cy="2289807"/>
          </a:xfrm>
        </p:spPr>
        <p:txBody>
          <a:bodyPr anchor="ctr" anchorCtr="0">
            <a:noAutofit/>
          </a:bodyPr>
          <a:lstStyle>
            <a:lvl1pPr marL="0" indent="0">
              <a:buNone/>
              <a:defRPr sz="3200">
                <a:solidFill>
                  <a:srgbClr val="000000"/>
                </a:solidFill>
              </a:defRPr>
            </a:lvl1pPr>
            <a:lvl2pPr>
              <a:defRPr sz="3200">
                <a:solidFill>
                  <a:schemeClr val="accent3"/>
                </a:solidFill>
              </a:defRPr>
            </a:lvl2pPr>
            <a:lvl3pPr>
              <a:defRPr sz="3200">
                <a:solidFill>
                  <a:schemeClr val="accent3"/>
                </a:solidFill>
              </a:defRPr>
            </a:lvl3pPr>
            <a:lvl4pPr>
              <a:defRPr sz="3200">
                <a:solidFill>
                  <a:schemeClr val="accent3"/>
                </a:solidFill>
              </a:defRPr>
            </a:lvl4pPr>
            <a:lvl5pPr>
              <a:defRPr sz="3200">
                <a:solidFill>
                  <a:schemeClr val="accent3"/>
                </a:solidFill>
              </a:defRPr>
            </a:lvl5pPr>
          </a:lstStyle>
          <a:p>
            <a:pPr lvl="0"/>
            <a:r>
              <a:rPr lang="en-US" dirty="0"/>
              <a:t>Transition Slide – </a:t>
            </a:r>
            <a:br>
              <a:rPr lang="en-US" dirty="0"/>
            </a:br>
            <a:r>
              <a:rPr lang="en-US" dirty="0"/>
              <a:t>Option 1</a:t>
            </a:r>
          </a:p>
        </p:txBody>
      </p:sp>
    </p:spTree>
    <p:extLst>
      <p:ext uri="{BB962C8B-B14F-4D97-AF65-F5344CB8AC3E}">
        <p14:creationId xmlns:p14="http://schemas.microsoft.com/office/powerpoint/2010/main" val="1121255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1">
    <p:spTree>
      <p:nvGrpSpPr>
        <p:cNvPr id="1" name=""/>
        <p:cNvGrpSpPr/>
        <p:nvPr/>
      </p:nvGrpSpPr>
      <p:grpSpPr>
        <a:xfrm>
          <a:off x="0" y="0"/>
          <a:ext cx="0" cy="0"/>
          <a:chOff x="0" y="0"/>
          <a:chExt cx="0" cy="0"/>
        </a:xfrm>
      </p:grpSpPr>
      <p:pic>
        <p:nvPicPr>
          <p:cNvPr id="5" name="Picture 4" descr="transition-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descr="Safety-Stripe.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672961"/>
            <a:ext cx="9144000" cy="185039"/>
          </a:xfrm>
          <a:prstGeom prst="rect">
            <a:avLst/>
          </a:prstGeom>
        </p:spPr>
      </p:pic>
      <p:sp>
        <p:nvSpPr>
          <p:cNvPr id="9" name="Text Placeholder 8"/>
          <p:cNvSpPr>
            <a:spLocks noGrp="1"/>
          </p:cNvSpPr>
          <p:nvPr>
            <p:ph type="body" sz="quarter" idx="11" hasCustomPrompt="1"/>
          </p:nvPr>
        </p:nvSpPr>
        <p:spPr>
          <a:xfrm>
            <a:off x="822324" y="2287271"/>
            <a:ext cx="4754563" cy="2289807"/>
          </a:xfrm>
        </p:spPr>
        <p:txBody>
          <a:bodyPr anchor="ctr" anchorCtr="0">
            <a:noAutofit/>
          </a:bodyPr>
          <a:lstStyle>
            <a:lvl1pPr marL="0" indent="0">
              <a:buNone/>
              <a:defRPr sz="3200">
                <a:solidFill>
                  <a:srgbClr val="000000"/>
                </a:solidFill>
              </a:defRPr>
            </a:lvl1pPr>
            <a:lvl2pPr>
              <a:defRPr sz="3200">
                <a:solidFill>
                  <a:schemeClr val="accent3"/>
                </a:solidFill>
              </a:defRPr>
            </a:lvl2pPr>
            <a:lvl3pPr>
              <a:defRPr sz="3200">
                <a:solidFill>
                  <a:schemeClr val="accent3"/>
                </a:solidFill>
              </a:defRPr>
            </a:lvl3pPr>
            <a:lvl4pPr>
              <a:defRPr sz="3200">
                <a:solidFill>
                  <a:schemeClr val="accent3"/>
                </a:solidFill>
              </a:defRPr>
            </a:lvl4pPr>
            <a:lvl5pPr>
              <a:defRPr sz="3200">
                <a:solidFill>
                  <a:schemeClr val="accent3"/>
                </a:solidFill>
              </a:defRPr>
            </a:lvl5pPr>
          </a:lstStyle>
          <a:p>
            <a:pPr lvl="0"/>
            <a:r>
              <a:rPr lang="en-US" dirty="0"/>
              <a:t>Transition Slide – </a:t>
            </a:r>
            <a:br>
              <a:rPr lang="en-US" dirty="0"/>
            </a:br>
            <a:r>
              <a:rPr lang="en-US" dirty="0"/>
              <a:t>Option 2</a:t>
            </a:r>
          </a:p>
        </p:txBody>
      </p:sp>
    </p:spTree>
    <p:extLst>
      <p:ext uri="{BB962C8B-B14F-4D97-AF65-F5344CB8AC3E}">
        <p14:creationId xmlns:p14="http://schemas.microsoft.com/office/powerpoint/2010/main" val="2448311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2">
    <p:spTree>
      <p:nvGrpSpPr>
        <p:cNvPr id="1" name=""/>
        <p:cNvGrpSpPr/>
        <p:nvPr/>
      </p:nvGrpSpPr>
      <p:grpSpPr>
        <a:xfrm>
          <a:off x="0" y="0"/>
          <a:ext cx="0" cy="0"/>
          <a:chOff x="0" y="0"/>
          <a:chExt cx="0" cy="0"/>
        </a:xfrm>
      </p:grpSpPr>
      <p:pic>
        <p:nvPicPr>
          <p:cNvPr id="2" name="Picture 1" descr="transition-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descr="Safety-Stripe.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6672961"/>
            <a:ext cx="9144000" cy="185039"/>
          </a:xfrm>
          <a:prstGeom prst="rect">
            <a:avLst/>
          </a:prstGeom>
        </p:spPr>
      </p:pic>
      <p:sp>
        <p:nvSpPr>
          <p:cNvPr id="9" name="Text Placeholder 8"/>
          <p:cNvSpPr>
            <a:spLocks noGrp="1"/>
          </p:cNvSpPr>
          <p:nvPr>
            <p:ph type="body" sz="quarter" idx="11" hasCustomPrompt="1"/>
          </p:nvPr>
        </p:nvSpPr>
        <p:spPr>
          <a:xfrm>
            <a:off x="822324" y="2287271"/>
            <a:ext cx="4754563" cy="2289807"/>
          </a:xfrm>
        </p:spPr>
        <p:txBody>
          <a:bodyPr anchor="ctr" anchorCtr="0">
            <a:noAutofit/>
          </a:bodyPr>
          <a:lstStyle>
            <a:lvl1pPr marL="0" indent="0">
              <a:buNone/>
              <a:defRPr sz="3200">
                <a:solidFill>
                  <a:srgbClr val="000000"/>
                </a:solidFill>
              </a:defRPr>
            </a:lvl1pPr>
            <a:lvl2pPr>
              <a:defRPr sz="3200">
                <a:solidFill>
                  <a:schemeClr val="accent3"/>
                </a:solidFill>
              </a:defRPr>
            </a:lvl2pPr>
            <a:lvl3pPr>
              <a:defRPr sz="3200">
                <a:solidFill>
                  <a:schemeClr val="accent3"/>
                </a:solidFill>
              </a:defRPr>
            </a:lvl3pPr>
            <a:lvl4pPr>
              <a:defRPr sz="3200">
                <a:solidFill>
                  <a:schemeClr val="accent3"/>
                </a:solidFill>
              </a:defRPr>
            </a:lvl4pPr>
            <a:lvl5pPr>
              <a:defRPr sz="3200">
                <a:solidFill>
                  <a:schemeClr val="accent3"/>
                </a:solidFill>
              </a:defRPr>
            </a:lvl5pPr>
          </a:lstStyle>
          <a:p>
            <a:pPr lvl="0"/>
            <a:r>
              <a:rPr lang="en-US" dirty="0"/>
              <a:t>Transition Slide – </a:t>
            </a:r>
            <a:br>
              <a:rPr lang="en-US"/>
            </a:br>
            <a:r>
              <a:rPr lang="en-US"/>
              <a:t>Option 3</a:t>
            </a:r>
            <a:endParaRPr lang="en-US" dirty="0"/>
          </a:p>
        </p:txBody>
      </p:sp>
    </p:spTree>
    <p:extLst>
      <p:ext uri="{BB962C8B-B14F-4D97-AF65-F5344CB8AC3E}">
        <p14:creationId xmlns:p14="http://schemas.microsoft.com/office/powerpoint/2010/main" val="3903210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2" name="Rectangle 1"/>
          <p:cNvSpPr/>
          <p:nvPr userDrawn="1"/>
        </p:nvSpPr>
        <p:spPr bwMode="auto">
          <a:xfrm>
            <a:off x="0" y="0"/>
            <a:ext cx="9144000" cy="68580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5855" y="3151680"/>
            <a:ext cx="3025940" cy="560990"/>
          </a:xfrm>
          <a:prstGeom prst="rect">
            <a:avLst/>
          </a:prstGeom>
        </p:spPr>
      </p:pic>
    </p:spTree>
    <p:extLst>
      <p:ext uri="{BB962C8B-B14F-4D97-AF65-F5344CB8AC3E}">
        <p14:creationId xmlns:p14="http://schemas.microsoft.com/office/powerpoint/2010/main" val="1263039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txBox="1">
            <a:spLocks noChangeArrowheads="1"/>
          </p:cNvSpPr>
          <p:nvPr userDrawn="1"/>
        </p:nvSpPr>
        <p:spPr bwMode="auto">
          <a:xfrm>
            <a:off x="453903" y="6457706"/>
            <a:ext cx="4038600" cy="152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algn="r" rtl="0" eaLnBrk="0" fontAlgn="base" hangingPunct="0">
              <a:spcBef>
                <a:spcPct val="0"/>
              </a:spcBef>
              <a:spcAft>
                <a:spcPct val="0"/>
              </a:spcAft>
              <a:defRPr sz="800" kern="1200">
                <a:solidFill>
                  <a:schemeClr val="accent4"/>
                </a:solidFill>
                <a:latin typeface="Arial" charset="0"/>
                <a:ea typeface="ＭＳ Ｐゴシック" charset="-128"/>
                <a:cs typeface="+mn-cs"/>
              </a:defRPr>
            </a:lvl1pPr>
            <a:lvl2pPr marL="457200" algn="l" rtl="0" eaLnBrk="0" fontAlgn="base" hangingPunct="0">
              <a:spcBef>
                <a:spcPct val="0"/>
              </a:spcBef>
              <a:spcAft>
                <a:spcPct val="0"/>
              </a:spcAft>
              <a:defRPr sz="20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0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0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000" kern="1200">
                <a:solidFill>
                  <a:schemeClr val="tx1"/>
                </a:solidFill>
                <a:latin typeface="Arial" charset="0"/>
                <a:ea typeface="ＭＳ Ｐゴシック" charset="-128"/>
                <a:cs typeface="+mn-cs"/>
              </a:defRPr>
            </a:lvl5pPr>
            <a:lvl6pPr marL="2286000" algn="l" defTabSz="914400" rtl="0" eaLnBrk="1" latinLnBrk="0" hangingPunct="1">
              <a:defRPr sz="2000" kern="1200">
                <a:solidFill>
                  <a:schemeClr val="tx1"/>
                </a:solidFill>
                <a:latin typeface="Arial" charset="0"/>
                <a:ea typeface="ＭＳ Ｐゴシック" charset="-128"/>
                <a:cs typeface="+mn-cs"/>
              </a:defRPr>
            </a:lvl6pPr>
            <a:lvl7pPr marL="2743200" algn="l" defTabSz="914400" rtl="0" eaLnBrk="1" latinLnBrk="0" hangingPunct="1">
              <a:defRPr sz="2000" kern="1200">
                <a:solidFill>
                  <a:schemeClr val="tx1"/>
                </a:solidFill>
                <a:latin typeface="Arial" charset="0"/>
                <a:ea typeface="ＭＳ Ｐゴシック" charset="-128"/>
                <a:cs typeface="+mn-cs"/>
              </a:defRPr>
            </a:lvl7pPr>
            <a:lvl8pPr marL="3200400" algn="l" defTabSz="914400" rtl="0" eaLnBrk="1" latinLnBrk="0" hangingPunct="1">
              <a:defRPr sz="2000" kern="1200">
                <a:solidFill>
                  <a:schemeClr val="tx1"/>
                </a:solidFill>
                <a:latin typeface="Arial" charset="0"/>
                <a:ea typeface="ＭＳ Ｐゴシック" charset="-128"/>
                <a:cs typeface="+mn-cs"/>
              </a:defRPr>
            </a:lvl8pPr>
            <a:lvl9pPr marL="3657600" algn="l" defTabSz="914400" rtl="0" eaLnBrk="1" latinLnBrk="0" hangingPunct="1">
              <a:defRPr sz="2000" kern="1200">
                <a:solidFill>
                  <a:schemeClr val="tx1"/>
                </a:solidFill>
                <a:latin typeface="Arial" charset="0"/>
                <a:ea typeface="ＭＳ Ｐゴシック" charset="-128"/>
                <a:cs typeface="+mn-cs"/>
              </a:defRPr>
            </a:lvl9pPr>
          </a:lstStyle>
          <a:p>
            <a:pPr algn="l"/>
            <a:fld id="{1D6D839C-7E83-A649-A4AD-7CD35AF653D9}" type="slidenum">
              <a:rPr lang="en-US" sz="700" b="1" smtClean="0">
                <a:solidFill>
                  <a:schemeClr val="tx1"/>
                </a:solidFill>
              </a:rPr>
              <a:pPr algn="l"/>
              <a:t>‹#›</a:t>
            </a:fld>
            <a:r>
              <a:rPr lang="en-US" sz="700" dirty="0">
                <a:solidFill>
                  <a:schemeClr val="tx1"/>
                </a:solidFill>
              </a:rPr>
              <a:t> | © 2019 Kennametal Inc.  l  All rights reserved.  l  Proprietary and Confidential</a:t>
            </a:r>
            <a:endParaRPr lang="en-US" sz="700" b="1" dirty="0">
              <a:solidFill>
                <a:schemeClr val="tx1"/>
              </a:solidFill>
            </a:endParaRPr>
          </a:p>
        </p:txBody>
      </p:sp>
      <p:sp>
        <p:nvSpPr>
          <p:cNvPr id="1028" name="Rectangle 2"/>
          <p:cNvSpPr>
            <a:spLocks noGrp="1" noChangeArrowheads="1"/>
          </p:cNvSpPr>
          <p:nvPr>
            <p:ph type="title"/>
          </p:nvPr>
        </p:nvSpPr>
        <p:spPr bwMode="auto">
          <a:xfrm>
            <a:off x="449263" y="0"/>
            <a:ext cx="8218475" cy="647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marL="0" marR="0" lvl="0" indent="0" algn="l" defTabSz="914400" rtl="0" eaLnBrk="0" fontAlgn="base" latinLnBrk="0" hangingPunct="0">
              <a:lnSpc>
                <a:spcPts val="3200"/>
              </a:lnSpc>
              <a:spcBef>
                <a:spcPct val="0"/>
              </a:spcBef>
              <a:spcAft>
                <a:spcPct val="0"/>
              </a:spcAft>
              <a:buClrTx/>
              <a:buSzTx/>
              <a:buFontTx/>
              <a:buNone/>
              <a:tabLst/>
              <a:defRPr/>
            </a:pPr>
            <a:r>
              <a:rPr lang="en-US" dirty="0"/>
              <a:t>Add Key Takeaway Message Here</a:t>
            </a:r>
          </a:p>
        </p:txBody>
      </p:sp>
      <p:pic>
        <p:nvPicPr>
          <p:cNvPr id="10" name="Picture 9"/>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7388436" y="6303312"/>
            <a:ext cx="1301316" cy="241255"/>
          </a:xfrm>
          <a:prstGeom prst="rect">
            <a:avLst/>
          </a:prstGeom>
        </p:spPr>
      </p:pic>
      <p:pic>
        <p:nvPicPr>
          <p:cNvPr id="15" name="Picture 14" descr="Safety-Stripe.jpg"/>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0" y="6672961"/>
            <a:ext cx="9144000" cy="185039"/>
          </a:xfrm>
          <a:prstGeom prst="rect">
            <a:avLst/>
          </a:prstGeom>
        </p:spPr>
      </p:pic>
      <p:sp>
        <p:nvSpPr>
          <p:cNvPr id="3" name="Text Placeholder 2"/>
          <p:cNvSpPr>
            <a:spLocks noGrp="1"/>
          </p:cNvSpPr>
          <p:nvPr>
            <p:ph type="body" idx="1"/>
          </p:nvPr>
        </p:nvSpPr>
        <p:spPr>
          <a:xfrm>
            <a:off x="457200" y="946150"/>
            <a:ext cx="8229600" cy="45259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75928917"/>
      </p:ext>
    </p:extLst>
  </p:cSld>
  <p:clrMap bg1="lt1" tx1="dk1" bg2="lt2" tx2="dk2" accent1="accent1" accent2="accent2" accent3="accent3" accent4="accent4" accent5="accent5" accent6="accent6" hlink="hlink" folHlink="folHlink"/>
  <p:sldLayoutIdLst>
    <p:sldLayoutId id="2147483673" r:id="rId1"/>
    <p:sldLayoutId id="2147483679" r:id="rId2"/>
    <p:sldLayoutId id="2147483674" r:id="rId3"/>
    <p:sldLayoutId id="2147483680" r:id="rId4"/>
    <p:sldLayoutId id="2147483675" r:id="rId5"/>
    <p:sldLayoutId id="2147483681" r:id="rId6"/>
    <p:sldLayoutId id="2147483676" r:id="rId7"/>
    <p:sldLayoutId id="2147483678" r:id="rId8"/>
    <p:sldLayoutId id="2147483677" r:id="rId9"/>
    <p:sldLayoutId id="2147483682" r:id="rId10"/>
    <p:sldLayoutId id="2147483683" r:id="rId11"/>
    <p:sldLayoutId id="2147483684" r:id="rId12"/>
  </p:sldLayoutIdLst>
  <p:hf hdr="0" ftr="0" dt="0"/>
  <p:txStyles>
    <p:titleStyle>
      <a:lvl1pPr marL="0" marR="0" indent="0" algn="l" defTabSz="914400" rtl="0" eaLnBrk="0" fontAlgn="base" latinLnBrk="0" hangingPunct="0">
        <a:lnSpc>
          <a:spcPts val="3200"/>
        </a:lnSpc>
        <a:spcBef>
          <a:spcPct val="0"/>
        </a:spcBef>
        <a:spcAft>
          <a:spcPct val="0"/>
        </a:spcAft>
        <a:buClrTx/>
        <a:buSzTx/>
        <a:buFontTx/>
        <a:buNone/>
        <a:tabLst/>
        <a:defRPr sz="2800" b="0">
          <a:solidFill>
            <a:schemeClr val="tx1"/>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chemeClr val="tx2"/>
          </a:solidFill>
          <a:latin typeface="Arial" charset="0"/>
          <a:ea typeface="ＭＳ Ｐゴシック" charset="-128"/>
          <a:cs typeface="ＭＳ Ｐゴシック" charset="-128"/>
        </a:defRPr>
      </a:lvl6pPr>
      <a:lvl7pPr marL="914400" algn="l" rtl="0" fontAlgn="base">
        <a:spcBef>
          <a:spcPct val="0"/>
        </a:spcBef>
        <a:spcAft>
          <a:spcPct val="0"/>
        </a:spcAft>
        <a:defRPr sz="2400" b="1">
          <a:solidFill>
            <a:schemeClr val="tx2"/>
          </a:solidFill>
          <a:latin typeface="Arial" charset="0"/>
          <a:ea typeface="ＭＳ Ｐゴシック" charset="-128"/>
          <a:cs typeface="ＭＳ Ｐゴシック" charset="-128"/>
        </a:defRPr>
      </a:lvl7pPr>
      <a:lvl8pPr marL="1371600" algn="l" rtl="0" fontAlgn="base">
        <a:spcBef>
          <a:spcPct val="0"/>
        </a:spcBef>
        <a:spcAft>
          <a:spcPct val="0"/>
        </a:spcAft>
        <a:defRPr sz="2400" b="1">
          <a:solidFill>
            <a:schemeClr val="tx2"/>
          </a:solidFill>
          <a:latin typeface="Arial" charset="0"/>
          <a:ea typeface="ＭＳ Ｐゴシック" charset="-128"/>
          <a:cs typeface="ＭＳ Ｐゴシック" charset="-128"/>
        </a:defRPr>
      </a:lvl8pPr>
      <a:lvl9pPr marL="1828800" algn="l" rtl="0" fontAlgn="base">
        <a:spcBef>
          <a:spcPct val="0"/>
        </a:spcBef>
        <a:spcAft>
          <a:spcPct val="0"/>
        </a:spcAft>
        <a:defRPr sz="2400" b="1">
          <a:solidFill>
            <a:schemeClr val="tx2"/>
          </a:solidFill>
          <a:latin typeface="Arial" charset="0"/>
          <a:ea typeface="ＭＳ Ｐゴシック" charset="-128"/>
          <a:cs typeface="ＭＳ Ｐゴシック" charset="-128"/>
        </a:defRPr>
      </a:lvl9pPr>
    </p:titleStyle>
    <p:bodyStyle>
      <a:lvl1pPr marL="115888" indent="-115888" algn="l" rtl="0" eaLnBrk="0" fontAlgn="base" hangingPunct="0">
        <a:spcBef>
          <a:spcPct val="20000"/>
        </a:spcBef>
        <a:spcAft>
          <a:spcPct val="0"/>
        </a:spcAft>
        <a:buChar char="•"/>
        <a:defRPr sz="1800">
          <a:solidFill>
            <a:schemeClr val="tx1"/>
          </a:solidFill>
          <a:latin typeface="+mn-lt"/>
          <a:ea typeface="+mn-ea"/>
          <a:cs typeface="+mn-cs"/>
        </a:defRPr>
      </a:lvl1pPr>
      <a:lvl2pPr marL="573088" indent="-115888" algn="l" rtl="0" eaLnBrk="0" fontAlgn="base" hangingPunct="0">
        <a:spcBef>
          <a:spcPct val="20000"/>
        </a:spcBef>
        <a:spcAft>
          <a:spcPct val="0"/>
        </a:spcAft>
        <a:buChar char="–"/>
        <a:defRPr sz="1600">
          <a:solidFill>
            <a:schemeClr val="tx1"/>
          </a:solidFill>
          <a:latin typeface="+mn-lt"/>
          <a:ea typeface="+mn-ea"/>
        </a:defRPr>
      </a:lvl2pPr>
      <a:lvl3pPr marL="1028700" indent="-114300" algn="l" rtl="0" eaLnBrk="0" fontAlgn="base" hangingPunct="0">
        <a:spcBef>
          <a:spcPct val="20000"/>
        </a:spcBef>
        <a:spcAft>
          <a:spcPct val="0"/>
        </a:spcAft>
        <a:buChar char="•"/>
        <a:defRPr sz="1400">
          <a:solidFill>
            <a:schemeClr val="tx1"/>
          </a:solidFill>
          <a:latin typeface="+mn-lt"/>
          <a:ea typeface="+mn-ea"/>
        </a:defRPr>
      </a:lvl3pPr>
      <a:lvl4pPr marL="1028700" indent="-114300" algn="l" rtl="0" eaLnBrk="0" fontAlgn="base" hangingPunct="0">
        <a:spcBef>
          <a:spcPct val="20000"/>
        </a:spcBef>
        <a:spcAft>
          <a:spcPct val="0"/>
        </a:spcAft>
        <a:buChar char="–"/>
        <a:defRPr sz="1400">
          <a:solidFill>
            <a:schemeClr val="tx1"/>
          </a:solidFill>
          <a:latin typeface="+mn-lt"/>
          <a:ea typeface="+mn-ea"/>
        </a:defRPr>
      </a:lvl4pPr>
      <a:lvl5pPr marL="1028700" indent="-114300" algn="l" rtl="0" eaLnBrk="0" fontAlgn="base" hangingPunct="0">
        <a:spcBef>
          <a:spcPct val="20000"/>
        </a:spcBef>
        <a:spcAft>
          <a:spcPct val="0"/>
        </a:spcAft>
        <a:buChar char="»"/>
        <a:defRPr sz="1200">
          <a:solidFill>
            <a:schemeClr val="tx1"/>
          </a:solidFill>
          <a:latin typeface="+mn-lt"/>
          <a:ea typeface="+mn-ea"/>
        </a:defRPr>
      </a:lvl5pPr>
      <a:lvl6pPr marL="2514600" indent="-228600" algn="l" rtl="0" fontAlgn="base">
        <a:spcBef>
          <a:spcPct val="20000"/>
        </a:spcBef>
        <a:spcAft>
          <a:spcPct val="0"/>
        </a:spcAft>
        <a:buChar char="»"/>
        <a:defRPr sz="1200">
          <a:solidFill>
            <a:schemeClr val="tx1"/>
          </a:solidFill>
          <a:latin typeface="+mn-lt"/>
          <a:ea typeface="+mn-ea"/>
        </a:defRPr>
      </a:lvl6pPr>
      <a:lvl7pPr marL="2971800" indent="-228600" algn="l" rtl="0" fontAlgn="base">
        <a:spcBef>
          <a:spcPct val="20000"/>
        </a:spcBef>
        <a:spcAft>
          <a:spcPct val="0"/>
        </a:spcAft>
        <a:buChar char="»"/>
        <a:defRPr sz="1200">
          <a:solidFill>
            <a:schemeClr val="tx1"/>
          </a:solidFill>
          <a:latin typeface="+mn-lt"/>
          <a:ea typeface="+mn-ea"/>
        </a:defRPr>
      </a:lvl7pPr>
      <a:lvl8pPr marL="3429000" indent="-228600" algn="l" rtl="0" fontAlgn="base">
        <a:spcBef>
          <a:spcPct val="20000"/>
        </a:spcBef>
        <a:spcAft>
          <a:spcPct val="0"/>
        </a:spcAft>
        <a:buChar char="»"/>
        <a:defRPr sz="1200">
          <a:solidFill>
            <a:schemeClr val="tx1"/>
          </a:solidFill>
          <a:latin typeface="+mn-lt"/>
          <a:ea typeface="+mn-ea"/>
        </a:defRPr>
      </a:lvl8pPr>
      <a:lvl9pPr marL="3886200" indent="-228600" algn="l" rtl="0" fontAlgn="base">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43.em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5.wmf"/><Relationship Id="rId7" Type="http://schemas.openxmlformats.org/officeDocument/2006/relationships/image" Target="../media/image49.jpeg"/><Relationship Id="rId2" Type="http://schemas.openxmlformats.org/officeDocument/2006/relationships/image" Target="../media/image44.wmf"/><Relationship Id="rId1" Type="http://schemas.openxmlformats.org/officeDocument/2006/relationships/slideLayout" Target="../slideLayouts/slideLayout10.xml"/><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wmf"/></Relationships>
</file>

<file path=ppt/slides/_rels/slide13.xml.rels><?xml version="1.0" encoding="UTF-8" standalone="yes"?>
<Relationships xmlns="http://schemas.openxmlformats.org/package/2006/relationships"><Relationship Id="rId3" Type="http://schemas.openxmlformats.org/officeDocument/2006/relationships/hyperlink" Target="../../../Technical%20document/Germany%20Training/Auto_Crankshaft_Turn_Turn_Broach.mpg" TargetMode="External"/><Relationship Id="rId2" Type="http://schemas.openxmlformats.org/officeDocument/2006/relationships/image" Target="../media/image50.jpeg"/><Relationship Id="rId1" Type="http://schemas.openxmlformats.org/officeDocument/2006/relationships/slideLayout" Target="../slideLayouts/slideLayout10.xml"/><Relationship Id="rId5" Type="http://schemas.openxmlformats.org/officeDocument/2006/relationships/image" Target="../media/image52.emf"/><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3.png"/><Relationship Id="rId1" Type="http://schemas.openxmlformats.org/officeDocument/2006/relationships/slideLayout" Target="../slideLayouts/slideLayout10.xml"/><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5.wm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1.jpe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slideLayout" Target="../slideLayouts/slideLayout10.xml"/><Relationship Id="rId6" Type="http://schemas.openxmlformats.org/officeDocument/2006/relationships/image" Target="../media/image72.emf"/><Relationship Id="rId5" Type="http://schemas.openxmlformats.org/officeDocument/2006/relationships/image" Target="../media/image71.wmf"/><Relationship Id="rId4" Type="http://schemas.openxmlformats.org/officeDocument/2006/relationships/image" Target="../media/image70.w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10.xml"/><Relationship Id="rId4" Type="http://schemas.openxmlformats.org/officeDocument/2006/relationships/image" Target="../media/image75.jpeg"/></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0.xml"/><Relationship Id="rId4" Type="http://schemas.openxmlformats.org/officeDocument/2006/relationships/image" Target="../media/image77.emf"/></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0.xml"/><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81.jpeg"/><Relationship Id="rId1" Type="http://schemas.openxmlformats.org/officeDocument/2006/relationships/slideLayout" Target="../slideLayouts/slideLayout10.xml"/><Relationship Id="rId6" Type="http://schemas.openxmlformats.org/officeDocument/2006/relationships/image" Target="../media/image79.jpeg"/><Relationship Id="rId5" Type="http://schemas.openxmlformats.org/officeDocument/2006/relationships/image" Target="../media/image82.jpeg"/><Relationship Id="rId4" Type="http://schemas.openxmlformats.org/officeDocument/2006/relationships/image" Target="../media/image80.jpe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9.jpeg"/><Relationship Id="rId1" Type="http://schemas.openxmlformats.org/officeDocument/2006/relationships/slideLayout" Target="../slideLayouts/slideLayout10.xml"/><Relationship Id="rId5" Type="http://schemas.openxmlformats.org/officeDocument/2006/relationships/image" Target="../media/image85.jpe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6.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3.jpeg"/><Relationship Id="rId11" Type="http://schemas.openxmlformats.org/officeDocument/2006/relationships/image" Target="../media/image98.pn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png"/><Relationship Id="rId9" Type="http://schemas.openxmlformats.org/officeDocument/2006/relationships/image" Target="../media/image96.jpeg"/></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2.xml"/><Relationship Id="rId5" Type="http://schemas.openxmlformats.org/officeDocument/2006/relationships/image" Target="../media/image102.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16.jpeg"/></Relationships>
</file>

<file path=ppt/slides/_rels/slide3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12.xml"/><Relationship Id="rId4" Type="http://schemas.openxmlformats.org/officeDocument/2006/relationships/image" Target="../media/image120.png"/></Relationships>
</file>

<file path=ppt/slides/_rels/slide3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png"/><Relationship Id="rId16" Type="http://schemas.openxmlformats.org/officeDocument/2006/relationships/image" Target="../media/image24.wmf"/><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1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30.jpeg"/></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32.png"/></Relationships>
</file>

<file path=ppt/slides/_rels/slide4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mailto:G2.5@5000rpm" TargetMode="External"/><Relationship Id="rId1" Type="http://schemas.openxmlformats.org/officeDocument/2006/relationships/slideLayout" Target="../slideLayouts/slideLayout12.xml"/><Relationship Id="rId5" Type="http://schemas.openxmlformats.org/officeDocument/2006/relationships/image" Target="../media/image141.png"/><Relationship Id="rId4" Type="http://schemas.openxmlformats.org/officeDocument/2006/relationships/image" Target="../media/image140.jpeg"/></Relationships>
</file>

<file path=ppt/slides/_rels/slide4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45.jpeg"/><Relationship Id="rId5" Type="http://schemas.openxmlformats.org/officeDocument/2006/relationships/image" Target="../media/image136.jpeg"/><Relationship Id="rId4" Type="http://schemas.openxmlformats.org/officeDocument/2006/relationships/image" Target="../media/image144.jpeg"/></Relationships>
</file>

<file path=ppt/slides/_rels/slide4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12.xml"/><Relationship Id="rId4" Type="http://schemas.openxmlformats.org/officeDocument/2006/relationships/image" Target="../media/image148.png"/></Relationships>
</file>

<file path=ppt/slides/_rels/slide4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2.xml"/><Relationship Id="rId4" Type="http://schemas.openxmlformats.org/officeDocument/2006/relationships/image" Target="../media/image152.png"/></Relationships>
</file>

<file path=ppt/slides/_rels/slide5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55.png"/><Relationship Id="rId4" Type="http://schemas.openxmlformats.org/officeDocument/2006/relationships/image" Target="../media/image154.png"/></Relationships>
</file>

<file path=ppt/slides/_rels/slide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57.png"/></Relationships>
</file>

<file path=ppt/slides/_rels/slide5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60.png"/><Relationship Id="rId4" Type="http://schemas.openxmlformats.org/officeDocument/2006/relationships/image" Target="../media/image159.png"/></Relationships>
</file>

<file path=ppt/slides/_rels/slide54.xml.rels><?xml version="1.0" encoding="UTF-8" standalone="yes"?>
<Relationships xmlns="http://schemas.openxmlformats.org/package/2006/relationships"><Relationship Id="rId3" Type="http://schemas.openxmlformats.org/officeDocument/2006/relationships/hyperlink" Target="mailto:zillion.chen@kennametal.com" TargetMode="External"/><Relationship Id="rId2" Type="http://schemas.openxmlformats.org/officeDocument/2006/relationships/image" Target="../media/image16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34.emf"/></Relationships>
</file>

<file path=ppt/slides/_rels/slide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5.e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97431DD-65BE-4829-94EF-A8F1ADB68998}"/>
              </a:ext>
            </a:extLst>
          </p:cNvPr>
          <p:cNvSpPr>
            <a:spLocks noChangeArrowheads="1"/>
          </p:cNvSpPr>
          <p:nvPr/>
        </p:nvSpPr>
        <p:spPr bwMode="auto">
          <a:xfrm>
            <a:off x="571500" y="1508143"/>
            <a:ext cx="628173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lnSpc>
                <a:spcPct val="150000"/>
              </a:lnSpc>
              <a:spcBef>
                <a:spcPct val="0"/>
              </a:spcBef>
              <a:buFontTx/>
              <a:buNone/>
            </a:pPr>
            <a:r>
              <a:rPr lang="zh-CN" altLang="en-US" sz="2800" b="0" dirty="0">
                <a:latin typeface="Microsoft YaHei" panose="020B0503020204020204" pitchFamily="34" charset="-122"/>
                <a:ea typeface="Microsoft YaHei" panose="020B0503020204020204" pitchFamily="34" charset="-122"/>
                <a:cs typeface="Segoe UI Black" panose="020B0A02040204020203" pitchFamily="34" charset="0"/>
              </a:rPr>
              <a:t>肯纳曲轴连杆</a:t>
            </a:r>
            <a:r>
              <a:rPr lang="zh-CN" altLang="zh-CN" sz="2800" b="0" dirty="0">
                <a:latin typeface="Microsoft YaHei" panose="020B0503020204020204" pitchFamily="34" charset="-122"/>
                <a:ea typeface="Microsoft YaHei" panose="020B0503020204020204" pitchFamily="34" charset="-122"/>
                <a:cs typeface="Segoe UI Black" panose="020B0A02040204020203" pitchFamily="34" charset="0"/>
              </a:rPr>
              <a:t>高效切削的解决方案</a:t>
            </a:r>
            <a:endParaRPr lang="en-US" altLang="zh-CN" sz="2800" b="0" dirty="0">
              <a:latin typeface="Microsoft YaHei" panose="020B0503020204020204" pitchFamily="34" charset="-122"/>
              <a:ea typeface="Microsoft YaHei" panose="020B0503020204020204" pitchFamily="34" charset="-122"/>
              <a:cs typeface="Segoe UI Black" panose="020B0A02040204020203" pitchFamily="34" charset="0"/>
            </a:endParaRPr>
          </a:p>
          <a:p>
            <a:pPr eaLnBrk="1" hangingPunct="1">
              <a:lnSpc>
                <a:spcPct val="150000"/>
              </a:lnSpc>
              <a:spcBef>
                <a:spcPct val="0"/>
              </a:spcBef>
              <a:buFontTx/>
              <a:buNone/>
            </a:pPr>
            <a:r>
              <a:rPr lang="zh-CN" altLang="zh-CN" sz="2800" b="0" dirty="0">
                <a:latin typeface="Microsoft YaHei" panose="020B0503020204020204" pitchFamily="34" charset="-122"/>
                <a:ea typeface="Microsoft YaHei" panose="020B0503020204020204" pitchFamily="34" charset="-122"/>
                <a:cs typeface="Segoe UI Black" panose="020B0A02040204020203" pitchFamily="34" charset="0"/>
              </a:rPr>
              <a:t>发动机领域</a:t>
            </a:r>
            <a:endParaRPr lang="en-US" altLang="zh-CN" sz="2800" b="0" dirty="0">
              <a:latin typeface="Microsoft YaHei" panose="020B0503020204020204" pitchFamily="34" charset="-122"/>
              <a:ea typeface="Microsoft YaHei" panose="020B0503020204020204" pitchFamily="34" charset="-122"/>
              <a:cs typeface="Segoe UI Black" panose="020B0A02040204020203" pitchFamily="34" charset="0"/>
            </a:endParaRPr>
          </a:p>
          <a:p>
            <a:pPr eaLnBrk="1" hangingPunct="1">
              <a:spcBef>
                <a:spcPct val="0"/>
              </a:spcBef>
              <a:buFontTx/>
              <a:buNone/>
            </a:pPr>
            <a:endParaRPr lang="en-US" altLang="zh-CN" sz="2800" dirty="0">
              <a:latin typeface="黑体" panose="02010609060101010101" pitchFamily="49" charset="-122"/>
              <a:ea typeface="黑体" panose="02010609060101010101" pitchFamily="49" charset="-122"/>
            </a:endParaRPr>
          </a:p>
        </p:txBody>
      </p:sp>
      <p:sp>
        <p:nvSpPr>
          <p:cNvPr id="5123" name="TextBox 1">
            <a:extLst>
              <a:ext uri="{FF2B5EF4-FFF2-40B4-BE49-F238E27FC236}">
                <a16:creationId xmlns:a16="http://schemas.microsoft.com/office/drawing/2014/main" id="{080E6F22-6228-4B7A-93E0-09B9374D3B10}"/>
              </a:ext>
            </a:extLst>
          </p:cNvPr>
          <p:cNvSpPr txBox="1">
            <a:spLocks noChangeArrowheads="1"/>
          </p:cNvSpPr>
          <p:nvPr/>
        </p:nvSpPr>
        <p:spPr bwMode="auto">
          <a:xfrm>
            <a:off x="571500" y="2350417"/>
            <a:ext cx="2423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zh-CN" sz="1600" b="0" dirty="0"/>
              <a:t> </a:t>
            </a:r>
            <a:endParaRPr lang="zh-CN" altLang="en-US" sz="1600" b="0" dirty="0"/>
          </a:p>
        </p:txBody>
      </p:sp>
    </p:spTree>
    <p:extLst>
      <p:ext uri="{BB962C8B-B14F-4D97-AF65-F5344CB8AC3E}">
        <p14:creationId xmlns:p14="http://schemas.microsoft.com/office/powerpoint/2010/main" val="2181070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80C6CE-F229-4220-ADAE-B827740AEFFE}"/>
              </a:ext>
            </a:extLst>
          </p:cNvPr>
          <p:cNvSpPr>
            <a:spLocks noGrp="1"/>
          </p:cNvSpPr>
          <p:nvPr>
            <p:ph type="title"/>
          </p:nvPr>
        </p:nvSpPr>
        <p:spPr/>
        <p:txBody>
          <a:bodyPr/>
          <a:lstStyle/>
          <a:p>
            <a:r>
              <a:rPr lang="zh-CN" altLang="en-US" dirty="0">
                <a:latin typeface="Microsoft YaHei" panose="020B0503020204020204" pitchFamily="34" charset="-122"/>
                <a:ea typeface="Microsoft YaHei" panose="020B0503020204020204" pitchFamily="34" charset="-122"/>
              </a:rPr>
              <a:t>曲轴通用类刀具概述</a:t>
            </a:r>
          </a:p>
        </p:txBody>
      </p:sp>
      <p:sp>
        <p:nvSpPr>
          <p:cNvPr id="4" name="灯片编号占位符 3">
            <a:extLst>
              <a:ext uri="{FF2B5EF4-FFF2-40B4-BE49-F238E27FC236}">
                <a16:creationId xmlns:a16="http://schemas.microsoft.com/office/drawing/2014/main" id="{FC9F04AE-3D50-40BA-8DE8-254AB75E339A}"/>
              </a:ext>
            </a:extLst>
          </p:cNvPr>
          <p:cNvSpPr>
            <a:spLocks noGrp="1"/>
          </p:cNvSpPr>
          <p:nvPr>
            <p:ph type="sldNum" sz="quarter" idx="10"/>
          </p:nvPr>
        </p:nvSpPr>
        <p:spPr/>
        <p:txBody>
          <a:bodyPr/>
          <a:lstStyle/>
          <a:p>
            <a:r>
              <a:rPr lang="en-US" altLang="zh-CN" b="1" dirty="0">
                <a:latin typeface="Microsoft YaHei" panose="020B0503020204020204" pitchFamily="34" charset="-122"/>
                <a:ea typeface="Microsoft YaHei" panose="020B0503020204020204" pitchFamily="34" charset="-122"/>
              </a:rPr>
              <a:t> </a:t>
            </a:r>
          </a:p>
        </p:txBody>
      </p:sp>
      <p:sp>
        <p:nvSpPr>
          <p:cNvPr id="11" name="文本框 10">
            <a:extLst>
              <a:ext uri="{FF2B5EF4-FFF2-40B4-BE49-F238E27FC236}">
                <a16:creationId xmlns:a16="http://schemas.microsoft.com/office/drawing/2014/main" id="{7805D35C-379C-491C-9707-83AD312F4F2D}"/>
              </a:ext>
            </a:extLst>
          </p:cNvPr>
          <p:cNvSpPr txBox="1"/>
          <p:nvPr/>
        </p:nvSpPr>
        <p:spPr>
          <a:xfrm>
            <a:off x="4819936" y="750342"/>
            <a:ext cx="2933402" cy="3139321"/>
          </a:xfrm>
          <a:prstGeom prst="rect">
            <a:avLst/>
          </a:prstGeom>
          <a:noFill/>
        </p:spPr>
        <p:txBody>
          <a:bodyPr wrap="square" rtlCol="0">
            <a:spAutoFit/>
          </a:bodyPr>
          <a:lstStyle/>
          <a:p>
            <a:r>
              <a:rPr lang="en-US" altLang="zh-CN" dirty="0">
                <a:latin typeface="Microsoft YaHei" panose="020B0503020204020204" pitchFamily="34" charset="-122"/>
                <a:ea typeface="Microsoft YaHei" panose="020B0503020204020204" pitchFamily="34" charset="-122"/>
              </a:rPr>
              <a:t>HSK100A</a:t>
            </a:r>
          </a:p>
          <a:p>
            <a:r>
              <a:rPr lang="zh-CN" altLang="en-US" dirty="0">
                <a:latin typeface="Microsoft YaHei" panose="020B0503020204020204" pitchFamily="34" charset="-122"/>
                <a:ea typeface="Microsoft YaHei" panose="020B0503020204020204" pitchFamily="34" charset="-122"/>
              </a:rPr>
              <a:t>直径</a:t>
            </a:r>
            <a:r>
              <a:rPr lang="en-US" altLang="zh-CN" dirty="0">
                <a:latin typeface="Microsoft YaHei" panose="020B0503020204020204" pitchFamily="34" charset="-122"/>
                <a:ea typeface="Microsoft YaHei" panose="020B0503020204020204" pitchFamily="34" charset="-122"/>
              </a:rPr>
              <a:t>D30-D40</a:t>
            </a:r>
          </a:p>
          <a:p>
            <a:r>
              <a:rPr lang="en-US" altLang="zh-CN" dirty="0">
                <a:latin typeface="Microsoft YaHei" panose="020B0503020204020204" pitchFamily="34" charset="-122"/>
                <a:ea typeface="Microsoft YaHei" panose="020B0503020204020204" pitchFamily="34" charset="-122"/>
              </a:rPr>
              <a:t>Z=2</a:t>
            </a:r>
          </a:p>
          <a:p>
            <a:pPr marL="285750" indent="-285750">
              <a:buFont typeface="Arial" panose="020B0604020202020204" pitchFamily="34" charset="0"/>
              <a:buChar char="•"/>
            </a:pPr>
            <a:r>
              <a:rPr lang="en-US" altLang="zh-CN" dirty="0">
                <a:latin typeface="Microsoft YaHei" panose="020B0503020204020204" pitchFamily="34" charset="-122"/>
                <a:ea typeface="Microsoft YaHei" panose="020B0503020204020204" pitchFamily="34" charset="-122"/>
              </a:rPr>
              <a:t>4</a:t>
            </a:r>
            <a:r>
              <a:rPr lang="zh-CN" altLang="en-US" dirty="0">
                <a:latin typeface="Microsoft YaHei" panose="020B0503020204020204" pitchFamily="34" charset="-122"/>
                <a:ea typeface="Microsoft YaHei" panose="020B0503020204020204" pitchFamily="34" charset="-122"/>
              </a:rPr>
              <a:t>个可调整刀夹</a:t>
            </a:r>
            <a:endParaRPr lang="en-US" altLang="zh-CN"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刀片</a:t>
            </a:r>
            <a:r>
              <a:rPr lang="en-US" altLang="zh-CN" dirty="0">
                <a:latin typeface="Microsoft YaHei" panose="020B0503020204020204" pitchFamily="34" charset="-122"/>
                <a:ea typeface="Microsoft YaHei" panose="020B0503020204020204" pitchFamily="34" charset="-122"/>
              </a:rPr>
              <a:t>4</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SPPX120408</a:t>
            </a:r>
          </a:p>
          <a:p>
            <a:endParaRPr lang="en-US" altLang="zh-CN" dirty="0">
              <a:latin typeface="Microsoft YaHei" panose="020B0503020204020204" pitchFamily="34" charset="-122"/>
              <a:ea typeface="Microsoft YaHei" panose="020B0503020204020204" pitchFamily="34" charset="-122"/>
            </a:endParaRPr>
          </a:p>
          <a:p>
            <a:r>
              <a:rPr lang="zh-CN" altLang="en-US" dirty="0">
                <a:latin typeface="Microsoft YaHei" panose="020B0503020204020204" pitchFamily="34" charset="-122"/>
                <a:ea typeface="Microsoft YaHei" panose="020B0503020204020204" pitchFamily="34" charset="-122"/>
              </a:rPr>
              <a:t>切削钢件</a:t>
            </a:r>
            <a:endParaRPr lang="en-US" altLang="zh-CN" dirty="0">
              <a:latin typeface="Microsoft YaHei" panose="020B0503020204020204" pitchFamily="34" charset="-122"/>
              <a:ea typeface="Microsoft YaHei" panose="020B0503020204020204" pitchFamily="34" charset="-122"/>
            </a:endParaRPr>
          </a:p>
          <a:p>
            <a:endParaRPr lang="en-US" altLang="zh-CN" dirty="0">
              <a:latin typeface="Microsoft YaHei" panose="020B0503020204020204" pitchFamily="34" charset="-122"/>
              <a:ea typeface="Microsoft YaHei" panose="020B0503020204020204" pitchFamily="34" charset="-122"/>
            </a:endParaRPr>
          </a:p>
          <a:p>
            <a:r>
              <a:rPr lang="zh-CN" altLang="en-US" dirty="0">
                <a:latin typeface="Microsoft YaHei" panose="020B0503020204020204" pitchFamily="34" charset="-122"/>
                <a:ea typeface="Microsoft YaHei" panose="020B0503020204020204" pitchFamily="34" charset="-122"/>
              </a:rPr>
              <a:t>切削速度：</a:t>
            </a:r>
            <a:r>
              <a:rPr lang="en-US" altLang="zh-CN" dirty="0">
                <a:latin typeface="Microsoft YaHei" panose="020B0503020204020204" pitchFamily="34" charset="-122"/>
                <a:ea typeface="Microsoft YaHei" panose="020B0503020204020204" pitchFamily="34" charset="-122"/>
              </a:rPr>
              <a:t>Vc=150m/min</a:t>
            </a:r>
          </a:p>
          <a:p>
            <a:r>
              <a:rPr lang="zh-CN" altLang="en-US" dirty="0">
                <a:latin typeface="Microsoft YaHei" panose="020B0503020204020204" pitchFamily="34" charset="-122"/>
                <a:ea typeface="Microsoft YaHei" panose="020B0503020204020204" pitchFamily="34" charset="-122"/>
              </a:rPr>
              <a:t>进给：</a:t>
            </a:r>
            <a:r>
              <a:rPr lang="en-US" altLang="zh-CN" dirty="0">
                <a:latin typeface="Microsoft YaHei" panose="020B0503020204020204" pitchFamily="34" charset="-122"/>
                <a:ea typeface="Microsoft YaHei" panose="020B0503020204020204" pitchFamily="34" charset="-122"/>
              </a:rPr>
              <a:t>       fz=0.2mm</a:t>
            </a:r>
          </a:p>
          <a:p>
            <a:endParaRPr lang="en-US" altLang="zh-CN" dirty="0">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4CE9C726-672B-4DE1-A910-C6DE3D90D6E2}"/>
              </a:ext>
            </a:extLst>
          </p:cNvPr>
          <p:cNvPicPr>
            <a:picLocks noChangeAspect="1"/>
          </p:cNvPicPr>
          <p:nvPr/>
        </p:nvPicPr>
        <p:blipFill>
          <a:blip r:embed="rId2"/>
          <a:stretch>
            <a:fillRect/>
          </a:stretch>
        </p:blipFill>
        <p:spPr>
          <a:xfrm>
            <a:off x="666708" y="816833"/>
            <a:ext cx="2933402" cy="2612167"/>
          </a:xfrm>
          <a:prstGeom prst="rect">
            <a:avLst/>
          </a:prstGeom>
        </p:spPr>
      </p:pic>
      <p:pic>
        <p:nvPicPr>
          <p:cNvPr id="5" name="图片 4">
            <a:extLst>
              <a:ext uri="{FF2B5EF4-FFF2-40B4-BE49-F238E27FC236}">
                <a16:creationId xmlns:a16="http://schemas.microsoft.com/office/drawing/2014/main" id="{98819542-9F5A-4615-AE1A-BCBF21978C80}"/>
              </a:ext>
            </a:extLst>
          </p:cNvPr>
          <p:cNvPicPr>
            <a:picLocks noChangeAspect="1"/>
          </p:cNvPicPr>
          <p:nvPr/>
        </p:nvPicPr>
        <p:blipFill>
          <a:blip r:embed="rId3"/>
          <a:stretch>
            <a:fillRect/>
          </a:stretch>
        </p:blipFill>
        <p:spPr>
          <a:xfrm>
            <a:off x="1624203" y="3143631"/>
            <a:ext cx="3020374" cy="2600060"/>
          </a:xfrm>
          <a:prstGeom prst="rect">
            <a:avLst/>
          </a:prstGeom>
        </p:spPr>
      </p:pic>
    </p:spTree>
    <p:extLst>
      <p:ext uri="{BB962C8B-B14F-4D97-AF65-F5344CB8AC3E}">
        <p14:creationId xmlns:p14="http://schemas.microsoft.com/office/powerpoint/2010/main" val="2123460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80C6CE-F229-4220-ADAE-B827740AEFFE}"/>
              </a:ext>
            </a:extLst>
          </p:cNvPr>
          <p:cNvSpPr>
            <a:spLocks noGrp="1"/>
          </p:cNvSpPr>
          <p:nvPr>
            <p:ph type="title"/>
          </p:nvPr>
        </p:nvSpPr>
        <p:spPr/>
        <p:txBody>
          <a:bodyPr/>
          <a:lstStyle/>
          <a:p>
            <a:r>
              <a:rPr lang="zh-CN" altLang="en-US" dirty="0">
                <a:latin typeface="Microsoft YaHei" panose="020B0503020204020204" pitchFamily="34" charset="-122"/>
                <a:ea typeface="Microsoft YaHei" panose="020B0503020204020204" pitchFamily="34" charset="-122"/>
              </a:rPr>
              <a:t>曲轴通用类刀具概述</a:t>
            </a:r>
          </a:p>
        </p:txBody>
      </p:sp>
      <p:sp>
        <p:nvSpPr>
          <p:cNvPr id="4" name="灯片编号占位符 3">
            <a:extLst>
              <a:ext uri="{FF2B5EF4-FFF2-40B4-BE49-F238E27FC236}">
                <a16:creationId xmlns:a16="http://schemas.microsoft.com/office/drawing/2014/main" id="{FC9F04AE-3D50-40BA-8DE8-254AB75E339A}"/>
              </a:ext>
            </a:extLst>
          </p:cNvPr>
          <p:cNvSpPr>
            <a:spLocks noGrp="1"/>
          </p:cNvSpPr>
          <p:nvPr>
            <p:ph type="sldNum" sz="quarter" idx="10"/>
          </p:nvPr>
        </p:nvSpPr>
        <p:spPr/>
        <p:txBody>
          <a:bodyPr/>
          <a:lstStyle/>
          <a:p>
            <a:r>
              <a:rPr lang="en-US" altLang="zh-CN" b="1" dirty="0">
                <a:latin typeface="Microsoft YaHei" panose="020B0503020204020204" pitchFamily="34" charset="-122"/>
                <a:ea typeface="Microsoft YaHei" panose="020B0503020204020204" pitchFamily="34" charset="-122"/>
              </a:rPr>
              <a:t> </a:t>
            </a:r>
          </a:p>
        </p:txBody>
      </p:sp>
      <p:sp>
        <p:nvSpPr>
          <p:cNvPr id="11" name="文本框 10">
            <a:extLst>
              <a:ext uri="{FF2B5EF4-FFF2-40B4-BE49-F238E27FC236}">
                <a16:creationId xmlns:a16="http://schemas.microsoft.com/office/drawing/2014/main" id="{7805D35C-379C-491C-9707-83AD312F4F2D}"/>
              </a:ext>
            </a:extLst>
          </p:cNvPr>
          <p:cNvSpPr txBox="1"/>
          <p:nvPr/>
        </p:nvSpPr>
        <p:spPr>
          <a:xfrm>
            <a:off x="5375164" y="938527"/>
            <a:ext cx="2868782" cy="2308324"/>
          </a:xfrm>
          <a:prstGeom prst="rect">
            <a:avLst/>
          </a:prstGeom>
          <a:noFill/>
        </p:spPr>
        <p:txBody>
          <a:bodyPr wrap="square" rtlCol="0">
            <a:spAutoFit/>
          </a:bodyPr>
          <a:lstStyle/>
          <a:p>
            <a:r>
              <a:rPr lang="en-US" altLang="zh-CN" dirty="0">
                <a:latin typeface="Microsoft YaHei" panose="020B0503020204020204" pitchFamily="34" charset="-122"/>
                <a:ea typeface="Microsoft YaHei" panose="020B0503020204020204" pitchFamily="34" charset="-122"/>
              </a:rPr>
              <a:t>HSK100A</a:t>
            </a:r>
          </a:p>
          <a:p>
            <a:r>
              <a:rPr lang="zh-CN" altLang="en-US" dirty="0">
                <a:latin typeface="Microsoft YaHei" panose="020B0503020204020204" pitchFamily="34" charset="-122"/>
                <a:ea typeface="Microsoft YaHei" panose="020B0503020204020204" pitchFamily="34" charset="-122"/>
              </a:rPr>
              <a:t>直径</a:t>
            </a:r>
            <a:r>
              <a:rPr lang="en-US" altLang="zh-CN" dirty="0">
                <a:latin typeface="Microsoft YaHei" panose="020B0503020204020204" pitchFamily="34" charset="-122"/>
                <a:ea typeface="Microsoft YaHei" panose="020B0503020204020204" pitchFamily="34" charset="-122"/>
              </a:rPr>
              <a:t>D85</a:t>
            </a:r>
          </a:p>
          <a:p>
            <a:r>
              <a:rPr lang="en-US" altLang="zh-CN" dirty="0">
                <a:latin typeface="Microsoft YaHei" panose="020B0503020204020204" pitchFamily="34" charset="-122"/>
                <a:ea typeface="Microsoft YaHei" panose="020B0503020204020204" pitchFamily="34" charset="-122"/>
              </a:rPr>
              <a:t>Z=3</a:t>
            </a:r>
            <a:r>
              <a:rPr lang="zh-CN" altLang="en-US" dirty="0">
                <a:latin typeface="Microsoft YaHei" panose="020B0503020204020204" pitchFamily="34" charset="-122"/>
                <a:ea typeface="Microsoft YaHei" panose="020B0503020204020204" pitchFamily="34" charset="-122"/>
              </a:rPr>
              <a:t>（端面</a:t>
            </a:r>
            <a:r>
              <a:rPr lang="en-US" altLang="zh-CN" dirty="0">
                <a:latin typeface="Microsoft YaHei" panose="020B0503020204020204" pitchFamily="34" charset="-122"/>
                <a:ea typeface="Microsoft YaHei" panose="020B0503020204020204" pitchFamily="34" charset="-122"/>
              </a:rPr>
              <a:t>Z=1</a:t>
            </a:r>
            <a:r>
              <a:rPr lang="zh-CN" altLang="en-US" dirty="0">
                <a:latin typeface="Microsoft YaHei" panose="020B0503020204020204" pitchFamily="34" charset="-122"/>
                <a:ea typeface="Microsoft YaHei" panose="020B0503020204020204" pitchFamily="34" charset="-122"/>
              </a:rPr>
              <a:t>）</a:t>
            </a:r>
            <a:endParaRPr lang="en-US" altLang="zh-CN"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整体式结构</a:t>
            </a:r>
            <a:endParaRPr lang="en-US" altLang="zh-CN"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刀片</a:t>
            </a:r>
            <a:r>
              <a:rPr lang="en-US" altLang="zh-CN" dirty="0">
                <a:latin typeface="Microsoft YaHei" panose="020B0503020204020204" pitchFamily="34" charset="-122"/>
                <a:ea typeface="Microsoft YaHei" panose="020B0503020204020204" pitchFamily="34" charset="-122"/>
              </a:rPr>
              <a:t>SNMU120612</a:t>
            </a:r>
          </a:p>
          <a:p>
            <a:endParaRPr lang="en-US" altLang="zh-CN" dirty="0">
              <a:latin typeface="Microsoft YaHei" panose="020B0503020204020204" pitchFamily="34" charset="-122"/>
              <a:ea typeface="Microsoft YaHei" panose="020B0503020204020204" pitchFamily="34" charset="-122"/>
            </a:endParaRPr>
          </a:p>
          <a:p>
            <a:r>
              <a:rPr lang="zh-CN" altLang="en-US" dirty="0">
                <a:latin typeface="Microsoft YaHei" panose="020B0503020204020204" pitchFamily="34" charset="-122"/>
                <a:ea typeface="Microsoft YaHei" panose="020B0503020204020204" pitchFamily="34" charset="-122"/>
              </a:rPr>
              <a:t>切削钢件</a:t>
            </a:r>
            <a:endParaRPr lang="en-US" altLang="zh-CN" dirty="0">
              <a:latin typeface="Microsoft YaHei" panose="020B0503020204020204" pitchFamily="34" charset="-122"/>
              <a:ea typeface="Microsoft YaHei" panose="020B0503020204020204" pitchFamily="34" charset="-122"/>
            </a:endParaRPr>
          </a:p>
          <a:p>
            <a:endParaRPr lang="en-US" altLang="zh-CN" dirty="0">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a16="http://schemas.microsoft.com/office/drawing/2014/main" id="{679326D1-AD1B-45FB-95A3-F14C2C304F88}"/>
              </a:ext>
            </a:extLst>
          </p:cNvPr>
          <p:cNvPicPr>
            <a:picLocks noChangeAspect="1"/>
          </p:cNvPicPr>
          <p:nvPr/>
        </p:nvPicPr>
        <p:blipFill>
          <a:blip r:embed="rId2"/>
          <a:stretch>
            <a:fillRect/>
          </a:stretch>
        </p:blipFill>
        <p:spPr>
          <a:xfrm>
            <a:off x="786128" y="750341"/>
            <a:ext cx="3918637" cy="3570515"/>
          </a:xfrm>
          <a:prstGeom prst="rect">
            <a:avLst/>
          </a:prstGeom>
        </p:spPr>
      </p:pic>
      <p:pic>
        <p:nvPicPr>
          <p:cNvPr id="7" name="图片 6">
            <a:extLst>
              <a:ext uri="{FF2B5EF4-FFF2-40B4-BE49-F238E27FC236}">
                <a16:creationId xmlns:a16="http://schemas.microsoft.com/office/drawing/2014/main" id="{4F6CD04A-869C-4B11-A30C-3554C0C2F182}"/>
              </a:ext>
            </a:extLst>
          </p:cNvPr>
          <p:cNvPicPr>
            <a:picLocks noChangeAspect="1"/>
          </p:cNvPicPr>
          <p:nvPr/>
        </p:nvPicPr>
        <p:blipFill>
          <a:blip r:embed="rId3"/>
          <a:stretch>
            <a:fillRect/>
          </a:stretch>
        </p:blipFill>
        <p:spPr>
          <a:xfrm>
            <a:off x="5453073" y="3352139"/>
            <a:ext cx="1638308" cy="3155295"/>
          </a:xfrm>
          <a:prstGeom prst="rect">
            <a:avLst/>
          </a:prstGeom>
        </p:spPr>
      </p:pic>
    </p:spTree>
    <p:extLst>
      <p:ext uri="{BB962C8B-B14F-4D97-AF65-F5344CB8AC3E}">
        <p14:creationId xmlns:p14="http://schemas.microsoft.com/office/powerpoint/2010/main" val="3656043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灯片编号占位符 3">
            <a:extLst>
              <a:ext uri="{FF2B5EF4-FFF2-40B4-BE49-F238E27FC236}">
                <a16:creationId xmlns:a16="http://schemas.microsoft.com/office/drawing/2014/main" id="{E1A99237-3C71-4CF1-85DD-17B158F0B6B3}"/>
              </a:ext>
            </a:extLst>
          </p:cNvPr>
          <p:cNvSpPr>
            <a:spLocks noGrp="1"/>
          </p:cNvSpPr>
          <p:nvPr>
            <p:ph type="sldNum" sz="quarter" idx="10"/>
          </p:nvPr>
        </p:nvSpPr>
        <p:spPr>
          <a:noFill/>
        </p:spPr>
        <p:txBody>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zh-CN" sz="800" dirty="0">
                <a:latin typeface="Microsoft YaHei" panose="020B0503020204020204" pitchFamily="34" charset="-122"/>
                <a:ea typeface="Microsoft YaHei" panose="020B0503020204020204" pitchFamily="34" charset="-122"/>
              </a:rPr>
              <a:t> </a:t>
            </a:r>
          </a:p>
        </p:txBody>
      </p:sp>
      <p:sp>
        <p:nvSpPr>
          <p:cNvPr id="18435" name="Text Box 2">
            <a:extLst>
              <a:ext uri="{FF2B5EF4-FFF2-40B4-BE49-F238E27FC236}">
                <a16:creationId xmlns:a16="http://schemas.microsoft.com/office/drawing/2014/main" id="{4F192B79-50AE-4896-A753-78930E7F3D51}"/>
              </a:ext>
            </a:extLst>
          </p:cNvPr>
          <p:cNvSpPr txBox="1">
            <a:spLocks noChangeArrowheads="1"/>
          </p:cNvSpPr>
          <p:nvPr/>
        </p:nvSpPr>
        <p:spPr bwMode="auto">
          <a:xfrm>
            <a:off x="466725" y="441792"/>
            <a:ext cx="258702" cy="402291"/>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zh-CN" dirty="0">
                <a:latin typeface="Microsoft YaHei" panose="020B0503020204020204" pitchFamily="34" charset="-122"/>
                <a:ea typeface="Microsoft YaHei" panose="020B0503020204020204" pitchFamily="34" charset="-122"/>
              </a:rPr>
              <a:t> </a:t>
            </a:r>
          </a:p>
        </p:txBody>
      </p:sp>
      <p:pic>
        <p:nvPicPr>
          <p:cNvPr id="18436" name="Picture 3">
            <a:extLst>
              <a:ext uri="{FF2B5EF4-FFF2-40B4-BE49-F238E27FC236}">
                <a16:creationId xmlns:a16="http://schemas.microsoft.com/office/drawing/2014/main" id="{CEB699BF-CFF8-41B0-A8BB-46BA3EC0A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025" y="1700213"/>
            <a:ext cx="1285875"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4">
            <a:extLst>
              <a:ext uri="{FF2B5EF4-FFF2-40B4-BE49-F238E27FC236}">
                <a16:creationId xmlns:a16="http://schemas.microsoft.com/office/drawing/2014/main" id="{74F14376-70CD-4415-95A7-EBD51D39A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3" y="1676400"/>
            <a:ext cx="1497012" cy="19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5">
            <a:extLst>
              <a:ext uri="{FF2B5EF4-FFF2-40B4-BE49-F238E27FC236}">
                <a16:creationId xmlns:a16="http://schemas.microsoft.com/office/drawing/2014/main" id="{986DCD10-43BC-412F-A6A7-11D6CF2331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0900" y="1676400"/>
            <a:ext cx="1438275" cy="1952625"/>
          </a:xfrm>
          <a:prstGeom prst="rect">
            <a:avLst/>
          </a:prstGeom>
          <a:noFill/>
          <a:ln>
            <a:noFill/>
          </a:ln>
          <a:effectLst>
            <a:outerShdw dist="7184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9" name="Text Box 6">
            <a:extLst>
              <a:ext uri="{FF2B5EF4-FFF2-40B4-BE49-F238E27FC236}">
                <a16:creationId xmlns:a16="http://schemas.microsoft.com/office/drawing/2014/main" id="{F1262214-FA4F-448B-A3FC-582681187B6A}"/>
              </a:ext>
            </a:extLst>
          </p:cNvPr>
          <p:cNvSpPr txBox="1">
            <a:spLocks noChangeArrowheads="1"/>
          </p:cNvSpPr>
          <p:nvPr/>
        </p:nvSpPr>
        <p:spPr bwMode="auto">
          <a:xfrm>
            <a:off x="2528888" y="4081463"/>
            <a:ext cx="1217298" cy="101784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zh-CN" altLang="en-US" sz="1200" b="0">
                <a:latin typeface="Microsoft YaHei" panose="020B0503020204020204" pitchFamily="34" charset="-122"/>
                <a:ea typeface="Microsoft YaHei" panose="020B0503020204020204" pitchFamily="34" charset="-122"/>
              </a:rPr>
              <a:t> 适用性</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r>
              <a:rPr lang="de-DE" altLang="zh-CN" sz="1200" b="0">
                <a:latin typeface="Microsoft YaHei" panose="020B0503020204020204" pitchFamily="34" charset="-122"/>
                <a:ea typeface="Microsoft YaHei" panose="020B0503020204020204" pitchFamily="34" charset="-122"/>
              </a:rPr>
              <a:t> </a:t>
            </a:r>
            <a:r>
              <a:rPr lang="zh-CN" altLang="en-US" sz="1200" b="0">
                <a:latin typeface="Microsoft YaHei" panose="020B0503020204020204" pitchFamily="34" charset="-122"/>
                <a:ea typeface="Microsoft YaHei" panose="020B0503020204020204" pitchFamily="34" charset="-122"/>
              </a:rPr>
              <a:t>加工时间</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r>
              <a:rPr lang="de-DE" altLang="zh-CN" sz="1200" b="0">
                <a:latin typeface="Microsoft YaHei" panose="020B0503020204020204" pitchFamily="34" charset="-122"/>
                <a:ea typeface="Microsoft YaHei" panose="020B0503020204020204" pitchFamily="34" charset="-122"/>
              </a:rPr>
              <a:t> </a:t>
            </a:r>
            <a:r>
              <a:rPr lang="zh-CN" altLang="en-US" sz="1200" b="0">
                <a:latin typeface="Microsoft YaHei" panose="020B0503020204020204" pitchFamily="34" charset="-122"/>
                <a:ea typeface="Microsoft YaHei" panose="020B0503020204020204" pitchFamily="34" charset="-122"/>
              </a:rPr>
              <a:t>刀具结构复杂</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r>
              <a:rPr lang="de-DE" altLang="zh-CN" sz="1200" b="0">
                <a:latin typeface="Microsoft YaHei" panose="020B0503020204020204" pitchFamily="34" charset="-122"/>
                <a:ea typeface="Microsoft YaHei" panose="020B0503020204020204" pitchFamily="34" charset="-122"/>
              </a:rPr>
              <a:t> </a:t>
            </a:r>
            <a:r>
              <a:rPr lang="zh-CN" altLang="en-US" sz="1200" b="0">
                <a:latin typeface="Microsoft YaHei" panose="020B0503020204020204" pitchFamily="34" charset="-122"/>
                <a:ea typeface="Microsoft YaHei" panose="020B0503020204020204" pitchFamily="34" charset="-122"/>
              </a:rPr>
              <a:t>加工公差</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endParaRPr lang="de-DE" altLang="zh-CN" sz="1200" b="0">
              <a:latin typeface="Microsoft YaHei" panose="020B0503020204020204" pitchFamily="34" charset="-122"/>
              <a:ea typeface="Microsoft YaHei" panose="020B0503020204020204" pitchFamily="34" charset="-122"/>
            </a:endParaRPr>
          </a:p>
        </p:txBody>
      </p:sp>
      <p:sp>
        <p:nvSpPr>
          <p:cNvPr id="18440" name="AutoShape 7">
            <a:extLst>
              <a:ext uri="{FF2B5EF4-FFF2-40B4-BE49-F238E27FC236}">
                <a16:creationId xmlns:a16="http://schemas.microsoft.com/office/drawing/2014/main" id="{89DFE08E-795A-4DAB-AD91-1B389DC8CA7B}"/>
              </a:ext>
            </a:extLst>
          </p:cNvPr>
          <p:cNvSpPr>
            <a:spLocks noChangeArrowheads="1"/>
          </p:cNvSpPr>
          <p:nvPr/>
        </p:nvSpPr>
        <p:spPr bwMode="auto">
          <a:xfrm>
            <a:off x="4162425" y="4127500"/>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58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41" name="AutoShape 8">
            <a:extLst>
              <a:ext uri="{FF2B5EF4-FFF2-40B4-BE49-F238E27FC236}">
                <a16:creationId xmlns:a16="http://schemas.microsoft.com/office/drawing/2014/main" id="{BFBF7A1E-0D00-4B7D-BB30-38C6C858FBC5}"/>
              </a:ext>
            </a:extLst>
          </p:cNvPr>
          <p:cNvSpPr>
            <a:spLocks noChangeArrowheads="1"/>
          </p:cNvSpPr>
          <p:nvPr/>
        </p:nvSpPr>
        <p:spPr bwMode="auto">
          <a:xfrm>
            <a:off x="4162425" y="4324350"/>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CC00"/>
          </a:solidFill>
          <a:ln w="15875">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42" name="AutoShape 9">
            <a:extLst>
              <a:ext uri="{FF2B5EF4-FFF2-40B4-BE49-F238E27FC236}">
                <a16:creationId xmlns:a16="http://schemas.microsoft.com/office/drawing/2014/main" id="{C0566569-F59B-4B3D-8092-A6330EE6498B}"/>
              </a:ext>
            </a:extLst>
          </p:cNvPr>
          <p:cNvSpPr>
            <a:spLocks noChangeArrowheads="1"/>
          </p:cNvSpPr>
          <p:nvPr/>
        </p:nvSpPr>
        <p:spPr bwMode="auto">
          <a:xfrm>
            <a:off x="4162425" y="4521200"/>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CC00"/>
          </a:solidFill>
          <a:ln w="15875">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43" name="AutoShape 10">
            <a:extLst>
              <a:ext uri="{FF2B5EF4-FFF2-40B4-BE49-F238E27FC236}">
                <a16:creationId xmlns:a16="http://schemas.microsoft.com/office/drawing/2014/main" id="{2A7CDC74-DFAB-45F0-B31C-A07CD407C3F9}"/>
              </a:ext>
            </a:extLst>
          </p:cNvPr>
          <p:cNvSpPr>
            <a:spLocks noChangeArrowheads="1"/>
          </p:cNvSpPr>
          <p:nvPr/>
        </p:nvSpPr>
        <p:spPr bwMode="auto">
          <a:xfrm>
            <a:off x="4460875" y="4330700"/>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158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44" name="Text Box 11">
            <a:extLst>
              <a:ext uri="{FF2B5EF4-FFF2-40B4-BE49-F238E27FC236}">
                <a16:creationId xmlns:a16="http://schemas.microsoft.com/office/drawing/2014/main" id="{A5C717A9-E9AE-4149-99D4-A02F9C008B04}"/>
              </a:ext>
            </a:extLst>
          </p:cNvPr>
          <p:cNvSpPr txBox="1">
            <a:spLocks noChangeArrowheads="1"/>
          </p:cNvSpPr>
          <p:nvPr/>
        </p:nvSpPr>
        <p:spPr bwMode="auto">
          <a:xfrm>
            <a:off x="4256088" y="4198938"/>
            <a:ext cx="281144" cy="37151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zh-CN" sz="1800" b="0">
                <a:latin typeface="Microsoft YaHei" panose="020B0503020204020204" pitchFamily="34" charset="-122"/>
                <a:ea typeface="Microsoft YaHei" panose="020B0503020204020204" pitchFamily="34" charset="-122"/>
              </a:rPr>
              <a:t>-</a:t>
            </a:r>
          </a:p>
        </p:txBody>
      </p:sp>
      <p:sp>
        <p:nvSpPr>
          <p:cNvPr id="18445" name="Line 12">
            <a:extLst>
              <a:ext uri="{FF2B5EF4-FFF2-40B4-BE49-F238E27FC236}">
                <a16:creationId xmlns:a16="http://schemas.microsoft.com/office/drawing/2014/main" id="{3713E852-6984-4F2B-BAFF-E89EEA151C6F}"/>
              </a:ext>
            </a:extLst>
          </p:cNvPr>
          <p:cNvSpPr>
            <a:spLocks noChangeShapeType="1"/>
          </p:cNvSpPr>
          <p:nvPr/>
        </p:nvSpPr>
        <p:spPr bwMode="auto">
          <a:xfrm>
            <a:off x="2514600" y="5057775"/>
            <a:ext cx="181927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46" name="Text Box 13">
            <a:extLst>
              <a:ext uri="{FF2B5EF4-FFF2-40B4-BE49-F238E27FC236}">
                <a16:creationId xmlns:a16="http://schemas.microsoft.com/office/drawing/2014/main" id="{BF69CC9A-F4D3-4278-A6D3-40785986A959}"/>
              </a:ext>
            </a:extLst>
          </p:cNvPr>
          <p:cNvSpPr txBox="1">
            <a:spLocks noChangeArrowheads="1"/>
          </p:cNvSpPr>
          <p:nvPr/>
        </p:nvSpPr>
        <p:spPr bwMode="auto">
          <a:xfrm>
            <a:off x="2528888" y="5129213"/>
            <a:ext cx="1665287" cy="83343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de-DE" altLang="zh-CN" sz="1200" b="0">
                <a:latin typeface="Microsoft YaHei" panose="020B0503020204020204" pitchFamily="34" charset="-122"/>
                <a:ea typeface="Microsoft YaHei" panose="020B0503020204020204" pitchFamily="34" charset="-122"/>
              </a:rPr>
              <a:t> </a:t>
            </a:r>
            <a:r>
              <a:rPr lang="zh-CN" altLang="en-US" sz="1200" b="0">
                <a:latin typeface="Microsoft YaHei" panose="020B0503020204020204" pitchFamily="34" charset="-122"/>
                <a:ea typeface="Microsoft YaHei" panose="020B0503020204020204" pitchFamily="34" charset="-122"/>
              </a:rPr>
              <a:t>单独的车车拉生产线</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r>
              <a:rPr lang="de-DE" altLang="zh-CN" sz="1200" b="0">
                <a:latin typeface="Microsoft YaHei" panose="020B0503020204020204" pitchFamily="34" charset="-122"/>
                <a:ea typeface="Microsoft YaHei" panose="020B0503020204020204" pitchFamily="34" charset="-122"/>
              </a:rPr>
              <a:t> </a:t>
            </a:r>
            <a:r>
              <a:rPr lang="zh-CN" altLang="en-US" sz="1200" b="0">
                <a:latin typeface="Microsoft YaHei" panose="020B0503020204020204" pitchFamily="34" charset="-122"/>
                <a:ea typeface="Microsoft YaHei" panose="020B0503020204020204" pitchFamily="34" charset="-122"/>
              </a:rPr>
              <a:t>车车拉</a:t>
            </a:r>
            <a:r>
              <a:rPr lang="de-DE" altLang="zh-CN" sz="1200" b="0">
                <a:latin typeface="Microsoft YaHei" panose="020B0503020204020204" pitchFamily="34" charset="-122"/>
                <a:ea typeface="Microsoft YaHei" panose="020B0503020204020204" pitchFamily="34" charset="-122"/>
              </a:rPr>
              <a:t> + </a:t>
            </a:r>
            <a:r>
              <a:rPr lang="zh-CN" altLang="en-US" sz="1200" b="0">
                <a:latin typeface="Microsoft YaHei" panose="020B0503020204020204" pitchFamily="34" charset="-122"/>
                <a:ea typeface="Microsoft YaHei" panose="020B0503020204020204" pitchFamily="34" charset="-122"/>
              </a:rPr>
              <a:t>外铣复合</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r>
              <a:rPr lang="de-DE" altLang="zh-CN" sz="1200" b="0">
                <a:latin typeface="Microsoft YaHei" panose="020B0503020204020204" pitchFamily="34" charset="-122"/>
                <a:ea typeface="Microsoft YaHei" panose="020B0503020204020204" pitchFamily="34" charset="-122"/>
              </a:rPr>
              <a:t> </a:t>
            </a:r>
            <a:r>
              <a:rPr lang="zh-CN" altLang="en-US" sz="1200" b="0">
                <a:latin typeface="Microsoft YaHei" panose="020B0503020204020204" pitchFamily="34" charset="-122"/>
                <a:ea typeface="Microsoft YaHei" panose="020B0503020204020204" pitchFamily="34" charset="-122"/>
              </a:rPr>
              <a:t>车车拉 </a:t>
            </a:r>
            <a:r>
              <a:rPr lang="de-DE" altLang="zh-CN" sz="1200" b="0">
                <a:latin typeface="Microsoft YaHei" panose="020B0503020204020204" pitchFamily="34" charset="-122"/>
                <a:ea typeface="Microsoft YaHei" panose="020B0503020204020204" pitchFamily="34" charset="-122"/>
              </a:rPr>
              <a:t>+ </a:t>
            </a:r>
            <a:r>
              <a:rPr lang="zh-CN" altLang="en-US" sz="1200" b="0">
                <a:latin typeface="Microsoft YaHei" panose="020B0503020204020204" pitchFamily="34" charset="-122"/>
                <a:ea typeface="Microsoft YaHei" panose="020B0503020204020204" pitchFamily="34" charset="-122"/>
              </a:rPr>
              <a:t>内铣复合</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endParaRPr lang="de-DE" altLang="zh-CN" sz="1200" b="0">
              <a:latin typeface="Microsoft YaHei" panose="020B0503020204020204" pitchFamily="34" charset="-122"/>
              <a:ea typeface="Microsoft YaHei" panose="020B0503020204020204" pitchFamily="34" charset="-122"/>
            </a:endParaRPr>
          </a:p>
        </p:txBody>
      </p:sp>
      <p:sp>
        <p:nvSpPr>
          <p:cNvPr id="18447" name="Text Box 14">
            <a:extLst>
              <a:ext uri="{FF2B5EF4-FFF2-40B4-BE49-F238E27FC236}">
                <a16:creationId xmlns:a16="http://schemas.microsoft.com/office/drawing/2014/main" id="{7149635C-F05C-4F3B-A357-E36B3AE19969}"/>
              </a:ext>
            </a:extLst>
          </p:cNvPr>
          <p:cNvSpPr txBox="1">
            <a:spLocks noChangeArrowheads="1"/>
          </p:cNvSpPr>
          <p:nvPr/>
        </p:nvSpPr>
        <p:spPr bwMode="auto">
          <a:xfrm>
            <a:off x="3352800" y="3611563"/>
            <a:ext cx="457411" cy="27918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zh-CN" sz="1200" b="0">
                <a:latin typeface="Microsoft YaHei" panose="020B0503020204020204" pitchFamily="34" charset="-122"/>
                <a:ea typeface="Microsoft YaHei" panose="020B0503020204020204" pitchFamily="34" charset="-122"/>
              </a:rPr>
              <a:t>TTB</a:t>
            </a:r>
          </a:p>
        </p:txBody>
      </p:sp>
      <p:sp>
        <p:nvSpPr>
          <p:cNvPr id="18448" name="Text Box 15">
            <a:extLst>
              <a:ext uri="{FF2B5EF4-FFF2-40B4-BE49-F238E27FC236}">
                <a16:creationId xmlns:a16="http://schemas.microsoft.com/office/drawing/2014/main" id="{BB5F258B-B8AC-4286-AB5D-B0584545F9FC}"/>
              </a:ext>
            </a:extLst>
          </p:cNvPr>
          <p:cNvSpPr txBox="1">
            <a:spLocks noChangeArrowheads="1"/>
          </p:cNvSpPr>
          <p:nvPr/>
        </p:nvSpPr>
        <p:spPr bwMode="auto">
          <a:xfrm>
            <a:off x="7391400" y="3657600"/>
            <a:ext cx="343662" cy="27918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zh-CN" sz="1200" b="0">
                <a:latin typeface="Microsoft YaHei" panose="020B0503020204020204" pitchFamily="34" charset="-122"/>
                <a:ea typeface="Microsoft YaHei" panose="020B0503020204020204" pitchFamily="34" charset="-122"/>
              </a:rPr>
              <a:t>ID</a:t>
            </a:r>
          </a:p>
        </p:txBody>
      </p:sp>
      <p:sp>
        <p:nvSpPr>
          <p:cNvPr id="18449" name="Text Box 16">
            <a:extLst>
              <a:ext uri="{FF2B5EF4-FFF2-40B4-BE49-F238E27FC236}">
                <a16:creationId xmlns:a16="http://schemas.microsoft.com/office/drawing/2014/main" id="{32B239C3-3E8B-4147-8824-EBAB92E046C4}"/>
              </a:ext>
            </a:extLst>
          </p:cNvPr>
          <p:cNvSpPr txBox="1">
            <a:spLocks noChangeArrowheads="1"/>
          </p:cNvSpPr>
          <p:nvPr/>
        </p:nvSpPr>
        <p:spPr bwMode="auto">
          <a:xfrm>
            <a:off x="5715000" y="3657600"/>
            <a:ext cx="423812" cy="27918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zh-CN" sz="1200" b="0">
                <a:latin typeface="Microsoft YaHei" panose="020B0503020204020204" pitchFamily="34" charset="-122"/>
                <a:ea typeface="Microsoft YaHei" panose="020B0503020204020204" pitchFamily="34" charset="-122"/>
              </a:rPr>
              <a:t>OD</a:t>
            </a:r>
          </a:p>
        </p:txBody>
      </p:sp>
      <p:sp>
        <p:nvSpPr>
          <p:cNvPr id="18450" name="Text Box 17">
            <a:extLst>
              <a:ext uri="{FF2B5EF4-FFF2-40B4-BE49-F238E27FC236}">
                <a16:creationId xmlns:a16="http://schemas.microsoft.com/office/drawing/2014/main" id="{F00BC11E-3C32-41FE-932C-68C9EFBE0993}"/>
              </a:ext>
            </a:extLst>
          </p:cNvPr>
          <p:cNvSpPr txBox="1">
            <a:spLocks noChangeArrowheads="1"/>
          </p:cNvSpPr>
          <p:nvPr/>
        </p:nvSpPr>
        <p:spPr bwMode="auto">
          <a:xfrm>
            <a:off x="4591050" y="4081463"/>
            <a:ext cx="1217298" cy="833178"/>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zh-CN" altLang="en-US" sz="1200" b="0">
                <a:latin typeface="Microsoft YaHei" panose="020B0503020204020204" pitchFamily="34" charset="-122"/>
                <a:ea typeface="Microsoft YaHei" panose="020B0503020204020204" pitchFamily="34" charset="-122"/>
              </a:rPr>
              <a:t> 适用性</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r>
              <a:rPr lang="de-DE" altLang="zh-CN" sz="1200" b="0">
                <a:latin typeface="Microsoft YaHei" panose="020B0503020204020204" pitchFamily="34" charset="-122"/>
                <a:ea typeface="Microsoft YaHei" panose="020B0503020204020204" pitchFamily="34" charset="-122"/>
              </a:rPr>
              <a:t> </a:t>
            </a:r>
            <a:r>
              <a:rPr lang="zh-CN" altLang="en-US" sz="1200" b="0">
                <a:latin typeface="Microsoft YaHei" panose="020B0503020204020204" pitchFamily="34" charset="-122"/>
                <a:ea typeface="Microsoft YaHei" panose="020B0503020204020204" pitchFamily="34" charset="-122"/>
              </a:rPr>
              <a:t>加工时间</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r>
              <a:rPr lang="de-DE" altLang="zh-CN" sz="1200" b="0">
                <a:latin typeface="Microsoft YaHei" panose="020B0503020204020204" pitchFamily="34" charset="-122"/>
                <a:ea typeface="Microsoft YaHei" panose="020B0503020204020204" pitchFamily="34" charset="-122"/>
              </a:rPr>
              <a:t> </a:t>
            </a:r>
            <a:r>
              <a:rPr lang="zh-CN" altLang="en-US" sz="1200" b="0">
                <a:latin typeface="Microsoft YaHei" panose="020B0503020204020204" pitchFamily="34" charset="-122"/>
                <a:ea typeface="Microsoft YaHei" panose="020B0503020204020204" pitchFamily="34" charset="-122"/>
              </a:rPr>
              <a:t>刀具结构复杂</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r>
              <a:rPr lang="de-DE" altLang="zh-CN" sz="1200" b="0">
                <a:latin typeface="Microsoft YaHei" panose="020B0503020204020204" pitchFamily="34" charset="-122"/>
                <a:ea typeface="Microsoft YaHei" panose="020B0503020204020204" pitchFamily="34" charset="-122"/>
              </a:rPr>
              <a:t> </a:t>
            </a:r>
            <a:r>
              <a:rPr lang="zh-CN" altLang="en-US" sz="1200" b="0">
                <a:latin typeface="Microsoft YaHei" panose="020B0503020204020204" pitchFamily="34" charset="-122"/>
                <a:ea typeface="Microsoft YaHei" panose="020B0503020204020204" pitchFamily="34" charset="-122"/>
              </a:rPr>
              <a:t>加工公差</a:t>
            </a:r>
            <a:endParaRPr lang="de-DE" altLang="zh-CN" sz="1200" b="0">
              <a:latin typeface="Microsoft YaHei" panose="020B0503020204020204" pitchFamily="34" charset="-122"/>
              <a:ea typeface="Microsoft YaHei" panose="020B0503020204020204" pitchFamily="34" charset="-122"/>
            </a:endParaRPr>
          </a:p>
        </p:txBody>
      </p:sp>
      <p:sp>
        <p:nvSpPr>
          <p:cNvPr id="18451" name="AutoShape 18">
            <a:extLst>
              <a:ext uri="{FF2B5EF4-FFF2-40B4-BE49-F238E27FC236}">
                <a16:creationId xmlns:a16="http://schemas.microsoft.com/office/drawing/2014/main" id="{33953A2C-58A0-4450-8D07-8AA99B082644}"/>
              </a:ext>
            </a:extLst>
          </p:cNvPr>
          <p:cNvSpPr>
            <a:spLocks noChangeArrowheads="1"/>
          </p:cNvSpPr>
          <p:nvPr/>
        </p:nvSpPr>
        <p:spPr bwMode="auto">
          <a:xfrm>
            <a:off x="6243638" y="4127500"/>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CC00"/>
          </a:solidFill>
          <a:ln w="15875">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52" name="AutoShape 19">
            <a:extLst>
              <a:ext uri="{FF2B5EF4-FFF2-40B4-BE49-F238E27FC236}">
                <a16:creationId xmlns:a16="http://schemas.microsoft.com/office/drawing/2014/main" id="{C5A65F9F-5032-4F63-8881-9B7DA0F8B80E}"/>
              </a:ext>
            </a:extLst>
          </p:cNvPr>
          <p:cNvSpPr>
            <a:spLocks noChangeArrowheads="1"/>
          </p:cNvSpPr>
          <p:nvPr/>
        </p:nvSpPr>
        <p:spPr bwMode="auto">
          <a:xfrm>
            <a:off x="6243638" y="4324350"/>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58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53" name="AutoShape 20">
            <a:extLst>
              <a:ext uri="{FF2B5EF4-FFF2-40B4-BE49-F238E27FC236}">
                <a16:creationId xmlns:a16="http://schemas.microsoft.com/office/drawing/2014/main" id="{D3CEFD3B-6B54-4F88-A957-3F3EE83E555A}"/>
              </a:ext>
            </a:extLst>
          </p:cNvPr>
          <p:cNvSpPr>
            <a:spLocks noChangeArrowheads="1"/>
          </p:cNvSpPr>
          <p:nvPr/>
        </p:nvSpPr>
        <p:spPr bwMode="auto">
          <a:xfrm>
            <a:off x="6243638" y="4521200"/>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58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54" name="Line 21">
            <a:extLst>
              <a:ext uri="{FF2B5EF4-FFF2-40B4-BE49-F238E27FC236}">
                <a16:creationId xmlns:a16="http://schemas.microsoft.com/office/drawing/2014/main" id="{2FC91CA8-4695-4B15-B281-29556EF02F60}"/>
              </a:ext>
            </a:extLst>
          </p:cNvPr>
          <p:cNvSpPr>
            <a:spLocks noChangeShapeType="1"/>
          </p:cNvSpPr>
          <p:nvPr/>
        </p:nvSpPr>
        <p:spPr bwMode="auto">
          <a:xfrm>
            <a:off x="4576763" y="5057775"/>
            <a:ext cx="181927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55" name="Text Box 22">
            <a:extLst>
              <a:ext uri="{FF2B5EF4-FFF2-40B4-BE49-F238E27FC236}">
                <a16:creationId xmlns:a16="http://schemas.microsoft.com/office/drawing/2014/main" id="{4D7F9E91-FCC2-4F6C-9217-51947468E03F}"/>
              </a:ext>
            </a:extLst>
          </p:cNvPr>
          <p:cNvSpPr txBox="1">
            <a:spLocks noChangeArrowheads="1"/>
          </p:cNvSpPr>
          <p:nvPr/>
        </p:nvSpPr>
        <p:spPr bwMode="auto">
          <a:xfrm>
            <a:off x="4591050" y="5129213"/>
            <a:ext cx="1574768" cy="833178"/>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de-DE" altLang="zh-CN" sz="1200" b="0">
                <a:latin typeface="Microsoft YaHei" panose="020B0503020204020204" pitchFamily="34" charset="-122"/>
                <a:ea typeface="Microsoft YaHei" panose="020B0503020204020204" pitchFamily="34" charset="-122"/>
              </a:rPr>
              <a:t> </a:t>
            </a:r>
            <a:r>
              <a:rPr lang="zh-CN" altLang="en-US" sz="1200" b="0">
                <a:latin typeface="Microsoft YaHei" panose="020B0503020204020204" pitchFamily="34" charset="-122"/>
                <a:ea typeface="Microsoft YaHei" panose="020B0503020204020204" pitchFamily="34" charset="-122"/>
              </a:rPr>
              <a:t>曲轴优化生产线</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r>
              <a:rPr lang="zh-CN" altLang="en-US" sz="1200" b="0">
                <a:latin typeface="Microsoft YaHei" panose="020B0503020204020204" pitchFamily="34" charset="-122"/>
                <a:ea typeface="Microsoft YaHei" panose="020B0503020204020204" pitchFamily="34" charset="-122"/>
              </a:rPr>
              <a:t> 车车拉</a:t>
            </a:r>
            <a:r>
              <a:rPr lang="de-DE" altLang="zh-CN" sz="1200" b="0">
                <a:latin typeface="Microsoft YaHei" panose="020B0503020204020204" pitchFamily="34" charset="-122"/>
                <a:ea typeface="Microsoft YaHei" panose="020B0503020204020204" pitchFamily="34" charset="-122"/>
              </a:rPr>
              <a:t> + </a:t>
            </a:r>
            <a:r>
              <a:rPr lang="zh-CN" altLang="en-US" sz="1200" b="0">
                <a:latin typeface="Microsoft YaHei" panose="020B0503020204020204" pitchFamily="34" charset="-122"/>
                <a:ea typeface="Microsoft YaHei" panose="020B0503020204020204" pitchFamily="34" charset="-122"/>
              </a:rPr>
              <a:t>外铣复合</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buFontTx/>
              <a:buNone/>
            </a:pP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endParaRPr lang="de-DE" altLang="zh-CN" sz="1200" b="0">
              <a:latin typeface="Microsoft YaHei" panose="020B0503020204020204" pitchFamily="34" charset="-122"/>
              <a:ea typeface="Microsoft YaHei" panose="020B0503020204020204" pitchFamily="34" charset="-122"/>
            </a:endParaRPr>
          </a:p>
        </p:txBody>
      </p:sp>
      <p:sp>
        <p:nvSpPr>
          <p:cNvPr id="18456" name="Text Box 23">
            <a:extLst>
              <a:ext uri="{FF2B5EF4-FFF2-40B4-BE49-F238E27FC236}">
                <a16:creationId xmlns:a16="http://schemas.microsoft.com/office/drawing/2014/main" id="{59F75AC4-ECBA-47FB-A76D-A3BD450E7035}"/>
              </a:ext>
            </a:extLst>
          </p:cNvPr>
          <p:cNvSpPr txBox="1">
            <a:spLocks noChangeArrowheads="1"/>
          </p:cNvSpPr>
          <p:nvPr/>
        </p:nvSpPr>
        <p:spPr bwMode="auto">
          <a:xfrm>
            <a:off x="6672263" y="4081463"/>
            <a:ext cx="1217298" cy="833178"/>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zh-CN" altLang="en-US" sz="1200" b="0">
                <a:latin typeface="Microsoft YaHei" panose="020B0503020204020204" pitchFamily="34" charset="-122"/>
                <a:ea typeface="Microsoft YaHei" panose="020B0503020204020204" pitchFamily="34" charset="-122"/>
              </a:rPr>
              <a:t> 适用性</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r>
              <a:rPr lang="de-DE" altLang="zh-CN" sz="1200" b="0">
                <a:latin typeface="Microsoft YaHei" panose="020B0503020204020204" pitchFamily="34" charset="-122"/>
                <a:ea typeface="Microsoft YaHei" panose="020B0503020204020204" pitchFamily="34" charset="-122"/>
              </a:rPr>
              <a:t> </a:t>
            </a:r>
            <a:r>
              <a:rPr lang="zh-CN" altLang="en-US" sz="1200" b="0">
                <a:latin typeface="Microsoft YaHei" panose="020B0503020204020204" pitchFamily="34" charset="-122"/>
                <a:ea typeface="Microsoft YaHei" panose="020B0503020204020204" pitchFamily="34" charset="-122"/>
              </a:rPr>
              <a:t>加工时间</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r>
              <a:rPr lang="de-DE" altLang="zh-CN" sz="1200" b="0">
                <a:latin typeface="Microsoft YaHei" panose="020B0503020204020204" pitchFamily="34" charset="-122"/>
                <a:ea typeface="Microsoft YaHei" panose="020B0503020204020204" pitchFamily="34" charset="-122"/>
              </a:rPr>
              <a:t> </a:t>
            </a:r>
            <a:r>
              <a:rPr lang="zh-CN" altLang="en-US" sz="1200" b="0">
                <a:latin typeface="Microsoft YaHei" panose="020B0503020204020204" pitchFamily="34" charset="-122"/>
                <a:ea typeface="Microsoft YaHei" panose="020B0503020204020204" pitchFamily="34" charset="-122"/>
              </a:rPr>
              <a:t>刀具结构复杂</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r>
              <a:rPr lang="de-DE" altLang="zh-CN" sz="1200" b="0">
                <a:latin typeface="Microsoft YaHei" panose="020B0503020204020204" pitchFamily="34" charset="-122"/>
                <a:ea typeface="Microsoft YaHei" panose="020B0503020204020204" pitchFamily="34" charset="-122"/>
              </a:rPr>
              <a:t> </a:t>
            </a:r>
            <a:r>
              <a:rPr lang="zh-CN" altLang="en-US" sz="1200" b="0">
                <a:latin typeface="Microsoft YaHei" panose="020B0503020204020204" pitchFamily="34" charset="-122"/>
                <a:ea typeface="Microsoft YaHei" panose="020B0503020204020204" pitchFamily="34" charset="-122"/>
              </a:rPr>
              <a:t>加工公差</a:t>
            </a:r>
            <a:endParaRPr lang="de-DE" altLang="zh-CN" sz="1200" b="0">
              <a:latin typeface="Microsoft YaHei" panose="020B0503020204020204" pitchFamily="34" charset="-122"/>
              <a:ea typeface="Microsoft YaHei" panose="020B0503020204020204" pitchFamily="34" charset="-122"/>
            </a:endParaRPr>
          </a:p>
        </p:txBody>
      </p:sp>
      <p:sp>
        <p:nvSpPr>
          <p:cNvPr id="18457" name="AutoShape 24">
            <a:extLst>
              <a:ext uri="{FF2B5EF4-FFF2-40B4-BE49-F238E27FC236}">
                <a16:creationId xmlns:a16="http://schemas.microsoft.com/office/drawing/2014/main" id="{3CC119A4-256A-4706-A761-E8A03FF70A0A}"/>
              </a:ext>
            </a:extLst>
          </p:cNvPr>
          <p:cNvSpPr>
            <a:spLocks noChangeArrowheads="1"/>
          </p:cNvSpPr>
          <p:nvPr/>
        </p:nvSpPr>
        <p:spPr bwMode="auto">
          <a:xfrm>
            <a:off x="8353425" y="4127500"/>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CC00"/>
          </a:solidFill>
          <a:ln w="15875">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58" name="AutoShape 25">
            <a:extLst>
              <a:ext uri="{FF2B5EF4-FFF2-40B4-BE49-F238E27FC236}">
                <a16:creationId xmlns:a16="http://schemas.microsoft.com/office/drawing/2014/main" id="{E6F1D308-3C20-497F-A720-3FB4D2BA6009}"/>
              </a:ext>
            </a:extLst>
          </p:cNvPr>
          <p:cNvSpPr>
            <a:spLocks noChangeArrowheads="1"/>
          </p:cNvSpPr>
          <p:nvPr/>
        </p:nvSpPr>
        <p:spPr bwMode="auto">
          <a:xfrm>
            <a:off x="8353425" y="4324350"/>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CC00"/>
          </a:solidFill>
          <a:ln w="15875">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59" name="AutoShape 26">
            <a:extLst>
              <a:ext uri="{FF2B5EF4-FFF2-40B4-BE49-F238E27FC236}">
                <a16:creationId xmlns:a16="http://schemas.microsoft.com/office/drawing/2014/main" id="{5530D3CB-5EAA-4532-94CD-94D48FD8AB60}"/>
              </a:ext>
            </a:extLst>
          </p:cNvPr>
          <p:cNvSpPr>
            <a:spLocks noChangeArrowheads="1"/>
          </p:cNvSpPr>
          <p:nvPr/>
        </p:nvSpPr>
        <p:spPr bwMode="auto">
          <a:xfrm>
            <a:off x="8353425" y="4521200"/>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58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60" name="Line 27">
            <a:extLst>
              <a:ext uri="{FF2B5EF4-FFF2-40B4-BE49-F238E27FC236}">
                <a16:creationId xmlns:a16="http://schemas.microsoft.com/office/drawing/2014/main" id="{37B0141C-32CA-4C05-9AAF-FF67632AD831}"/>
              </a:ext>
            </a:extLst>
          </p:cNvPr>
          <p:cNvSpPr>
            <a:spLocks noChangeShapeType="1"/>
          </p:cNvSpPr>
          <p:nvPr/>
        </p:nvSpPr>
        <p:spPr bwMode="auto">
          <a:xfrm>
            <a:off x="6657975" y="5057775"/>
            <a:ext cx="181927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61" name="Text Box 28">
            <a:extLst>
              <a:ext uri="{FF2B5EF4-FFF2-40B4-BE49-F238E27FC236}">
                <a16:creationId xmlns:a16="http://schemas.microsoft.com/office/drawing/2014/main" id="{991AFE21-59D9-411F-B37F-647EE50FD65B}"/>
              </a:ext>
            </a:extLst>
          </p:cNvPr>
          <p:cNvSpPr txBox="1">
            <a:spLocks noChangeArrowheads="1"/>
          </p:cNvSpPr>
          <p:nvPr/>
        </p:nvSpPr>
        <p:spPr bwMode="auto">
          <a:xfrm>
            <a:off x="6672263" y="5129213"/>
            <a:ext cx="1574768" cy="64851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de-DE" altLang="zh-CN" sz="1200" b="0">
                <a:latin typeface="Microsoft YaHei" panose="020B0503020204020204" pitchFamily="34" charset="-122"/>
                <a:ea typeface="Microsoft YaHei" panose="020B0503020204020204" pitchFamily="34" charset="-122"/>
              </a:rPr>
              <a:t> </a:t>
            </a:r>
            <a:r>
              <a:rPr lang="zh-CN" altLang="en-US" sz="1200" b="0">
                <a:latin typeface="Microsoft YaHei" panose="020B0503020204020204" pitchFamily="34" charset="-122"/>
                <a:ea typeface="Microsoft YaHei" panose="020B0503020204020204" pitchFamily="34" charset="-122"/>
              </a:rPr>
              <a:t>重载粗加工</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r>
              <a:rPr lang="zh-CN" altLang="en-US" sz="1200" b="0">
                <a:latin typeface="Microsoft YaHei" panose="020B0503020204020204" pitchFamily="34" charset="-122"/>
                <a:ea typeface="Microsoft YaHei" panose="020B0503020204020204" pitchFamily="34" charset="-122"/>
              </a:rPr>
              <a:t> 车车拉 </a:t>
            </a:r>
            <a:r>
              <a:rPr lang="de-DE" altLang="zh-CN" sz="1200" b="0">
                <a:latin typeface="Microsoft YaHei" panose="020B0503020204020204" pitchFamily="34" charset="-122"/>
                <a:ea typeface="Microsoft YaHei" panose="020B0503020204020204" pitchFamily="34" charset="-122"/>
              </a:rPr>
              <a:t>+ </a:t>
            </a:r>
            <a:r>
              <a:rPr lang="zh-CN" altLang="en-US" sz="1200" b="0">
                <a:latin typeface="Microsoft YaHei" panose="020B0503020204020204" pitchFamily="34" charset="-122"/>
                <a:ea typeface="Microsoft YaHei" panose="020B0503020204020204" pitchFamily="34" charset="-122"/>
              </a:rPr>
              <a:t>内铣复合</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endParaRPr lang="de-DE" altLang="zh-CN" sz="1200" b="0">
              <a:latin typeface="Microsoft YaHei" panose="020B0503020204020204" pitchFamily="34" charset="-122"/>
              <a:ea typeface="Microsoft YaHei" panose="020B0503020204020204" pitchFamily="34" charset="-122"/>
            </a:endParaRPr>
          </a:p>
        </p:txBody>
      </p:sp>
      <p:sp>
        <p:nvSpPr>
          <p:cNvPr id="18462" name="AutoShape 29">
            <a:extLst>
              <a:ext uri="{FF2B5EF4-FFF2-40B4-BE49-F238E27FC236}">
                <a16:creationId xmlns:a16="http://schemas.microsoft.com/office/drawing/2014/main" id="{9140A362-45C9-4A64-8416-35C224B88675}"/>
              </a:ext>
            </a:extLst>
          </p:cNvPr>
          <p:cNvSpPr>
            <a:spLocks noChangeArrowheads="1"/>
          </p:cNvSpPr>
          <p:nvPr/>
        </p:nvSpPr>
        <p:spPr bwMode="auto">
          <a:xfrm>
            <a:off x="4162425" y="4718050"/>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58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63" name="AutoShape 30">
            <a:extLst>
              <a:ext uri="{FF2B5EF4-FFF2-40B4-BE49-F238E27FC236}">
                <a16:creationId xmlns:a16="http://schemas.microsoft.com/office/drawing/2014/main" id="{114E52F8-1CB4-4D1F-8A1B-F58B94123C93}"/>
              </a:ext>
            </a:extLst>
          </p:cNvPr>
          <p:cNvSpPr>
            <a:spLocks noChangeArrowheads="1"/>
          </p:cNvSpPr>
          <p:nvPr/>
        </p:nvSpPr>
        <p:spPr bwMode="auto">
          <a:xfrm>
            <a:off x="6243638" y="4727575"/>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58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64" name="AutoShape 31">
            <a:extLst>
              <a:ext uri="{FF2B5EF4-FFF2-40B4-BE49-F238E27FC236}">
                <a16:creationId xmlns:a16="http://schemas.microsoft.com/office/drawing/2014/main" id="{306973EA-47B9-4DD5-920C-A2897C5E34F9}"/>
              </a:ext>
            </a:extLst>
          </p:cNvPr>
          <p:cNvSpPr>
            <a:spLocks noChangeArrowheads="1"/>
          </p:cNvSpPr>
          <p:nvPr/>
        </p:nvSpPr>
        <p:spPr bwMode="auto">
          <a:xfrm>
            <a:off x="8353425" y="4721225"/>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58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pic>
        <p:nvPicPr>
          <p:cNvPr id="18465" name="Picture 32">
            <a:extLst>
              <a:ext uri="{FF2B5EF4-FFF2-40B4-BE49-F238E27FC236}">
                <a16:creationId xmlns:a16="http://schemas.microsoft.com/office/drawing/2014/main" id="{F2A409C8-4821-4A48-9DEC-8954466D7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095500"/>
            <a:ext cx="522287" cy="4667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6" name="Picture 33">
            <a:extLst>
              <a:ext uri="{FF2B5EF4-FFF2-40B4-BE49-F238E27FC236}">
                <a16:creationId xmlns:a16="http://schemas.microsoft.com/office/drawing/2014/main" id="{2574FB14-5135-41FB-90D5-1A41E1EEA2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938" y="1752600"/>
            <a:ext cx="1646237"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67" name="Text Box 34">
            <a:extLst>
              <a:ext uri="{FF2B5EF4-FFF2-40B4-BE49-F238E27FC236}">
                <a16:creationId xmlns:a16="http://schemas.microsoft.com/office/drawing/2014/main" id="{384A6AEF-20D5-4B9F-82C1-F759B9F0EA32}"/>
              </a:ext>
            </a:extLst>
          </p:cNvPr>
          <p:cNvSpPr txBox="1">
            <a:spLocks noChangeArrowheads="1"/>
          </p:cNvSpPr>
          <p:nvPr/>
        </p:nvSpPr>
        <p:spPr bwMode="auto">
          <a:xfrm>
            <a:off x="395288" y="4076700"/>
            <a:ext cx="1217298" cy="833178"/>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de-DE" altLang="zh-CN" sz="1200" b="0" dirty="0">
                <a:latin typeface="Microsoft YaHei" panose="020B0503020204020204" pitchFamily="34" charset="-122"/>
                <a:ea typeface="Microsoft YaHei" panose="020B0503020204020204" pitchFamily="34" charset="-122"/>
              </a:rPr>
              <a:t> </a:t>
            </a:r>
            <a:r>
              <a:rPr lang="zh-CN" altLang="en-US" sz="1200" b="0" dirty="0">
                <a:latin typeface="Microsoft YaHei" panose="020B0503020204020204" pitchFamily="34" charset="-122"/>
                <a:ea typeface="Microsoft YaHei" panose="020B0503020204020204" pitchFamily="34" charset="-122"/>
              </a:rPr>
              <a:t>适用性</a:t>
            </a:r>
            <a:endParaRPr lang="de-DE" altLang="zh-CN" sz="1200" b="0" dirty="0">
              <a:latin typeface="Microsoft YaHei" panose="020B0503020204020204" pitchFamily="34" charset="-122"/>
              <a:ea typeface="Microsoft YaHei" panose="020B0503020204020204" pitchFamily="34" charset="-122"/>
            </a:endParaRPr>
          </a:p>
          <a:p>
            <a:pPr eaLnBrk="1" hangingPunct="1">
              <a:spcBef>
                <a:spcPct val="0"/>
              </a:spcBef>
            </a:pPr>
            <a:r>
              <a:rPr lang="de-DE" altLang="zh-CN" sz="1200" b="0" dirty="0">
                <a:latin typeface="Microsoft YaHei" panose="020B0503020204020204" pitchFamily="34" charset="-122"/>
                <a:ea typeface="Microsoft YaHei" panose="020B0503020204020204" pitchFamily="34" charset="-122"/>
              </a:rPr>
              <a:t> </a:t>
            </a:r>
            <a:r>
              <a:rPr lang="zh-CN" altLang="en-US" sz="1200" b="0" dirty="0">
                <a:latin typeface="Microsoft YaHei" panose="020B0503020204020204" pitchFamily="34" charset="-122"/>
                <a:ea typeface="Microsoft YaHei" panose="020B0503020204020204" pitchFamily="34" charset="-122"/>
              </a:rPr>
              <a:t>加工时间</a:t>
            </a:r>
            <a:endParaRPr lang="de-DE" altLang="zh-CN" sz="1200" b="0" dirty="0">
              <a:latin typeface="Microsoft YaHei" panose="020B0503020204020204" pitchFamily="34" charset="-122"/>
              <a:ea typeface="Microsoft YaHei" panose="020B0503020204020204" pitchFamily="34" charset="-122"/>
            </a:endParaRPr>
          </a:p>
          <a:p>
            <a:pPr eaLnBrk="1" hangingPunct="1">
              <a:spcBef>
                <a:spcPct val="0"/>
              </a:spcBef>
            </a:pPr>
            <a:r>
              <a:rPr lang="de-DE" altLang="zh-CN" sz="1200" b="0" dirty="0">
                <a:latin typeface="Microsoft YaHei" panose="020B0503020204020204" pitchFamily="34" charset="-122"/>
                <a:ea typeface="Microsoft YaHei" panose="020B0503020204020204" pitchFamily="34" charset="-122"/>
              </a:rPr>
              <a:t> </a:t>
            </a:r>
            <a:r>
              <a:rPr lang="zh-CN" altLang="en-US" sz="1200" b="0" dirty="0">
                <a:latin typeface="Microsoft YaHei" panose="020B0503020204020204" pitchFamily="34" charset="-122"/>
                <a:ea typeface="Microsoft YaHei" panose="020B0503020204020204" pitchFamily="34" charset="-122"/>
              </a:rPr>
              <a:t>刀具结构复杂</a:t>
            </a:r>
            <a:endParaRPr lang="de-DE" altLang="zh-CN" sz="1200" b="0" dirty="0">
              <a:latin typeface="Microsoft YaHei" panose="020B0503020204020204" pitchFamily="34" charset="-122"/>
              <a:ea typeface="Microsoft YaHei" panose="020B0503020204020204" pitchFamily="34" charset="-122"/>
            </a:endParaRPr>
          </a:p>
          <a:p>
            <a:pPr eaLnBrk="1" hangingPunct="1">
              <a:spcBef>
                <a:spcPct val="0"/>
              </a:spcBef>
            </a:pPr>
            <a:r>
              <a:rPr lang="de-DE" altLang="zh-CN" sz="1200" b="0" dirty="0">
                <a:latin typeface="Microsoft YaHei" panose="020B0503020204020204" pitchFamily="34" charset="-122"/>
                <a:ea typeface="Microsoft YaHei" panose="020B0503020204020204" pitchFamily="34" charset="-122"/>
              </a:rPr>
              <a:t> </a:t>
            </a:r>
            <a:r>
              <a:rPr lang="zh-CN" altLang="en-US" sz="1200" b="0" dirty="0">
                <a:latin typeface="Microsoft YaHei" panose="020B0503020204020204" pitchFamily="34" charset="-122"/>
                <a:ea typeface="Microsoft YaHei" panose="020B0503020204020204" pitchFamily="34" charset="-122"/>
              </a:rPr>
              <a:t>加工公差</a:t>
            </a:r>
            <a:endParaRPr lang="de-DE" altLang="zh-CN" sz="1200" b="0" dirty="0">
              <a:latin typeface="Microsoft YaHei" panose="020B0503020204020204" pitchFamily="34" charset="-122"/>
              <a:ea typeface="Microsoft YaHei" panose="020B0503020204020204" pitchFamily="34" charset="-122"/>
            </a:endParaRPr>
          </a:p>
        </p:txBody>
      </p:sp>
      <p:sp>
        <p:nvSpPr>
          <p:cNvPr id="18468" name="AutoShape 35">
            <a:extLst>
              <a:ext uri="{FF2B5EF4-FFF2-40B4-BE49-F238E27FC236}">
                <a16:creationId xmlns:a16="http://schemas.microsoft.com/office/drawing/2014/main" id="{D720508A-6774-4423-8D9A-A2027A4A399F}"/>
              </a:ext>
            </a:extLst>
          </p:cNvPr>
          <p:cNvSpPr>
            <a:spLocks noChangeArrowheads="1"/>
          </p:cNvSpPr>
          <p:nvPr/>
        </p:nvSpPr>
        <p:spPr bwMode="auto">
          <a:xfrm>
            <a:off x="2028825" y="4122738"/>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158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69" name="AutoShape 36">
            <a:extLst>
              <a:ext uri="{FF2B5EF4-FFF2-40B4-BE49-F238E27FC236}">
                <a16:creationId xmlns:a16="http://schemas.microsoft.com/office/drawing/2014/main" id="{BA97A76B-965A-4374-91DB-14E009C54E71}"/>
              </a:ext>
            </a:extLst>
          </p:cNvPr>
          <p:cNvSpPr>
            <a:spLocks noChangeArrowheads="1"/>
          </p:cNvSpPr>
          <p:nvPr/>
        </p:nvSpPr>
        <p:spPr bwMode="auto">
          <a:xfrm>
            <a:off x="2028825" y="4516438"/>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158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70" name="Line 37">
            <a:extLst>
              <a:ext uri="{FF2B5EF4-FFF2-40B4-BE49-F238E27FC236}">
                <a16:creationId xmlns:a16="http://schemas.microsoft.com/office/drawing/2014/main" id="{04E12FB5-3748-4601-A958-2EF8357D18B1}"/>
              </a:ext>
            </a:extLst>
          </p:cNvPr>
          <p:cNvSpPr>
            <a:spLocks noChangeShapeType="1"/>
          </p:cNvSpPr>
          <p:nvPr/>
        </p:nvSpPr>
        <p:spPr bwMode="auto">
          <a:xfrm>
            <a:off x="381000" y="5053013"/>
            <a:ext cx="181927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71" name="Text Box 38">
            <a:extLst>
              <a:ext uri="{FF2B5EF4-FFF2-40B4-BE49-F238E27FC236}">
                <a16:creationId xmlns:a16="http://schemas.microsoft.com/office/drawing/2014/main" id="{1258E30E-D0DA-4A2B-AB8F-4582B4DF134C}"/>
              </a:ext>
            </a:extLst>
          </p:cNvPr>
          <p:cNvSpPr txBox="1">
            <a:spLocks noChangeArrowheads="1"/>
          </p:cNvSpPr>
          <p:nvPr/>
        </p:nvSpPr>
        <p:spPr bwMode="auto">
          <a:xfrm>
            <a:off x="395288" y="5124450"/>
            <a:ext cx="1814512" cy="833438"/>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zh-CN" altLang="en-US" sz="1200" b="0">
                <a:latin typeface="Microsoft YaHei" panose="020B0503020204020204" pitchFamily="34" charset="-122"/>
                <a:ea typeface="Microsoft YaHei" panose="020B0503020204020204" pitchFamily="34" charset="-122"/>
              </a:rPr>
              <a:t>适用于大批量生产相同类型的曲轴</a:t>
            </a:r>
            <a:endParaRPr lang="en-US" altLang="zh-CN" sz="1200" b="0">
              <a:latin typeface="Microsoft YaHei" panose="020B0503020204020204" pitchFamily="34" charset="-122"/>
              <a:ea typeface="Microsoft YaHei" panose="020B0503020204020204" pitchFamily="34" charset="-122"/>
            </a:endParaRPr>
          </a:p>
          <a:p>
            <a:pPr eaLnBrk="1" hangingPunct="1">
              <a:spcBef>
                <a:spcPct val="0"/>
              </a:spcBef>
            </a:pPr>
            <a:r>
              <a:rPr lang="zh-CN" altLang="en-US" sz="1200" b="0">
                <a:latin typeface="Microsoft YaHei" panose="020B0503020204020204" pitchFamily="34" charset="-122"/>
                <a:ea typeface="Microsoft YaHei" panose="020B0503020204020204" pitchFamily="34" charset="-122"/>
              </a:rPr>
              <a:t>只加工主轴承档</a:t>
            </a:r>
            <a:endParaRPr lang="de-DE" altLang="zh-CN" sz="1200" b="0">
              <a:latin typeface="Microsoft YaHei" panose="020B0503020204020204" pitchFamily="34" charset="-122"/>
              <a:ea typeface="Microsoft YaHei" panose="020B0503020204020204" pitchFamily="34" charset="-122"/>
            </a:endParaRPr>
          </a:p>
          <a:p>
            <a:pPr eaLnBrk="1" hangingPunct="1">
              <a:spcBef>
                <a:spcPct val="0"/>
              </a:spcBef>
            </a:pPr>
            <a:endParaRPr lang="de-DE" altLang="zh-CN" sz="1200" b="0">
              <a:latin typeface="Microsoft YaHei" panose="020B0503020204020204" pitchFamily="34" charset="-122"/>
              <a:ea typeface="Microsoft YaHei" panose="020B0503020204020204" pitchFamily="34" charset="-122"/>
            </a:endParaRPr>
          </a:p>
        </p:txBody>
      </p:sp>
      <p:sp>
        <p:nvSpPr>
          <p:cNvPr id="18472" name="AutoShape 39">
            <a:extLst>
              <a:ext uri="{FF2B5EF4-FFF2-40B4-BE49-F238E27FC236}">
                <a16:creationId xmlns:a16="http://schemas.microsoft.com/office/drawing/2014/main" id="{78ED1BFB-49C6-46C6-862A-0F896211964B}"/>
              </a:ext>
            </a:extLst>
          </p:cNvPr>
          <p:cNvSpPr>
            <a:spLocks noChangeArrowheads="1"/>
          </p:cNvSpPr>
          <p:nvPr/>
        </p:nvSpPr>
        <p:spPr bwMode="auto">
          <a:xfrm>
            <a:off x="2028825" y="4713288"/>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58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73" name="AutoShape 40">
            <a:extLst>
              <a:ext uri="{FF2B5EF4-FFF2-40B4-BE49-F238E27FC236}">
                <a16:creationId xmlns:a16="http://schemas.microsoft.com/office/drawing/2014/main" id="{960C31FF-D536-48B0-8302-411A15C019B5}"/>
              </a:ext>
            </a:extLst>
          </p:cNvPr>
          <p:cNvSpPr>
            <a:spLocks noChangeArrowheads="1"/>
          </p:cNvSpPr>
          <p:nvPr/>
        </p:nvSpPr>
        <p:spPr bwMode="auto">
          <a:xfrm>
            <a:off x="2028825" y="4324350"/>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58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74" name="AutoShape 41">
            <a:extLst>
              <a:ext uri="{FF2B5EF4-FFF2-40B4-BE49-F238E27FC236}">
                <a16:creationId xmlns:a16="http://schemas.microsoft.com/office/drawing/2014/main" id="{D9BC65AF-F287-49CE-A0C7-1BA0D3E7A040}"/>
              </a:ext>
            </a:extLst>
          </p:cNvPr>
          <p:cNvSpPr>
            <a:spLocks noChangeArrowheads="1"/>
          </p:cNvSpPr>
          <p:nvPr/>
        </p:nvSpPr>
        <p:spPr bwMode="auto">
          <a:xfrm>
            <a:off x="2219325" y="4322763"/>
            <a:ext cx="142875" cy="1555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5875">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18475" name="Text Box 42">
            <a:extLst>
              <a:ext uri="{FF2B5EF4-FFF2-40B4-BE49-F238E27FC236}">
                <a16:creationId xmlns:a16="http://schemas.microsoft.com/office/drawing/2014/main" id="{9DFE3F46-0751-473A-8EEE-56F43C95D1C2}"/>
              </a:ext>
            </a:extLst>
          </p:cNvPr>
          <p:cNvSpPr txBox="1">
            <a:spLocks noChangeArrowheads="1"/>
          </p:cNvSpPr>
          <p:nvPr/>
        </p:nvSpPr>
        <p:spPr bwMode="auto">
          <a:xfrm>
            <a:off x="468313" y="160338"/>
            <a:ext cx="2698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2800" b="0" dirty="0">
                <a:latin typeface="Microsoft YaHei" panose="020B0503020204020204" pitchFamily="34" charset="-122"/>
                <a:ea typeface="Microsoft YaHei" panose="020B0503020204020204" pitchFamily="34" charset="-122"/>
              </a:rPr>
              <a:t>曲轴轴径类刀具</a:t>
            </a:r>
            <a:endParaRPr lang="de-DE" altLang="zh-CN" sz="2800" b="0" dirty="0">
              <a:latin typeface="Microsoft YaHei" panose="020B0503020204020204" pitchFamily="34" charset="-122"/>
              <a:ea typeface="Microsoft YaHei" panose="020B0503020204020204" pitchFamily="34" charset="-122"/>
            </a:endParaRPr>
          </a:p>
        </p:txBody>
      </p:sp>
      <p:pic>
        <p:nvPicPr>
          <p:cNvPr id="18476" name="Picture 43">
            <a:extLst>
              <a:ext uri="{FF2B5EF4-FFF2-40B4-BE49-F238E27FC236}">
                <a16:creationId xmlns:a16="http://schemas.microsoft.com/office/drawing/2014/main" id="{3B280AFA-30A7-4E3C-952C-511646174F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2063" y="540718"/>
            <a:ext cx="2386838" cy="88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Object 13">
            <a:extLst>
              <a:ext uri="{FF2B5EF4-FFF2-40B4-BE49-F238E27FC236}">
                <a16:creationId xmlns:a16="http://schemas.microsoft.com/office/drawing/2014/main" id="{4A438054-54E8-48AB-944B-D9DE2B281A4E}"/>
              </a:ext>
            </a:extLst>
          </p:cNvPr>
          <p:cNvSpPr>
            <a:spLocks noChangeAspect="1" noChangeArrowheads="1"/>
          </p:cNvSpPr>
          <p:nvPr/>
        </p:nvSpPr>
        <p:spPr bwMode="auto">
          <a:xfrm>
            <a:off x="939800" y="2627313"/>
            <a:ext cx="454025" cy="1365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latin typeface="Microsoft YaHei" panose="020B0503020204020204" pitchFamily="34" charset="-122"/>
              <a:ea typeface="Microsoft YaHei" panose="020B0503020204020204" pitchFamily="34" charset="-122"/>
            </a:endParaRPr>
          </a:p>
        </p:txBody>
      </p:sp>
      <p:pic>
        <p:nvPicPr>
          <p:cNvPr id="19463" name="Picture 10" descr="D:\Präsentationen\20091022 Besuch China\BIlder\TB Volvo\segment_iso.jpg">
            <a:extLst>
              <a:ext uri="{FF2B5EF4-FFF2-40B4-BE49-F238E27FC236}">
                <a16:creationId xmlns:a16="http://schemas.microsoft.com/office/drawing/2014/main" id="{825F4E13-CBCF-4C76-9A86-06DDE4471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733" y="304575"/>
            <a:ext cx="3615868" cy="33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4">
            <a:extLst>
              <a:ext uri="{FF2B5EF4-FFF2-40B4-BE49-F238E27FC236}">
                <a16:creationId xmlns:a16="http://schemas.microsoft.com/office/drawing/2014/main" id="{358DF525-E6A5-4D2C-AD1B-92E99175A20C}"/>
              </a:ext>
            </a:extLst>
          </p:cNvPr>
          <p:cNvSpPr txBox="1">
            <a:spLocks noChangeArrowheads="1"/>
          </p:cNvSpPr>
          <p:nvPr/>
        </p:nvSpPr>
        <p:spPr bwMode="auto">
          <a:xfrm>
            <a:off x="5105400" y="3200400"/>
            <a:ext cx="3807774" cy="1844800"/>
          </a:xfrm>
          <a:prstGeom prst="rect">
            <a:avLst/>
          </a:prstGeom>
          <a:solidFill>
            <a:schemeClr val="bg1"/>
          </a:solidFill>
          <a:ln w="127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tabLst>
                <a:tab pos="2005013" algn="l"/>
              </a:tabLst>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2005013" algn="l"/>
              </a:tabLst>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2005013" algn="l"/>
              </a:tabLst>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2005013" algn="l"/>
              </a:tabLst>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2005013" algn="l"/>
              </a:tabLst>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2005013" algn="l"/>
              </a:tabLst>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2005013" algn="l"/>
              </a:tabLst>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2005013" algn="l"/>
              </a:tabLst>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2005013" algn="l"/>
              </a:tabLst>
              <a:defRPr sz="1200" b="1">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FontTx/>
              <a:buNone/>
            </a:pPr>
            <a:r>
              <a:rPr lang="zh-CN" altLang="en-US" sz="1200" u="sng" dirty="0">
                <a:latin typeface="Microsoft YaHei" panose="020B0503020204020204" pitchFamily="34" charset="-122"/>
                <a:ea typeface="Microsoft YaHei" panose="020B0503020204020204" pitchFamily="34" charset="-122"/>
              </a:rPr>
              <a:t>粗加工</a:t>
            </a:r>
            <a:r>
              <a:rPr lang="de-DE" altLang="zh-CN" sz="1200" u="sng" dirty="0">
                <a:latin typeface="Microsoft YaHei" panose="020B0503020204020204" pitchFamily="34" charset="-122"/>
                <a:ea typeface="Microsoft YaHei" panose="020B0503020204020204" pitchFamily="34" charset="-122"/>
              </a:rPr>
              <a:t>:</a:t>
            </a:r>
            <a:endParaRPr lang="de-DE" altLang="zh-CN" sz="1200" dirty="0">
              <a:latin typeface="Microsoft YaHei" panose="020B0503020204020204" pitchFamily="34" charset="-122"/>
              <a:ea typeface="Microsoft YaHei" panose="020B0503020204020204" pitchFamily="34" charset="-122"/>
            </a:endParaRPr>
          </a:p>
          <a:p>
            <a:pPr>
              <a:lnSpc>
                <a:spcPct val="150000"/>
              </a:lnSpc>
              <a:spcBef>
                <a:spcPct val="0"/>
              </a:spcBef>
              <a:buFontTx/>
              <a:buNone/>
            </a:pPr>
            <a:r>
              <a:rPr lang="de-DE" altLang="zh-CN" sz="1200" b="0" dirty="0">
                <a:latin typeface="Microsoft YaHei" panose="020B0503020204020204" pitchFamily="34" charset="-122"/>
                <a:ea typeface="Microsoft YaHei" panose="020B0503020204020204" pitchFamily="34" charset="-122"/>
              </a:rPr>
              <a:t>- </a:t>
            </a:r>
            <a:r>
              <a:rPr lang="zh-CN" altLang="en-US" sz="1200" b="0" dirty="0">
                <a:latin typeface="Microsoft YaHei" panose="020B0503020204020204" pitchFamily="34" charset="-122"/>
                <a:ea typeface="Microsoft YaHei" panose="020B0503020204020204" pitchFamily="34" charset="-122"/>
              </a:rPr>
              <a:t>切削速度</a:t>
            </a:r>
            <a:r>
              <a:rPr lang="de-DE" altLang="zh-CN" sz="1200" b="0" dirty="0">
                <a:latin typeface="Microsoft YaHei" panose="020B0503020204020204" pitchFamily="34" charset="-122"/>
                <a:ea typeface="Microsoft YaHei" panose="020B0503020204020204" pitchFamily="34" charset="-122"/>
              </a:rPr>
              <a:t>.:         	140 ... 200  m/min</a:t>
            </a:r>
          </a:p>
          <a:p>
            <a:pPr>
              <a:lnSpc>
                <a:spcPct val="150000"/>
              </a:lnSpc>
              <a:spcBef>
                <a:spcPct val="0"/>
              </a:spcBef>
              <a:buFontTx/>
              <a:buNone/>
            </a:pPr>
            <a:r>
              <a:rPr lang="de-DE" altLang="zh-CN" sz="1200" b="0" dirty="0">
                <a:latin typeface="Microsoft YaHei" panose="020B0503020204020204" pitchFamily="34" charset="-122"/>
                <a:ea typeface="Microsoft YaHei" panose="020B0503020204020204" pitchFamily="34" charset="-122"/>
              </a:rPr>
              <a:t>- </a:t>
            </a:r>
            <a:r>
              <a:rPr lang="zh-CN" altLang="en-US" sz="1200" b="0" dirty="0">
                <a:latin typeface="Microsoft YaHei" panose="020B0503020204020204" pitchFamily="34" charset="-122"/>
                <a:ea typeface="Microsoft YaHei" panose="020B0503020204020204" pitchFamily="34" charset="-122"/>
              </a:rPr>
              <a:t>进给量</a:t>
            </a:r>
            <a:r>
              <a:rPr lang="de-DE" altLang="zh-CN" sz="1200" b="0" dirty="0">
                <a:latin typeface="Microsoft YaHei" panose="020B0503020204020204" pitchFamily="34" charset="-122"/>
                <a:ea typeface="Microsoft YaHei" panose="020B0503020204020204" pitchFamily="34" charset="-122"/>
              </a:rPr>
              <a:t>: 	0,25 ... 0,5  mm</a:t>
            </a:r>
            <a:r>
              <a:rPr lang="de-DE" altLang="zh-CN" sz="1200" b="0" baseline="30000" dirty="0">
                <a:latin typeface="Microsoft YaHei" panose="020B0503020204020204" pitchFamily="34" charset="-122"/>
                <a:ea typeface="Microsoft YaHei" panose="020B0503020204020204" pitchFamily="34" charset="-122"/>
              </a:rPr>
              <a:t>-1</a:t>
            </a:r>
          </a:p>
          <a:p>
            <a:pPr>
              <a:lnSpc>
                <a:spcPct val="150000"/>
              </a:lnSpc>
              <a:spcBef>
                <a:spcPct val="0"/>
              </a:spcBef>
              <a:buFontTx/>
              <a:buNone/>
            </a:pPr>
            <a:endParaRPr lang="de-DE" altLang="zh-CN" sz="800" b="0" baseline="30000" dirty="0">
              <a:latin typeface="Microsoft YaHei" panose="020B0503020204020204" pitchFamily="34" charset="-122"/>
              <a:ea typeface="Microsoft YaHei" panose="020B0503020204020204" pitchFamily="34" charset="-122"/>
            </a:endParaRPr>
          </a:p>
          <a:p>
            <a:pPr>
              <a:lnSpc>
                <a:spcPct val="150000"/>
              </a:lnSpc>
              <a:spcBef>
                <a:spcPct val="0"/>
              </a:spcBef>
              <a:buFontTx/>
              <a:buNone/>
            </a:pPr>
            <a:r>
              <a:rPr lang="zh-CN" altLang="en-US" sz="1200" u="sng" dirty="0">
                <a:latin typeface="Microsoft YaHei" panose="020B0503020204020204" pitchFamily="34" charset="-122"/>
                <a:ea typeface="Microsoft YaHei" panose="020B0503020204020204" pitchFamily="34" charset="-122"/>
              </a:rPr>
              <a:t>精加工</a:t>
            </a:r>
            <a:r>
              <a:rPr lang="de-DE" altLang="zh-CN" sz="1200" u="sng" dirty="0">
                <a:latin typeface="Microsoft YaHei" panose="020B0503020204020204" pitchFamily="34" charset="-122"/>
                <a:ea typeface="Microsoft YaHei" panose="020B0503020204020204" pitchFamily="34" charset="-122"/>
              </a:rPr>
              <a:t>:</a:t>
            </a:r>
            <a:endParaRPr lang="de-DE" altLang="zh-CN" sz="1200" dirty="0">
              <a:latin typeface="Microsoft YaHei" panose="020B0503020204020204" pitchFamily="34" charset="-122"/>
              <a:ea typeface="Microsoft YaHei" panose="020B0503020204020204" pitchFamily="34" charset="-122"/>
            </a:endParaRPr>
          </a:p>
          <a:p>
            <a:pPr>
              <a:lnSpc>
                <a:spcPct val="150000"/>
              </a:lnSpc>
              <a:spcBef>
                <a:spcPct val="0"/>
              </a:spcBef>
              <a:buFontTx/>
              <a:buNone/>
            </a:pPr>
            <a:r>
              <a:rPr lang="de-DE" altLang="zh-CN" sz="1200" b="0" dirty="0">
                <a:latin typeface="Microsoft YaHei" panose="020B0503020204020204" pitchFamily="34" charset="-122"/>
                <a:ea typeface="Microsoft YaHei" panose="020B0503020204020204" pitchFamily="34" charset="-122"/>
              </a:rPr>
              <a:t>- </a:t>
            </a:r>
            <a:r>
              <a:rPr lang="zh-CN" altLang="en-US" sz="1200" b="0" dirty="0">
                <a:latin typeface="Microsoft YaHei" panose="020B0503020204020204" pitchFamily="34" charset="-122"/>
                <a:ea typeface="Microsoft YaHei" panose="020B0503020204020204" pitchFamily="34" charset="-122"/>
              </a:rPr>
              <a:t>切削速度</a:t>
            </a:r>
            <a:r>
              <a:rPr lang="de-DE" altLang="zh-CN" sz="1200" b="0" dirty="0">
                <a:latin typeface="Microsoft YaHei" panose="020B0503020204020204" pitchFamily="34" charset="-122"/>
                <a:ea typeface="Microsoft YaHei" panose="020B0503020204020204" pitchFamily="34" charset="-122"/>
              </a:rPr>
              <a:t>.:        	160 ... 220 m/min</a:t>
            </a:r>
          </a:p>
          <a:p>
            <a:pPr>
              <a:lnSpc>
                <a:spcPct val="150000"/>
              </a:lnSpc>
              <a:spcBef>
                <a:spcPct val="0"/>
              </a:spcBef>
              <a:buFontTx/>
              <a:buNone/>
            </a:pPr>
            <a:r>
              <a:rPr lang="de-DE" altLang="zh-CN" sz="1200" b="0" dirty="0">
                <a:latin typeface="Microsoft YaHei" panose="020B0503020204020204" pitchFamily="34" charset="-122"/>
                <a:ea typeface="Microsoft YaHei" panose="020B0503020204020204" pitchFamily="34" charset="-122"/>
              </a:rPr>
              <a:t>    -  </a:t>
            </a:r>
            <a:r>
              <a:rPr lang="zh-CN" altLang="en-US" sz="1200" b="0" dirty="0">
                <a:latin typeface="Microsoft YaHei" panose="020B0503020204020204" pitchFamily="34" charset="-122"/>
                <a:ea typeface="Microsoft YaHei" panose="020B0503020204020204" pitchFamily="34" charset="-122"/>
              </a:rPr>
              <a:t>进给量</a:t>
            </a:r>
            <a:r>
              <a:rPr lang="de-DE" altLang="zh-CN" sz="1200" b="0" dirty="0">
                <a:latin typeface="Microsoft YaHei" panose="020B0503020204020204" pitchFamily="34" charset="-122"/>
                <a:ea typeface="Microsoft YaHei" panose="020B0503020204020204" pitchFamily="34" charset="-122"/>
              </a:rPr>
              <a:t>:                  	1800 ... 2400 mm/min</a:t>
            </a:r>
            <a:endParaRPr lang="de-DE" altLang="zh-CN" sz="1600" b="0" baseline="30000" dirty="0">
              <a:latin typeface="Microsoft YaHei" panose="020B0503020204020204" pitchFamily="34" charset="-122"/>
              <a:ea typeface="Microsoft YaHei" panose="020B0503020204020204" pitchFamily="34" charset="-122"/>
            </a:endParaRPr>
          </a:p>
        </p:txBody>
      </p:sp>
      <p:sp>
        <p:nvSpPr>
          <p:cNvPr id="27" name="Text Box 5">
            <a:hlinkClick r:id="rId3" action="ppaction://hlinkfile"/>
            <a:extLst>
              <a:ext uri="{FF2B5EF4-FFF2-40B4-BE49-F238E27FC236}">
                <a16:creationId xmlns:a16="http://schemas.microsoft.com/office/drawing/2014/main" id="{F0D593A1-4310-4DEE-9E05-11198CF4C266}"/>
              </a:ext>
            </a:extLst>
          </p:cNvPr>
          <p:cNvSpPr txBox="1">
            <a:spLocks noChangeArrowheads="1"/>
          </p:cNvSpPr>
          <p:nvPr/>
        </p:nvSpPr>
        <p:spPr bwMode="auto">
          <a:xfrm>
            <a:off x="4843332" y="5337980"/>
            <a:ext cx="4592638" cy="779638"/>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marL="288925" indent="-288925">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479425"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lnSpc>
                <a:spcPct val="130000"/>
              </a:lnSpc>
              <a:spcBef>
                <a:spcPct val="0"/>
              </a:spcBef>
              <a:buFont typeface="Wingdings" panose="05000000000000000000" pitchFamily="2" charset="2"/>
              <a:buChar char="Ø"/>
            </a:pPr>
            <a:r>
              <a:rPr lang="zh-CN" altLang="en-US" sz="1800" dirty="0">
                <a:effectLst>
                  <a:outerShdw blurRad="38100" dist="38100" dir="2700000" algn="tl">
                    <a:srgbClr val="C0C0C0"/>
                  </a:outerShdw>
                </a:effectLst>
                <a:latin typeface="Microsoft YaHei" panose="020B0503020204020204" pitchFamily="34" charset="-122"/>
                <a:ea typeface="Microsoft YaHei" panose="020B0503020204020204" pitchFamily="34" charset="-122"/>
              </a:rPr>
              <a:t>最快的加工方式</a:t>
            </a:r>
            <a:endParaRPr lang="en-US" altLang="zh-CN" sz="1800" dirty="0">
              <a:effectLst>
                <a:outerShdw blurRad="38100" dist="38100" dir="2700000" algn="tl">
                  <a:srgbClr val="C0C0C0"/>
                </a:outerShdw>
              </a:effectLst>
              <a:latin typeface="Microsoft YaHei" panose="020B0503020204020204" pitchFamily="34" charset="-122"/>
              <a:ea typeface="Microsoft YaHei" panose="020B0503020204020204" pitchFamily="34" charset="-122"/>
            </a:endParaRPr>
          </a:p>
          <a:p>
            <a:pPr eaLnBrk="1" hangingPunct="1">
              <a:lnSpc>
                <a:spcPct val="130000"/>
              </a:lnSpc>
              <a:spcBef>
                <a:spcPct val="0"/>
              </a:spcBef>
              <a:buFont typeface="Wingdings" panose="05000000000000000000" pitchFamily="2" charset="2"/>
              <a:buChar char="Ø"/>
            </a:pPr>
            <a:r>
              <a:rPr lang="zh-CN" altLang="en-US" sz="1800" dirty="0">
                <a:effectLst>
                  <a:outerShdw blurRad="38100" dist="38100" dir="2700000" algn="tl">
                    <a:srgbClr val="C0C0C0"/>
                  </a:outerShdw>
                </a:effectLst>
                <a:latin typeface="Microsoft YaHei" panose="020B0503020204020204" pitchFamily="34" charset="-122"/>
                <a:ea typeface="Microsoft YaHei" panose="020B0503020204020204" pitchFamily="34" charset="-122"/>
              </a:rPr>
              <a:t>高性能硬质合金牌号</a:t>
            </a:r>
            <a:endParaRPr lang="en-GB" altLang="zh-CN" dirty="0">
              <a:effectLst>
                <a:outerShdw blurRad="38100" dist="38100" dir="2700000" algn="tl">
                  <a:srgbClr val="C0C0C0"/>
                </a:outerShdw>
              </a:effectLst>
              <a:latin typeface="Microsoft YaHei" panose="020B0503020204020204" pitchFamily="34" charset="-122"/>
              <a:ea typeface="Microsoft YaHei" panose="020B0503020204020204" pitchFamily="34" charset="-122"/>
            </a:endParaRPr>
          </a:p>
        </p:txBody>
      </p:sp>
      <p:pic>
        <p:nvPicPr>
          <p:cNvPr id="19466" name="Picture 6" descr="Kw3d">
            <a:extLst>
              <a:ext uri="{FF2B5EF4-FFF2-40B4-BE49-F238E27FC236}">
                <a16:creationId xmlns:a16="http://schemas.microsoft.com/office/drawing/2014/main" id="{3D2C7166-8189-47D9-BEBA-7BF6803BC983}"/>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938888" y="1701308"/>
            <a:ext cx="2541800" cy="170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
            <a:extLst>
              <a:ext uri="{FF2B5EF4-FFF2-40B4-BE49-F238E27FC236}">
                <a16:creationId xmlns:a16="http://schemas.microsoft.com/office/drawing/2014/main" id="{CDEA85B3-6809-4A35-88AF-EA2127808C35}"/>
              </a:ext>
            </a:extLst>
          </p:cNvPr>
          <p:cNvSpPr txBox="1">
            <a:spLocks/>
          </p:cNvSpPr>
          <p:nvPr/>
        </p:nvSpPr>
        <p:spPr>
          <a:xfrm>
            <a:off x="312420" y="121124"/>
            <a:ext cx="2336511" cy="471059"/>
          </a:xfrm>
          <a:prstGeom prst="rect">
            <a:avLst/>
          </a:prstGeom>
        </p:spPr>
        <p:txBody>
          <a:bodyPr/>
          <a:lstStyle>
            <a:lvl1pPr marL="115888" indent="-115888" algn="l" rtl="0" eaLnBrk="0" fontAlgn="base" hangingPunct="0">
              <a:spcBef>
                <a:spcPct val="20000"/>
              </a:spcBef>
              <a:spcAft>
                <a:spcPct val="0"/>
              </a:spcAft>
              <a:buChar char="•"/>
              <a:defRPr sz="1800">
                <a:solidFill>
                  <a:schemeClr val="tx1"/>
                </a:solidFill>
                <a:latin typeface="+mn-lt"/>
                <a:ea typeface="+mn-ea"/>
                <a:cs typeface="+mn-cs"/>
              </a:defRPr>
            </a:lvl1pPr>
            <a:lvl2pPr marL="573088" indent="-115888" algn="l" rtl="0" eaLnBrk="0" fontAlgn="base" hangingPunct="0">
              <a:spcBef>
                <a:spcPct val="20000"/>
              </a:spcBef>
              <a:spcAft>
                <a:spcPct val="0"/>
              </a:spcAft>
              <a:buChar char="–"/>
              <a:defRPr sz="1600">
                <a:solidFill>
                  <a:schemeClr val="tx1"/>
                </a:solidFill>
                <a:latin typeface="+mn-lt"/>
                <a:ea typeface="+mn-ea"/>
              </a:defRPr>
            </a:lvl2pPr>
            <a:lvl3pPr marL="1028700" indent="-114300" algn="l" rtl="0" eaLnBrk="0" fontAlgn="base" hangingPunct="0">
              <a:spcBef>
                <a:spcPct val="20000"/>
              </a:spcBef>
              <a:spcAft>
                <a:spcPct val="0"/>
              </a:spcAft>
              <a:buChar char="•"/>
              <a:defRPr sz="1400">
                <a:solidFill>
                  <a:schemeClr val="tx1"/>
                </a:solidFill>
                <a:latin typeface="+mn-lt"/>
                <a:ea typeface="+mn-ea"/>
              </a:defRPr>
            </a:lvl3pPr>
            <a:lvl4pPr marL="1028700" indent="-114300" algn="l" rtl="0" eaLnBrk="0" fontAlgn="base" hangingPunct="0">
              <a:spcBef>
                <a:spcPct val="20000"/>
              </a:spcBef>
              <a:spcAft>
                <a:spcPct val="0"/>
              </a:spcAft>
              <a:buChar char="–"/>
              <a:defRPr sz="1400">
                <a:solidFill>
                  <a:schemeClr val="tx1"/>
                </a:solidFill>
                <a:latin typeface="+mn-lt"/>
                <a:ea typeface="+mn-ea"/>
              </a:defRPr>
            </a:lvl4pPr>
            <a:lvl5pPr marL="1028700" indent="-114300" algn="l" rtl="0" eaLnBrk="0" fontAlgn="base" hangingPunct="0">
              <a:spcBef>
                <a:spcPct val="20000"/>
              </a:spcBef>
              <a:spcAft>
                <a:spcPct val="0"/>
              </a:spcAft>
              <a:buChar char="»"/>
              <a:defRPr sz="1200">
                <a:solidFill>
                  <a:schemeClr val="tx1"/>
                </a:solidFill>
                <a:latin typeface="+mn-lt"/>
                <a:ea typeface="+mn-ea"/>
              </a:defRPr>
            </a:lvl5pPr>
            <a:lvl6pPr marL="2514600" indent="-228600" algn="l" rtl="0" fontAlgn="base">
              <a:spcBef>
                <a:spcPct val="20000"/>
              </a:spcBef>
              <a:spcAft>
                <a:spcPct val="0"/>
              </a:spcAft>
              <a:buChar char="»"/>
              <a:defRPr sz="1200">
                <a:solidFill>
                  <a:schemeClr val="tx1"/>
                </a:solidFill>
                <a:latin typeface="+mn-lt"/>
                <a:ea typeface="+mn-ea"/>
              </a:defRPr>
            </a:lvl6pPr>
            <a:lvl7pPr marL="2971800" indent="-228600" algn="l" rtl="0" fontAlgn="base">
              <a:spcBef>
                <a:spcPct val="20000"/>
              </a:spcBef>
              <a:spcAft>
                <a:spcPct val="0"/>
              </a:spcAft>
              <a:buChar char="»"/>
              <a:defRPr sz="1200">
                <a:solidFill>
                  <a:schemeClr val="tx1"/>
                </a:solidFill>
                <a:latin typeface="+mn-lt"/>
                <a:ea typeface="+mn-ea"/>
              </a:defRPr>
            </a:lvl7pPr>
            <a:lvl8pPr marL="3429000" indent="-228600" algn="l" rtl="0" fontAlgn="base">
              <a:spcBef>
                <a:spcPct val="20000"/>
              </a:spcBef>
              <a:spcAft>
                <a:spcPct val="0"/>
              </a:spcAft>
              <a:buChar char="»"/>
              <a:defRPr sz="1200">
                <a:solidFill>
                  <a:schemeClr val="tx1"/>
                </a:solidFill>
                <a:latin typeface="+mn-lt"/>
                <a:ea typeface="+mn-ea"/>
              </a:defRPr>
            </a:lvl8pPr>
            <a:lvl9pPr marL="3886200" indent="-228600" algn="l" rtl="0" fontAlgn="base">
              <a:spcBef>
                <a:spcPct val="20000"/>
              </a:spcBef>
              <a:spcAft>
                <a:spcPct val="0"/>
              </a:spcAft>
              <a:buChar char="»"/>
              <a:defRPr sz="1200">
                <a:solidFill>
                  <a:schemeClr val="tx1"/>
                </a:solidFill>
                <a:latin typeface="+mn-lt"/>
                <a:ea typeface="+mn-ea"/>
              </a:defRPr>
            </a:lvl9pPr>
          </a:lstStyle>
          <a:p>
            <a:pPr marL="0" indent="0" defTabSz="914400">
              <a:buNone/>
            </a:pPr>
            <a:r>
              <a:rPr lang="zh-CN" altLang="en-US" sz="2800" kern="0" dirty="0">
                <a:latin typeface="Microsoft YaHei" panose="020B0503020204020204" pitchFamily="34" charset="-122"/>
                <a:ea typeface="Microsoft YaHei" panose="020B0503020204020204" pitchFamily="34" charset="-122"/>
              </a:rPr>
              <a:t>车拉刀具</a:t>
            </a:r>
            <a:endParaRPr lang="en-US" sz="2800" kern="0" dirty="0">
              <a:latin typeface="Microsoft YaHei" panose="020B0503020204020204" pitchFamily="34" charset="-122"/>
              <a:ea typeface="Microsoft YaHei" panose="020B0503020204020204" pitchFamily="34" charset="-122"/>
            </a:endParaRPr>
          </a:p>
        </p:txBody>
      </p:sp>
      <p:pic>
        <p:nvPicPr>
          <p:cNvPr id="12" name="图片 11">
            <a:extLst>
              <a:ext uri="{FF2B5EF4-FFF2-40B4-BE49-F238E27FC236}">
                <a16:creationId xmlns:a16="http://schemas.microsoft.com/office/drawing/2014/main" id="{6C2C76C7-8E85-4BFD-9277-71DA160A8FF4}"/>
              </a:ext>
            </a:extLst>
          </p:cNvPr>
          <p:cNvPicPr>
            <a:picLocks noChangeAspect="1"/>
          </p:cNvPicPr>
          <p:nvPr/>
        </p:nvPicPr>
        <p:blipFill>
          <a:blip r:embed="rId5"/>
          <a:stretch>
            <a:fillRect/>
          </a:stretch>
        </p:blipFill>
        <p:spPr>
          <a:xfrm>
            <a:off x="598887" y="3388901"/>
            <a:ext cx="4074027" cy="282013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Object 13">
            <a:extLst>
              <a:ext uri="{FF2B5EF4-FFF2-40B4-BE49-F238E27FC236}">
                <a16:creationId xmlns:a16="http://schemas.microsoft.com/office/drawing/2014/main" id="{9D387976-BBB4-4900-AD9B-90B24F31A34C}"/>
              </a:ext>
            </a:extLst>
          </p:cNvPr>
          <p:cNvSpPr>
            <a:spLocks noChangeAspect="1" noChangeArrowheads="1"/>
          </p:cNvSpPr>
          <p:nvPr/>
        </p:nvSpPr>
        <p:spPr bwMode="auto">
          <a:xfrm>
            <a:off x="939800" y="2551113"/>
            <a:ext cx="454025" cy="1365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latin typeface="Microsoft YaHei" panose="020B0503020204020204" pitchFamily="34" charset="-122"/>
              <a:ea typeface="Microsoft YaHei" panose="020B0503020204020204" pitchFamily="34" charset="-122"/>
            </a:endParaRPr>
          </a:p>
        </p:txBody>
      </p:sp>
      <p:sp>
        <p:nvSpPr>
          <p:cNvPr id="5" name="Text Box 15">
            <a:extLst>
              <a:ext uri="{FF2B5EF4-FFF2-40B4-BE49-F238E27FC236}">
                <a16:creationId xmlns:a16="http://schemas.microsoft.com/office/drawing/2014/main" id="{54AFCA76-56E7-44C2-9D62-9E7AD9684F4F}"/>
              </a:ext>
            </a:extLst>
          </p:cNvPr>
          <p:cNvSpPr txBox="1">
            <a:spLocks noChangeArrowheads="1"/>
          </p:cNvSpPr>
          <p:nvPr/>
        </p:nvSpPr>
        <p:spPr bwMode="auto">
          <a:xfrm>
            <a:off x="454025" y="84138"/>
            <a:ext cx="38512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ea typeface="ＭＳ Ｐゴシック" pitchFamily="1" charset="-128"/>
              </a:defRPr>
            </a:lvl1pPr>
            <a:lvl2pPr marL="742950" indent="-285750">
              <a:defRPr sz="2000">
                <a:solidFill>
                  <a:schemeClr val="tx1"/>
                </a:solidFill>
                <a:latin typeface="Arial" charset="0"/>
                <a:ea typeface="ＭＳ Ｐゴシック" pitchFamily="1" charset="-128"/>
              </a:defRPr>
            </a:lvl2pPr>
            <a:lvl3pPr marL="1143000" indent="-228600">
              <a:defRPr sz="2000">
                <a:solidFill>
                  <a:schemeClr val="tx1"/>
                </a:solidFill>
                <a:latin typeface="Arial" charset="0"/>
                <a:ea typeface="ＭＳ Ｐゴシック" pitchFamily="1" charset="-128"/>
              </a:defRPr>
            </a:lvl3pPr>
            <a:lvl4pPr marL="1600200" indent="-228600">
              <a:defRPr sz="2000">
                <a:solidFill>
                  <a:schemeClr val="tx1"/>
                </a:solidFill>
                <a:latin typeface="Arial" charset="0"/>
                <a:ea typeface="ＭＳ Ｐゴシック" pitchFamily="1" charset="-128"/>
              </a:defRPr>
            </a:lvl4pPr>
            <a:lvl5pPr marL="2057400" indent="-228600">
              <a:defRPr sz="2000">
                <a:solidFill>
                  <a:schemeClr val="tx1"/>
                </a:solidFill>
                <a:latin typeface="Arial" charset="0"/>
                <a:ea typeface="ＭＳ Ｐゴシック" pitchFamily="1" charset="-128"/>
              </a:defRPr>
            </a:lvl5pPr>
            <a:lvl6pPr marL="2514600" indent="-228600" algn="ctr" eaLnBrk="0" fontAlgn="base" hangingPunct="0">
              <a:spcBef>
                <a:spcPct val="0"/>
              </a:spcBef>
              <a:spcAft>
                <a:spcPct val="0"/>
              </a:spcAft>
              <a:defRPr sz="2000">
                <a:solidFill>
                  <a:schemeClr val="tx1"/>
                </a:solidFill>
                <a:latin typeface="Arial" charset="0"/>
                <a:ea typeface="ＭＳ Ｐゴシック" pitchFamily="1" charset="-128"/>
              </a:defRPr>
            </a:lvl6pPr>
            <a:lvl7pPr marL="2971800" indent="-228600" algn="ctr" eaLnBrk="0" fontAlgn="base" hangingPunct="0">
              <a:spcBef>
                <a:spcPct val="0"/>
              </a:spcBef>
              <a:spcAft>
                <a:spcPct val="0"/>
              </a:spcAft>
              <a:defRPr sz="2000">
                <a:solidFill>
                  <a:schemeClr val="tx1"/>
                </a:solidFill>
                <a:latin typeface="Arial" charset="0"/>
                <a:ea typeface="ＭＳ Ｐゴシック" pitchFamily="1" charset="-128"/>
              </a:defRPr>
            </a:lvl7pPr>
            <a:lvl8pPr marL="3429000" indent="-228600" algn="ctr" eaLnBrk="0" fontAlgn="base" hangingPunct="0">
              <a:spcBef>
                <a:spcPct val="0"/>
              </a:spcBef>
              <a:spcAft>
                <a:spcPct val="0"/>
              </a:spcAft>
              <a:defRPr sz="2000">
                <a:solidFill>
                  <a:schemeClr val="tx1"/>
                </a:solidFill>
                <a:latin typeface="Arial" charset="0"/>
                <a:ea typeface="ＭＳ Ｐゴシック" pitchFamily="1" charset="-128"/>
              </a:defRPr>
            </a:lvl8pPr>
            <a:lvl9pPr marL="3886200" indent="-228600" algn="ctr" eaLnBrk="0" fontAlgn="base" hangingPunct="0">
              <a:spcBef>
                <a:spcPct val="0"/>
              </a:spcBef>
              <a:spcAft>
                <a:spcPct val="0"/>
              </a:spcAft>
              <a:defRPr sz="2000">
                <a:solidFill>
                  <a:schemeClr val="tx1"/>
                </a:solidFill>
                <a:latin typeface="Arial" charset="0"/>
                <a:ea typeface="ＭＳ Ｐゴシック" pitchFamily="1" charset="-128"/>
              </a:defRPr>
            </a:lvl9pPr>
          </a:lstStyle>
          <a:p>
            <a:pPr>
              <a:defRPr/>
            </a:pPr>
            <a:r>
              <a:rPr lang="zh-CN" altLang="en-US" sz="2800" dirty="0">
                <a:latin typeface="Microsoft YaHei" panose="020B0503020204020204" pitchFamily="34" charset="-122"/>
                <a:ea typeface="Microsoft YaHei" panose="020B0503020204020204" pitchFamily="34" charset="-122"/>
              </a:rPr>
              <a:t>车车拉刀具</a:t>
            </a:r>
            <a:endParaRPr lang="de-DE" altLang="zh-CN" sz="2800" dirty="0">
              <a:latin typeface="Microsoft YaHei" panose="020B0503020204020204" pitchFamily="34" charset="-122"/>
              <a:ea typeface="Microsoft YaHei" panose="020B0503020204020204" pitchFamily="34" charset="-122"/>
            </a:endParaRPr>
          </a:p>
        </p:txBody>
      </p:sp>
      <p:pic>
        <p:nvPicPr>
          <p:cNvPr id="20487" name="Picture 2">
            <a:extLst>
              <a:ext uri="{FF2B5EF4-FFF2-40B4-BE49-F238E27FC236}">
                <a16:creationId xmlns:a16="http://schemas.microsoft.com/office/drawing/2014/main" id="{449123D3-EDB7-48CC-BB3F-46CE72739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575" b="8139"/>
          <a:stretch>
            <a:fillRect/>
          </a:stretch>
        </p:blipFill>
        <p:spPr bwMode="auto">
          <a:xfrm>
            <a:off x="363538" y="1730244"/>
            <a:ext cx="2278062"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8" name="Text Box 3">
            <a:extLst>
              <a:ext uri="{FF2B5EF4-FFF2-40B4-BE49-F238E27FC236}">
                <a16:creationId xmlns:a16="http://schemas.microsoft.com/office/drawing/2014/main" id="{AA5565E4-A38C-4F12-90FC-71D6E6EEC15A}"/>
              </a:ext>
            </a:extLst>
          </p:cNvPr>
          <p:cNvSpPr txBox="1">
            <a:spLocks noChangeArrowheads="1"/>
          </p:cNvSpPr>
          <p:nvPr/>
        </p:nvSpPr>
        <p:spPr bwMode="auto">
          <a:xfrm>
            <a:off x="2641600" y="1472633"/>
            <a:ext cx="4368504" cy="1692771"/>
          </a:xfrm>
          <a:prstGeom prst="rect">
            <a:avLst/>
          </a:prstGeom>
          <a:solidFill>
            <a:schemeClr val="bg1"/>
          </a:solidFill>
          <a:ln w="127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tabLst>
                <a:tab pos="2005013" algn="l"/>
              </a:tabLst>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2005013" algn="l"/>
              </a:tabLst>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2005013" algn="l"/>
              </a:tabLst>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2005013" algn="l"/>
              </a:tabLst>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2005013" algn="l"/>
              </a:tabLst>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2005013" algn="l"/>
              </a:tabLst>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2005013" algn="l"/>
              </a:tabLst>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2005013" algn="l"/>
              </a:tabLst>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2005013" algn="l"/>
              </a:tabLst>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1400" u="sng" dirty="0">
                <a:latin typeface="Microsoft YaHei" panose="020B0503020204020204" pitchFamily="34" charset="-122"/>
                <a:ea typeface="Microsoft YaHei" panose="020B0503020204020204" pitchFamily="34" charset="-122"/>
              </a:rPr>
              <a:t>粗加工</a:t>
            </a:r>
            <a:r>
              <a:rPr lang="de-DE" altLang="zh-CN" sz="1400" u="sng" dirty="0">
                <a:latin typeface="Microsoft YaHei" panose="020B0503020204020204" pitchFamily="34" charset="-122"/>
                <a:ea typeface="Microsoft YaHei" panose="020B0503020204020204" pitchFamily="34" charset="-122"/>
              </a:rPr>
              <a:t>:</a:t>
            </a:r>
            <a:endParaRPr lang="de-DE" altLang="zh-CN" sz="1400" dirty="0">
              <a:latin typeface="Microsoft YaHei" panose="020B0503020204020204" pitchFamily="34" charset="-122"/>
              <a:ea typeface="Microsoft YaHei" panose="020B0503020204020204" pitchFamily="34" charset="-122"/>
            </a:endParaRPr>
          </a:p>
          <a:p>
            <a:pPr>
              <a:spcBef>
                <a:spcPct val="0"/>
              </a:spcBef>
              <a:buFontTx/>
              <a:buNone/>
            </a:pPr>
            <a:r>
              <a:rPr lang="de-DE" altLang="zh-CN" sz="1400" b="0" dirty="0">
                <a:latin typeface="Microsoft YaHei" panose="020B0503020204020204" pitchFamily="34" charset="-122"/>
                <a:ea typeface="Microsoft YaHei" panose="020B0503020204020204" pitchFamily="34" charset="-122"/>
              </a:rPr>
              <a:t>- </a:t>
            </a:r>
            <a:r>
              <a:rPr lang="zh-CN" altLang="en-US" sz="1400" b="0" dirty="0">
                <a:latin typeface="Microsoft YaHei" panose="020B0503020204020204" pitchFamily="34" charset="-122"/>
                <a:ea typeface="Microsoft YaHei" panose="020B0503020204020204" pitchFamily="34" charset="-122"/>
              </a:rPr>
              <a:t>切削速度</a:t>
            </a:r>
            <a:r>
              <a:rPr lang="de-DE" altLang="zh-CN" sz="1400" b="0" dirty="0">
                <a:latin typeface="Microsoft YaHei" panose="020B0503020204020204" pitchFamily="34" charset="-122"/>
                <a:ea typeface="Microsoft YaHei" panose="020B0503020204020204" pitchFamily="34" charset="-122"/>
              </a:rPr>
              <a:t>:         	140 ... 200  m/min</a:t>
            </a:r>
          </a:p>
          <a:p>
            <a:pPr>
              <a:spcBef>
                <a:spcPct val="0"/>
              </a:spcBef>
              <a:buFontTx/>
              <a:buNone/>
            </a:pPr>
            <a:r>
              <a:rPr lang="de-DE" altLang="zh-CN" sz="1400" b="0" dirty="0">
                <a:latin typeface="Microsoft YaHei" panose="020B0503020204020204" pitchFamily="34" charset="-122"/>
                <a:ea typeface="Microsoft YaHei" panose="020B0503020204020204" pitchFamily="34" charset="-122"/>
              </a:rPr>
              <a:t>- </a:t>
            </a:r>
            <a:r>
              <a:rPr lang="zh-CN" altLang="en-US" sz="1400" b="0" dirty="0">
                <a:latin typeface="Microsoft YaHei" panose="020B0503020204020204" pitchFamily="34" charset="-122"/>
                <a:ea typeface="Microsoft YaHei" panose="020B0503020204020204" pitchFamily="34" charset="-122"/>
              </a:rPr>
              <a:t>进给量</a:t>
            </a:r>
            <a:r>
              <a:rPr lang="de-DE" altLang="zh-CN" sz="1400" b="0" dirty="0">
                <a:latin typeface="Microsoft YaHei" panose="020B0503020204020204" pitchFamily="34" charset="-122"/>
                <a:ea typeface="Microsoft YaHei" panose="020B0503020204020204" pitchFamily="34" charset="-122"/>
              </a:rPr>
              <a:t>: 	0,25 ... 0,5  mm</a:t>
            </a:r>
            <a:r>
              <a:rPr lang="de-DE" altLang="zh-CN" sz="1400" b="0" baseline="30000" dirty="0">
                <a:latin typeface="Microsoft YaHei" panose="020B0503020204020204" pitchFamily="34" charset="-122"/>
                <a:ea typeface="Microsoft YaHei" panose="020B0503020204020204" pitchFamily="34" charset="-122"/>
              </a:rPr>
              <a:t>-1</a:t>
            </a:r>
          </a:p>
          <a:p>
            <a:pPr>
              <a:spcBef>
                <a:spcPct val="0"/>
              </a:spcBef>
              <a:buFontTx/>
              <a:buNone/>
            </a:pPr>
            <a:endParaRPr lang="de-DE" altLang="zh-CN" sz="900" b="0" baseline="30000" dirty="0">
              <a:latin typeface="Microsoft YaHei" panose="020B0503020204020204" pitchFamily="34" charset="-122"/>
              <a:ea typeface="Microsoft YaHei" panose="020B0503020204020204" pitchFamily="34" charset="-122"/>
            </a:endParaRPr>
          </a:p>
          <a:p>
            <a:pPr>
              <a:spcBef>
                <a:spcPct val="0"/>
              </a:spcBef>
              <a:buFontTx/>
              <a:buNone/>
            </a:pPr>
            <a:r>
              <a:rPr lang="zh-CN" altLang="en-US" sz="1400" u="sng" dirty="0">
                <a:latin typeface="Microsoft YaHei" panose="020B0503020204020204" pitchFamily="34" charset="-122"/>
                <a:ea typeface="Microsoft YaHei" panose="020B0503020204020204" pitchFamily="34" charset="-122"/>
              </a:rPr>
              <a:t>精加工</a:t>
            </a:r>
            <a:r>
              <a:rPr lang="de-DE" altLang="zh-CN" sz="1400" u="sng" dirty="0">
                <a:latin typeface="Microsoft YaHei" panose="020B0503020204020204" pitchFamily="34" charset="-122"/>
                <a:ea typeface="Microsoft YaHei" panose="020B0503020204020204" pitchFamily="34" charset="-122"/>
              </a:rPr>
              <a:t>:</a:t>
            </a:r>
            <a:endParaRPr lang="de-DE" altLang="zh-CN" sz="1400" dirty="0">
              <a:latin typeface="Microsoft YaHei" panose="020B0503020204020204" pitchFamily="34" charset="-122"/>
              <a:ea typeface="Microsoft YaHei" panose="020B0503020204020204" pitchFamily="34" charset="-122"/>
            </a:endParaRPr>
          </a:p>
          <a:p>
            <a:pPr>
              <a:spcBef>
                <a:spcPct val="0"/>
              </a:spcBef>
              <a:buFontTx/>
              <a:buNone/>
            </a:pPr>
            <a:r>
              <a:rPr lang="de-DE" altLang="zh-CN" sz="1400" b="0" dirty="0">
                <a:latin typeface="Microsoft YaHei" panose="020B0503020204020204" pitchFamily="34" charset="-122"/>
                <a:ea typeface="Microsoft YaHei" panose="020B0503020204020204" pitchFamily="34" charset="-122"/>
              </a:rPr>
              <a:t>- </a:t>
            </a:r>
            <a:r>
              <a:rPr lang="zh-CN" altLang="en-US" sz="1400" b="0" dirty="0">
                <a:latin typeface="Microsoft YaHei" panose="020B0503020204020204" pitchFamily="34" charset="-122"/>
                <a:ea typeface="Microsoft YaHei" panose="020B0503020204020204" pitchFamily="34" charset="-122"/>
              </a:rPr>
              <a:t>表面质量</a:t>
            </a:r>
            <a:r>
              <a:rPr lang="de-DE" altLang="zh-CN" sz="1400" b="0" dirty="0">
                <a:latin typeface="Microsoft YaHei" panose="020B0503020204020204" pitchFamily="34" charset="-122"/>
                <a:ea typeface="Microsoft YaHei" panose="020B0503020204020204" pitchFamily="34" charset="-122"/>
              </a:rPr>
              <a:t>:  	R</a:t>
            </a:r>
            <a:r>
              <a:rPr lang="de-DE" altLang="zh-CN" sz="1400" b="0" baseline="-25000" dirty="0">
                <a:latin typeface="Microsoft YaHei" panose="020B0503020204020204" pitchFamily="34" charset="-122"/>
                <a:ea typeface="Microsoft YaHei" panose="020B0503020204020204" pitchFamily="34" charset="-122"/>
              </a:rPr>
              <a:t>z</a:t>
            </a:r>
            <a:r>
              <a:rPr lang="de-DE" altLang="zh-CN" sz="1400" b="0" dirty="0">
                <a:latin typeface="Microsoft YaHei" panose="020B0503020204020204" pitchFamily="34" charset="-122"/>
                <a:ea typeface="Microsoft YaHei" panose="020B0503020204020204" pitchFamily="34" charset="-122"/>
              </a:rPr>
              <a:t> 4 ... 6 µm</a:t>
            </a:r>
          </a:p>
          <a:p>
            <a:pPr>
              <a:spcBef>
                <a:spcPct val="0"/>
              </a:spcBef>
              <a:buFontTx/>
              <a:buNone/>
            </a:pPr>
            <a:r>
              <a:rPr lang="de-DE" altLang="zh-CN" sz="1400" b="0" dirty="0">
                <a:latin typeface="Microsoft YaHei" panose="020B0503020204020204" pitchFamily="34" charset="-122"/>
                <a:ea typeface="Microsoft YaHei" panose="020B0503020204020204" pitchFamily="34" charset="-122"/>
              </a:rPr>
              <a:t>    -</a:t>
            </a:r>
            <a:r>
              <a:rPr lang="zh-CN" altLang="en-US" sz="1400" b="0" dirty="0">
                <a:latin typeface="Microsoft YaHei" panose="020B0503020204020204" pitchFamily="34" charset="-122"/>
                <a:ea typeface="Microsoft YaHei" panose="020B0503020204020204" pitchFamily="34" charset="-122"/>
              </a:rPr>
              <a:t>切削速度</a:t>
            </a:r>
            <a:r>
              <a:rPr lang="de-DE" altLang="zh-CN" sz="1400" b="0" dirty="0">
                <a:latin typeface="Microsoft YaHei" panose="020B0503020204020204" pitchFamily="34" charset="-122"/>
                <a:ea typeface="Microsoft YaHei" panose="020B0503020204020204" pitchFamily="34" charset="-122"/>
              </a:rPr>
              <a:t>.:        	160 ... 220 m/min</a:t>
            </a:r>
          </a:p>
          <a:p>
            <a:pPr>
              <a:spcBef>
                <a:spcPct val="0"/>
              </a:spcBef>
              <a:buFontTx/>
              <a:buNone/>
            </a:pPr>
            <a:r>
              <a:rPr lang="de-DE" altLang="zh-CN" sz="1400" b="0" dirty="0">
                <a:latin typeface="Microsoft YaHei" panose="020B0503020204020204" pitchFamily="34" charset="-122"/>
                <a:ea typeface="Microsoft YaHei" panose="020B0503020204020204" pitchFamily="34" charset="-122"/>
              </a:rPr>
              <a:t>        -</a:t>
            </a:r>
            <a:r>
              <a:rPr lang="zh-CN" altLang="en-US" sz="1400" b="0" dirty="0">
                <a:latin typeface="Microsoft YaHei" panose="020B0503020204020204" pitchFamily="34" charset="-122"/>
                <a:ea typeface="Microsoft YaHei" panose="020B0503020204020204" pitchFamily="34" charset="-122"/>
              </a:rPr>
              <a:t>进给量</a:t>
            </a:r>
            <a:r>
              <a:rPr lang="de-DE" altLang="zh-CN" sz="1400" b="0" dirty="0">
                <a:latin typeface="Microsoft YaHei" panose="020B0503020204020204" pitchFamily="34" charset="-122"/>
                <a:ea typeface="Microsoft YaHei" panose="020B0503020204020204" pitchFamily="34" charset="-122"/>
              </a:rPr>
              <a:t>:                  	1800 ... 2400 mm/min</a:t>
            </a:r>
            <a:endParaRPr lang="de-DE" altLang="zh-CN" sz="1800" b="0" baseline="30000" dirty="0">
              <a:latin typeface="Microsoft YaHei" panose="020B0503020204020204" pitchFamily="34" charset="-122"/>
              <a:ea typeface="Microsoft YaHei" panose="020B0503020204020204" pitchFamily="34" charset="-122"/>
            </a:endParaRPr>
          </a:p>
        </p:txBody>
      </p:sp>
      <p:sp>
        <p:nvSpPr>
          <p:cNvPr id="9" name="Text Box 4">
            <a:extLst>
              <a:ext uri="{FF2B5EF4-FFF2-40B4-BE49-F238E27FC236}">
                <a16:creationId xmlns:a16="http://schemas.microsoft.com/office/drawing/2014/main" id="{DEDEBB83-C946-4EE7-9A33-14D051E1CFB9}"/>
              </a:ext>
            </a:extLst>
          </p:cNvPr>
          <p:cNvSpPr txBox="1">
            <a:spLocks noChangeArrowheads="1"/>
          </p:cNvSpPr>
          <p:nvPr/>
        </p:nvSpPr>
        <p:spPr bwMode="auto">
          <a:xfrm>
            <a:off x="2901950" y="3330575"/>
            <a:ext cx="4592638" cy="1176338"/>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marL="288925" indent="-288925">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479425"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lnSpc>
                <a:spcPct val="130000"/>
              </a:lnSpc>
              <a:spcBef>
                <a:spcPct val="0"/>
              </a:spcBef>
              <a:buFont typeface="Wingdings" panose="05000000000000000000" pitchFamily="2" charset="2"/>
              <a:buChar char="Ø"/>
            </a:pPr>
            <a:r>
              <a:rPr lang="zh-CN" altLang="en-US" sz="1800" dirty="0">
                <a:effectLst>
                  <a:outerShdw blurRad="38100" dist="38100" dir="2700000" algn="tl">
                    <a:srgbClr val="C0C0C0"/>
                  </a:outerShdw>
                </a:effectLst>
                <a:latin typeface="Microsoft YaHei" panose="020B0503020204020204" pitchFamily="34" charset="-122"/>
                <a:ea typeface="Microsoft YaHei" panose="020B0503020204020204" pitchFamily="34" charset="-122"/>
              </a:rPr>
              <a:t>改进的系统</a:t>
            </a:r>
            <a:endParaRPr lang="en-US" altLang="zh-CN" sz="1800" dirty="0">
              <a:effectLst>
                <a:outerShdw blurRad="38100" dist="38100" dir="2700000" algn="tl">
                  <a:srgbClr val="C0C0C0"/>
                </a:outerShdw>
              </a:effectLst>
              <a:latin typeface="Microsoft YaHei" panose="020B0503020204020204" pitchFamily="34" charset="-122"/>
              <a:ea typeface="Microsoft YaHei" panose="020B0503020204020204" pitchFamily="34" charset="-122"/>
            </a:endParaRPr>
          </a:p>
          <a:p>
            <a:pPr eaLnBrk="1" hangingPunct="1">
              <a:lnSpc>
                <a:spcPct val="130000"/>
              </a:lnSpc>
              <a:spcBef>
                <a:spcPct val="0"/>
              </a:spcBef>
              <a:buFont typeface="Wingdings" panose="05000000000000000000" pitchFamily="2" charset="2"/>
              <a:buChar char="Ø"/>
            </a:pPr>
            <a:r>
              <a:rPr lang="zh-CN" altLang="en-US" sz="1800" dirty="0">
                <a:effectLst>
                  <a:outerShdw blurRad="38100" dist="38100" dir="2700000" algn="tl">
                    <a:srgbClr val="C0C0C0"/>
                  </a:outerShdw>
                </a:effectLst>
                <a:latin typeface="Microsoft YaHei" panose="020B0503020204020204" pitchFamily="34" charset="-122"/>
                <a:ea typeface="Microsoft YaHei" panose="020B0503020204020204" pitchFamily="34" charset="-122"/>
              </a:rPr>
              <a:t>尽可能的</a:t>
            </a:r>
            <a:r>
              <a:rPr lang="en-GB" altLang="zh-CN" sz="1800" dirty="0">
                <a:effectLst>
                  <a:outerShdw blurRad="38100" dist="38100" dir="2700000" algn="tl">
                    <a:srgbClr val="C0C0C0"/>
                  </a:outerShdw>
                </a:effectLst>
                <a:latin typeface="Microsoft YaHei" panose="020B0503020204020204" pitchFamily="34" charset="-122"/>
                <a:ea typeface="Microsoft YaHei" panose="020B0503020204020204" pitchFamily="34" charset="-122"/>
              </a:rPr>
              <a:t> ISO </a:t>
            </a:r>
            <a:r>
              <a:rPr lang="zh-CN" altLang="en-US" sz="1800" dirty="0">
                <a:effectLst>
                  <a:outerShdw blurRad="38100" dist="38100" dir="2700000" algn="tl">
                    <a:srgbClr val="C0C0C0"/>
                  </a:outerShdw>
                </a:effectLst>
                <a:latin typeface="Microsoft YaHei" panose="020B0503020204020204" pitchFamily="34" charset="-122"/>
                <a:ea typeface="Microsoft YaHei" panose="020B0503020204020204" pitchFamily="34" charset="-122"/>
              </a:rPr>
              <a:t>标准刀片</a:t>
            </a:r>
            <a:endParaRPr lang="en-GB" altLang="zh-CN" sz="1800" dirty="0">
              <a:effectLst>
                <a:outerShdw blurRad="38100" dist="38100" dir="2700000" algn="tl">
                  <a:srgbClr val="C0C0C0"/>
                </a:outerShdw>
              </a:effectLst>
              <a:latin typeface="Microsoft YaHei" panose="020B0503020204020204" pitchFamily="34" charset="-122"/>
              <a:ea typeface="Microsoft YaHei" panose="020B0503020204020204" pitchFamily="34" charset="-122"/>
            </a:endParaRPr>
          </a:p>
          <a:p>
            <a:pPr eaLnBrk="1" hangingPunct="1">
              <a:lnSpc>
                <a:spcPct val="130000"/>
              </a:lnSpc>
              <a:spcBef>
                <a:spcPct val="0"/>
              </a:spcBef>
              <a:buFont typeface="Wingdings" panose="05000000000000000000" pitchFamily="2" charset="2"/>
              <a:buChar char="Ø"/>
            </a:pPr>
            <a:r>
              <a:rPr lang="zh-CN" altLang="en-US" sz="1800" dirty="0">
                <a:effectLst>
                  <a:outerShdw blurRad="38100" dist="38100" dir="2700000" algn="tl">
                    <a:srgbClr val="C0C0C0"/>
                  </a:outerShdw>
                </a:effectLst>
                <a:latin typeface="Microsoft YaHei" panose="020B0503020204020204" pitchFamily="34" charset="-122"/>
                <a:ea typeface="Microsoft YaHei" panose="020B0503020204020204" pitchFamily="34" charset="-122"/>
              </a:rPr>
              <a:t>高性能的硬质合金牌号</a:t>
            </a:r>
            <a:endParaRPr lang="en-GB" altLang="zh-CN" dirty="0">
              <a:effectLst>
                <a:outerShdw blurRad="38100" dist="38100" dir="2700000" algn="tl">
                  <a:srgbClr val="C0C0C0"/>
                </a:outerShdw>
              </a:effectLst>
              <a:latin typeface="Microsoft YaHei" panose="020B0503020204020204" pitchFamily="34" charset="-122"/>
              <a:ea typeface="Microsoft YaHei" panose="020B0503020204020204" pitchFamily="34" charset="-122"/>
            </a:endParaRPr>
          </a:p>
        </p:txBody>
      </p:sp>
      <p:pic>
        <p:nvPicPr>
          <p:cNvPr id="20490" name="Picture 5" descr="Kw3d">
            <a:extLst>
              <a:ext uri="{FF2B5EF4-FFF2-40B4-BE49-F238E27FC236}">
                <a16:creationId xmlns:a16="http://schemas.microsoft.com/office/drawing/2014/main" id="{912C878A-4D6C-497F-AF8A-31C74A98BA98}"/>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60629" y="886753"/>
            <a:ext cx="2330883" cy="156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3">
            <a:extLst>
              <a:ext uri="{FF2B5EF4-FFF2-40B4-BE49-F238E27FC236}">
                <a16:creationId xmlns:a16="http://schemas.microsoft.com/office/drawing/2014/main" id="{25EDA5C6-92B2-4F98-ACD3-C0682DEC8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28" y="3663819"/>
            <a:ext cx="3148012" cy="240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3">
            <a:extLst>
              <a:ext uri="{FF2B5EF4-FFF2-40B4-BE49-F238E27FC236}">
                <a16:creationId xmlns:a16="http://schemas.microsoft.com/office/drawing/2014/main" id="{DD71D5DA-1E90-414C-A5A5-F8C542DBB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3" y="838200"/>
            <a:ext cx="6757987"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Text Box 4">
            <a:extLst>
              <a:ext uri="{FF2B5EF4-FFF2-40B4-BE49-F238E27FC236}">
                <a16:creationId xmlns:a16="http://schemas.microsoft.com/office/drawing/2014/main" id="{10F0660E-E98F-4D5C-AAB0-8887D939D391}"/>
              </a:ext>
            </a:extLst>
          </p:cNvPr>
          <p:cNvSpPr txBox="1">
            <a:spLocks noChangeArrowheads="1"/>
          </p:cNvSpPr>
          <p:nvPr/>
        </p:nvSpPr>
        <p:spPr bwMode="auto">
          <a:xfrm>
            <a:off x="468313" y="160338"/>
            <a:ext cx="27045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2800" b="0" dirty="0">
                <a:latin typeface="Microsoft YaHei" panose="020B0503020204020204" pitchFamily="34" charset="-122"/>
                <a:ea typeface="Microsoft YaHei" panose="020B0503020204020204" pitchFamily="34" charset="-122"/>
              </a:rPr>
              <a:t>车车拉刀具刀夹</a:t>
            </a:r>
            <a:endParaRPr lang="de-DE" altLang="zh-CN" sz="2800" b="0" dirty="0">
              <a:latin typeface="Microsoft YaHei" panose="020B0503020204020204" pitchFamily="34" charset="-122"/>
              <a:ea typeface="Microsoft YaHei" panose="020B0503020204020204" pitchFamily="34" charset="-122"/>
            </a:endParaRPr>
          </a:p>
        </p:txBody>
      </p:sp>
      <p:pic>
        <p:nvPicPr>
          <p:cNvPr id="21510" name="Picture 5">
            <a:extLst>
              <a:ext uri="{FF2B5EF4-FFF2-40B4-BE49-F238E27FC236}">
                <a16:creationId xmlns:a16="http://schemas.microsoft.com/office/drawing/2014/main" id="{F08018D6-A276-4A2E-9CD4-6A6DD0E9CB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47344">
            <a:off x="6741137" y="762000"/>
            <a:ext cx="2206013" cy="82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Kw3d">
            <a:extLst>
              <a:ext uri="{FF2B5EF4-FFF2-40B4-BE49-F238E27FC236}">
                <a16:creationId xmlns:a16="http://schemas.microsoft.com/office/drawing/2014/main" id="{041852F3-2296-4FE2-B9D3-B8F835F51AB3}"/>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82234" y="288131"/>
            <a:ext cx="1976337" cy="132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13">
            <a:extLst>
              <a:ext uri="{FF2B5EF4-FFF2-40B4-BE49-F238E27FC236}">
                <a16:creationId xmlns:a16="http://schemas.microsoft.com/office/drawing/2014/main" id="{32952F7B-32EB-410B-BEB8-812706A882BA}"/>
              </a:ext>
            </a:extLst>
          </p:cNvPr>
          <p:cNvSpPr txBox="1">
            <a:spLocks noChangeArrowheads="1"/>
          </p:cNvSpPr>
          <p:nvPr/>
        </p:nvSpPr>
        <p:spPr bwMode="auto">
          <a:xfrm>
            <a:off x="426558" y="1084263"/>
            <a:ext cx="4399441" cy="411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CN" altLang="en-US" sz="2400" b="0" dirty="0">
                <a:latin typeface="Microsoft YaHei" panose="020B0503020204020204" pitchFamily="34" charset="-122"/>
                <a:ea typeface="Microsoft YaHei" panose="020B0503020204020204" pitchFamily="34" charset="-122"/>
              </a:rPr>
              <a:t>主轴颈加工</a:t>
            </a:r>
            <a:endParaRPr lang="de-DE" altLang="zh-CN" sz="2400" b="0" dirty="0">
              <a:latin typeface="Microsoft YaHei" panose="020B0503020204020204" pitchFamily="34" charset="-122"/>
              <a:ea typeface="Microsoft YaHei" panose="020B0503020204020204" pitchFamily="34" charset="-122"/>
            </a:endParaRPr>
          </a:p>
        </p:txBody>
      </p:sp>
      <p:pic>
        <p:nvPicPr>
          <p:cNvPr id="22534" name="Picture 1031" descr="Kurbelwelle_3Db">
            <a:extLst>
              <a:ext uri="{FF2B5EF4-FFF2-40B4-BE49-F238E27FC236}">
                <a16:creationId xmlns:a16="http://schemas.microsoft.com/office/drawing/2014/main" id="{DB66DC4A-63FA-462C-90C7-C63F0E9DB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383" y="2149270"/>
            <a:ext cx="2801937"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029">
            <a:extLst>
              <a:ext uri="{FF2B5EF4-FFF2-40B4-BE49-F238E27FC236}">
                <a16:creationId xmlns:a16="http://schemas.microsoft.com/office/drawing/2014/main" id="{C0E755D0-B6B3-410A-9B21-EFDA7805F2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9599" y="1495425"/>
            <a:ext cx="1195388" cy="49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6" name="Picture 1032" descr="2031139r01">
            <a:extLst>
              <a:ext uri="{FF2B5EF4-FFF2-40B4-BE49-F238E27FC236}">
                <a16:creationId xmlns:a16="http://schemas.microsoft.com/office/drawing/2014/main" id="{95618203-4541-4C6D-A314-9DA87C71F0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6290" y="2181912"/>
            <a:ext cx="1190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0" descr="2031140r01">
            <a:extLst>
              <a:ext uri="{FF2B5EF4-FFF2-40B4-BE49-F238E27FC236}">
                <a16:creationId xmlns:a16="http://schemas.microsoft.com/office/drawing/2014/main" id="{09320FC2-1008-474F-9BB6-C14CCFD7B4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8206" y="3149890"/>
            <a:ext cx="10731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9" descr="2031138r01">
            <a:extLst>
              <a:ext uri="{FF2B5EF4-FFF2-40B4-BE49-F238E27FC236}">
                <a16:creationId xmlns:a16="http://schemas.microsoft.com/office/drawing/2014/main" id="{C109B69F-69BC-4EC8-A99D-D1A0A2C02C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1021" y="1647719"/>
            <a:ext cx="12954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0" descr="2028565r01">
            <a:extLst>
              <a:ext uri="{FF2B5EF4-FFF2-40B4-BE49-F238E27FC236}">
                <a16:creationId xmlns:a16="http://schemas.microsoft.com/office/drawing/2014/main" id="{E971CA00-1733-41CC-A9B8-837C3F7A2C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2490" y="3707500"/>
            <a:ext cx="101441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1" descr="2031142r01">
            <a:extLst>
              <a:ext uri="{FF2B5EF4-FFF2-40B4-BE49-F238E27FC236}">
                <a16:creationId xmlns:a16="http://schemas.microsoft.com/office/drawing/2014/main" id="{28242509-DFEF-4226-8C8F-8EF3DF7869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72353" y="5452162"/>
            <a:ext cx="9445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0" descr="2028565r01">
            <a:extLst>
              <a:ext uri="{FF2B5EF4-FFF2-40B4-BE49-F238E27FC236}">
                <a16:creationId xmlns:a16="http://schemas.microsoft.com/office/drawing/2014/main" id="{B7944F1D-3A6F-4790-88D7-A3650CE499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68206" y="4389348"/>
            <a:ext cx="1014413"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4">
            <a:extLst>
              <a:ext uri="{FF2B5EF4-FFF2-40B4-BE49-F238E27FC236}">
                <a16:creationId xmlns:a16="http://schemas.microsoft.com/office/drawing/2014/main" id="{A55659DA-11DA-4CEA-861B-7C02D66B76E6}"/>
              </a:ext>
            </a:extLst>
          </p:cNvPr>
          <p:cNvSpPr txBox="1">
            <a:spLocks noChangeArrowheads="1"/>
          </p:cNvSpPr>
          <p:nvPr/>
        </p:nvSpPr>
        <p:spPr bwMode="auto">
          <a:xfrm>
            <a:off x="426559" y="203201"/>
            <a:ext cx="27045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2800" b="0" dirty="0">
                <a:latin typeface="Microsoft YaHei" panose="020B0503020204020204" pitchFamily="34" charset="-122"/>
                <a:ea typeface="Microsoft YaHei" panose="020B0503020204020204" pitchFamily="34" charset="-122"/>
              </a:rPr>
              <a:t>车车拉刀具刀夹</a:t>
            </a:r>
            <a:endParaRPr lang="de-DE" altLang="zh-CN" sz="2800" b="0" dirty="0">
              <a:latin typeface="Microsoft YaHei" panose="020B0503020204020204" pitchFamily="34" charset="-122"/>
              <a:ea typeface="Microsoft YaHei" panose="020B0503020204020204" pitchFamily="34" charset="-122"/>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21">
            <a:extLst>
              <a:ext uri="{FF2B5EF4-FFF2-40B4-BE49-F238E27FC236}">
                <a16:creationId xmlns:a16="http://schemas.microsoft.com/office/drawing/2014/main" id="{7F95478B-A01C-4FB6-9B10-7A570DFAB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9" y="1611984"/>
            <a:ext cx="1447800" cy="466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24" descr="Kurbelwelle_3Da">
            <a:extLst>
              <a:ext uri="{FF2B5EF4-FFF2-40B4-BE49-F238E27FC236}">
                <a16:creationId xmlns:a16="http://schemas.microsoft.com/office/drawing/2014/main" id="{872B16A4-3C9E-4612-826B-B6DCC02FDA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043" y="1481138"/>
            <a:ext cx="170973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5" descr="Kurbelwelle_3D">
            <a:extLst>
              <a:ext uri="{FF2B5EF4-FFF2-40B4-BE49-F238E27FC236}">
                <a16:creationId xmlns:a16="http://schemas.microsoft.com/office/drawing/2014/main" id="{AEA92C35-01BD-4999-8D98-0DD70A671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3657600"/>
            <a:ext cx="166687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032" descr="2031139r01">
            <a:extLst>
              <a:ext uri="{FF2B5EF4-FFF2-40B4-BE49-F238E27FC236}">
                <a16:creationId xmlns:a16="http://schemas.microsoft.com/office/drawing/2014/main" id="{6DE39035-3C53-4D6A-A977-35DE4C8DDC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1271" y="2126645"/>
            <a:ext cx="11906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0" descr="2031140r01">
            <a:extLst>
              <a:ext uri="{FF2B5EF4-FFF2-40B4-BE49-F238E27FC236}">
                <a16:creationId xmlns:a16="http://schemas.microsoft.com/office/drawing/2014/main" id="{A77040CC-755C-42CC-A548-C99D094186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1896" y="2782282"/>
            <a:ext cx="10731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0" descr="2031140r01">
            <a:extLst>
              <a:ext uri="{FF2B5EF4-FFF2-40B4-BE49-F238E27FC236}">
                <a16:creationId xmlns:a16="http://schemas.microsoft.com/office/drawing/2014/main" id="{F6C9266E-3BF0-4E36-8991-25CCBDA036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008" y="3817332"/>
            <a:ext cx="10731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9" descr="2031134r01">
            <a:extLst>
              <a:ext uri="{FF2B5EF4-FFF2-40B4-BE49-F238E27FC236}">
                <a16:creationId xmlns:a16="http://schemas.microsoft.com/office/drawing/2014/main" id="{4541D2B4-F96E-4D15-A4A7-866E494219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1258" y="4633307"/>
            <a:ext cx="12954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4">
            <a:extLst>
              <a:ext uri="{FF2B5EF4-FFF2-40B4-BE49-F238E27FC236}">
                <a16:creationId xmlns:a16="http://schemas.microsoft.com/office/drawing/2014/main" id="{3965CDC8-A449-4CE8-8AD0-523DC93E5F7A}"/>
              </a:ext>
            </a:extLst>
          </p:cNvPr>
          <p:cNvSpPr txBox="1">
            <a:spLocks noChangeArrowheads="1"/>
          </p:cNvSpPr>
          <p:nvPr/>
        </p:nvSpPr>
        <p:spPr bwMode="auto">
          <a:xfrm>
            <a:off x="426559" y="203201"/>
            <a:ext cx="2698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2800" b="0" dirty="0">
                <a:latin typeface="Microsoft YaHei" panose="020B0503020204020204" pitchFamily="34" charset="-122"/>
                <a:ea typeface="Microsoft YaHei" panose="020B0503020204020204" pitchFamily="34" charset="-122"/>
              </a:rPr>
              <a:t>车车拉刀具刀夹</a:t>
            </a:r>
            <a:endParaRPr lang="de-DE" altLang="zh-CN" sz="2800" b="0" dirty="0">
              <a:latin typeface="Microsoft YaHei" panose="020B0503020204020204" pitchFamily="34" charset="-122"/>
              <a:ea typeface="Microsoft YaHei" panose="020B0503020204020204" pitchFamily="34" charset="-122"/>
            </a:endParaRPr>
          </a:p>
        </p:txBody>
      </p:sp>
      <p:pic>
        <p:nvPicPr>
          <p:cNvPr id="12" name="Picture 5" descr="Kw3d">
            <a:extLst>
              <a:ext uri="{FF2B5EF4-FFF2-40B4-BE49-F238E27FC236}">
                <a16:creationId xmlns:a16="http://schemas.microsoft.com/office/drawing/2014/main" id="{0BAF2703-C1B8-403A-8837-6A0766634D30}"/>
              </a:ext>
            </a:extLst>
          </p:cNvPr>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782234" y="288131"/>
            <a:ext cx="1976337" cy="132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3">
            <a:extLst>
              <a:ext uri="{FF2B5EF4-FFF2-40B4-BE49-F238E27FC236}">
                <a16:creationId xmlns:a16="http://schemas.microsoft.com/office/drawing/2014/main" id="{C5432F51-976C-46DE-A6EA-88FB6F169CA0}"/>
              </a:ext>
            </a:extLst>
          </p:cNvPr>
          <p:cNvSpPr txBox="1">
            <a:spLocks noChangeArrowheads="1"/>
          </p:cNvSpPr>
          <p:nvPr/>
        </p:nvSpPr>
        <p:spPr bwMode="auto">
          <a:xfrm>
            <a:off x="426558" y="1084263"/>
            <a:ext cx="4399441" cy="411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CN" altLang="en-US" sz="2400" b="0" dirty="0">
                <a:latin typeface="Microsoft YaHei" panose="020B0503020204020204" pitchFamily="34" charset="-122"/>
                <a:ea typeface="Microsoft YaHei" panose="020B0503020204020204" pitchFamily="34" charset="-122"/>
              </a:rPr>
              <a:t>主轴颈加工</a:t>
            </a:r>
            <a:endParaRPr lang="de-DE" altLang="zh-CN" sz="2400" b="0" dirty="0">
              <a:latin typeface="Microsoft YaHei" panose="020B0503020204020204" pitchFamily="34" charset="-122"/>
              <a:ea typeface="Microsoft YaHei" panose="020B0503020204020204" pitchFamily="34"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灯片编号占位符 3">
            <a:extLst>
              <a:ext uri="{FF2B5EF4-FFF2-40B4-BE49-F238E27FC236}">
                <a16:creationId xmlns:a16="http://schemas.microsoft.com/office/drawing/2014/main" id="{F149C6AB-DBDB-41B5-A7E5-1B93AA079B0E}"/>
              </a:ext>
            </a:extLst>
          </p:cNvPr>
          <p:cNvSpPr>
            <a:spLocks noGrp="1"/>
          </p:cNvSpPr>
          <p:nvPr>
            <p:ph type="sldNum" sz="quarter" idx="10"/>
          </p:nvPr>
        </p:nvSpPr>
        <p:spPr>
          <a:noFill/>
        </p:spPr>
        <p:txBody>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zh-CN" sz="800" b="0" dirty="0">
                <a:latin typeface="Microsoft YaHei" panose="020B0503020204020204" pitchFamily="34" charset="-122"/>
                <a:ea typeface="Microsoft YaHei" panose="020B0503020204020204" pitchFamily="34" charset="-122"/>
              </a:rPr>
              <a:t> </a:t>
            </a:r>
            <a:endParaRPr lang="en-US" altLang="zh-CN" sz="800" dirty="0">
              <a:latin typeface="Microsoft YaHei" panose="020B0503020204020204" pitchFamily="34" charset="-122"/>
              <a:ea typeface="Microsoft YaHei" panose="020B0503020204020204" pitchFamily="34" charset="-122"/>
            </a:endParaRPr>
          </a:p>
        </p:txBody>
      </p:sp>
      <p:pic>
        <p:nvPicPr>
          <p:cNvPr id="25603" name="Picture 11" descr="D:\Präsentationen\20091022 Besuch China\VW Dalian als Beispiel\1617508r01s02.tif">
            <a:extLst>
              <a:ext uri="{FF2B5EF4-FFF2-40B4-BE49-F238E27FC236}">
                <a16:creationId xmlns:a16="http://schemas.microsoft.com/office/drawing/2014/main" id="{67F96D08-D651-4587-AC4B-16E054F41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92201"/>
            <a:ext cx="7347857" cy="5194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Line 2">
            <a:extLst>
              <a:ext uri="{FF2B5EF4-FFF2-40B4-BE49-F238E27FC236}">
                <a16:creationId xmlns:a16="http://schemas.microsoft.com/office/drawing/2014/main" id="{C3EB743A-C092-42ED-8DC9-ADA2D16C3B36}"/>
              </a:ext>
            </a:extLst>
          </p:cNvPr>
          <p:cNvSpPr>
            <a:spLocks noChangeShapeType="1"/>
          </p:cNvSpPr>
          <p:nvPr/>
        </p:nvSpPr>
        <p:spPr bwMode="auto">
          <a:xfrm>
            <a:off x="3211513" y="3824288"/>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icrosoft YaHei" panose="020B0503020204020204" pitchFamily="34" charset="-122"/>
              <a:ea typeface="Microsoft YaHei" panose="020B0503020204020204" pitchFamily="34" charset="-122"/>
            </a:endParaRPr>
          </a:p>
        </p:txBody>
      </p:sp>
      <p:sp>
        <p:nvSpPr>
          <p:cNvPr id="25605" name="Line 3">
            <a:extLst>
              <a:ext uri="{FF2B5EF4-FFF2-40B4-BE49-F238E27FC236}">
                <a16:creationId xmlns:a16="http://schemas.microsoft.com/office/drawing/2014/main" id="{D980871A-C342-4CE0-A4C6-ADB6E6EF2E1C}"/>
              </a:ext>
            </a:extLst>
          </p:cNvPr>
          <p:cNvSpPr>
            <a:spLocks noChangeShapeType="1"/>
          </p:cNvSpPr>
          <p:nvPr/>
        </p:nvSpPr>
        <p:spPr bwMode="auto">
          <a:xfrm>
            <a:off x="3197225" y="3813175"/>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icrosoft YaHei" panose="020B0503020204020204" pitchFamily="34" charset="-122"/>
              <a:ea typeface="Microsoft YaHei" panose="020B0503020204020204" pitchFamily="34" charset="-122"/>
            </a:endParaRPr>
          </a:p>
        </p:txBody>
      </p:sp>
      <p:sp>
        <p:nvSpPr>
          <p:cNvPr id="25606" name="Line 4">
            <a:extLst>
              <a:ext uri="{FF2B5EF4-FFF2-40B4-BE49-F238E27FC236}">
                <a16:creationId xmlns:a16="http://schemas.microsoft.com/office/drawing/2014/main" id="{2D9ABC3A-9135-46E7-81DD-ADDE5360000C}"/>
              </a:ext>
            </a:extLst>
          </p:cNvPr>
          <p:cNvSpPr>
            <a:spLocks noChangeShapeType="1"/>
          </p:cNvSpPr>
          <p:nvPr/>
        </p:nvSpPr>
        <p:spPr bwMode="auto">
          <a:xfrm>
            <a:off x="3181350" y="3787775"/>
            <a:ext cx="1588"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icrosoft YaHei" panose="020B0503020204020204" pitchFamily="34" charset="-122"/>
              <a:ea typeface="Microsoft YaHei" panose="020B0503020204020204" pitchFamily="34" charset="-122"/>
            </a:endParaRPr>
          </a:p>
        </p:txBody>
      </p:sp>
      <p:sp>
        <p:nvSpPr>
          <p:cNvPr id="25607" name="Line 5">
            <a:extLst>
              <a:ext uri="{FF2B5EF4-FFF2-40B4-BE49-F238E27FC236}">
                <a16:creationId xmlns:a16="http://schemas.microsoft.com/office/drawing/2014/main" id="{914B25FB-AB9E-4323-9417-0A0180DE835B}"/>
              </a:ext>
            </a:extLst>
          </p:cNvPr>
          <p:cNvSpPr>
            <a:spLocks noChangeShapeType="1"/>
          </p:cNvSpPr>
          <p:nvPr/>
        </p:nvSpPr>
        <p:spPr bwMode="auto">
          <a:xfrm>
            <a:off x="3167063" y="4081463"/>
            <a:ext cx="1587" cy="158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Microsoft YaHei" panose="020B0503020204020204" pitchFamily="34" charset="-122"/>
              <a:ea typeface="Microsoft YaHei" panose="020B0503020204020204" pitchFamily="34" charset="-122"/>
            </a:endParaRPr>
          </a:p>
        </p:txBody>
      </p:sp>
      <p:sp>
        <p:nvSpPr>
          <p:cNvPr id="14" name="Text Box 4">
            <a:extLst>
              <a:ext uri="{FF2B5EF4-FFF2-40B4-BE49-F238E27FC236}">
                <a16:creationId xmlns:a16="http://schemas.microsoft.com/office/drawing/2014/main" id="{F2520683-3F11-414D-A331-97102E6DFD3D}"/>
              </a:ext>
            </a:extLst>
          </p:cNvPr>
          <p:cNvSpPr txBox="1">
            <a:spLocks noChangeArrowheads="1"/>
          </p:cNvSpPr>
          <p:nvPr/>
        </p:nvSpPr>
        <p:spPr bwMode="auto">
          <a:xfrm>
            <a:off x="468313" y="160338"/>
            <a:ext cx="2698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2800" b="0" dirty="0">
                <a:latin typeface="Microsoft YaHei" panose="020B0503020204020204" pitchFamily="34" charset="-122"/>
                <a:ea typeface="Microsoft YaHei" panose="020B0503020204020204" pitchFamily="34" charset="-122"/>
              </a:rPr>
              <a:t>车车拉刀具刀夹</a:t>
            </a:r>
            <a:endParaRPr lang="de-DE" altLang="zh-CN" sz="2800" b="0" dirty="0">
              <a:latin typeface="Microsoft YaHei" panose="020B0503020204020204" pitchFamily="34" charset="-122"/>
              <a:ea typeface="Microsoft YaHei" panose="020B0503020204020204" pitchFamily="34" charset="-122"/>
            </a:endParaRPr>
          </a:p>
        </p:txBody>
      </p:sp>
      <p:pic>
        <p:nvPicPr>
          <p:cNvPr id="10" name="Picture 7" descr="D:\Praesentation\20080111 Proven Solution Flyer\Namenlos.gif">
            <a:extLst>
              <a:ext uri="{FF2B5EF4-FFF2-40B4-BE49-F238E27FC236}">
                <a16:creationId xmlns:a16="http://schemas.microsoft.com/office/drawing/2014/main" id="{DE75ABBB-C110-4A77-AEFD-722855E3A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59" y="249238"/>
            <a:ext cx="2715284" cy="156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灯片编号占位符 1">
            <a:extLst>
              <a:ext uri="{FF2B5EF4-FFF2-40B4-BE49-F238E27FC236}">
                <a16:creationId xmlns:a16="http://schemas.microsoft.com/office/drawing/2014/main" id="{49C384D4-5BF9-4317-8869-9D50F7036530}"/>
              </a:ext>
            </a:extLst>
          </p:cNvPr>
          <p:cNvSpPr>
            <a:spLocks noGrp="1"/>
          </p:cNvSpPr>
          <p:nvPr>
            <p:ph type="sldNum" sz="quarter" idx="10"/>
          </p:nvPr>
        </p:nvSpPr>
        <p:spPr>
          <a:xfrm>
            <a:off x="4724400" y="6616700"/>
            <a:ext cx="4038600" cy="152400"/>
          </a:xfrm>
          <a:noFill/>
        </p:spPr>
        <p:txBody>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zh-CN" sz="800" dirty="0">
                <a:latin typeface="Microsoft YaHei" panose="020B0503020204020204" pitchFamily="34" charset="-122"/>
                <a:ea typeface="Microsoft YaHei" panose="020B0503020204020204" pitchFamily="34" charset="-122"/>
              </a:rPr>
              <a:t> </a:t>
            </a:r>
          </a:p>
        </p:txBody>
      </p:sp>
      <p:sp>
        <p:nvSpPr>
          <p:cNvPr id="37891" name="Rectangle 2">
            <a:extLst>
              <a:ext uri="{FF2B5EF4-FFF2-40B4-BE49-F238E27FC236}">
                <a16:creationId xmlns:a16="http://schemas.microsoft.com/office/drawing/2014/main" id="{38CE9E5A-C1B9-48DA-B57A-3F022BC723DC}"/>
              </a:ext>
            </a:extLst>
          </p:cNvPr>
          <p:cNvSpPr>
            <a:spLocks noChangeArrowheads="1"/>
          </p:cNvSpPr>
          <p:nvPr/>
        </p:nvSpPr>
        <p:spPr bwMode="auto">
          <a:xfrm>
            <a:off x="381000" y="795338"/>
            <a:ext cx="372745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latin typeface="Microsoft YaHei" panose="020B0503020204020204" pitchFamily="34" charset="-122"/>
              <a:ea typeface="Microsoft YaHei" panose="020B0503020204020204" pitchFamily="34" charset="-122"/>
            </a:endParaRPr>
          </a:p>
        </p:txBody>
      </p:sp>
      <p:sp>
        <p:nvSpPr>
          <p:cNvPr id="37892" name="Rectangle 3">
            <a:extLst>
              <a:ext uri="{FF2B5EF4-FFF2-40B4-BE49-F238E27FC236}">
                <a16:creationId xmlns:a16="http://schemas.microsoft.com/office/drawing/2014/main" id="{FF968219-8BAF-495A-B409-2AF50221B576}"/>
              </a:ext>
            </a:extLst>
          </p:cNvPr>
          <p:cNvSpPr>
            <a:spLocks noChangeArrowheads="1"/>
          </p:cNvSpPr>
          <p:nvPr/>
        </p:nvSpPr>
        <p:spPr bwMode="auto">
          <a:xfrm>
            <a:off x="179388" y="100013"/>
            <a:ext cx="7440612" cy="738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CN" altLang="en-US" sz="2800" b="0" dirty="0">
                <a:latin typeface="Microsoft YaHei" panose="020B0503020204020204" pitchFamily="34" charset="-122"/>
                <a:ea typeface="Microsoft YaHei" panose="020B0503020204020204" pitchFamily="34" charset="-122"/>
              </a:rPr>
              <a:t>快换式内铣刀结构</a:t>
            </a:r>
            <a:endParaRPr lang="en-US" altLang="zh-CN" sz="2800" b="0" dirty="0">
              <a:latin typeface="Microsoft YaHei" panose="020B0503020204020204" pitchFamily="34" charset="-122"/>
              <a:ea typeface="Microsoft YaHei" panose="020B0503020204020204" pitchFamily="34" charset="-122"/>
            </a:endParaRPr>
          </a:p>
        </p:txBody>
      </p:sp>
      <p:pic>
        <p:nvPicPr>
          <p:cNvPr id="37893" name="Picture 4">
            <a:extLst>
              <a:ext uri="{FF2B5EF4-FFF2-40B4-BE49-F238E27FC236}">
                <a16:creationId xmlns:a16="http://schemas.microsoft.com/office/drawing/2014/main" id="{D02D50FE-928A-4062-9E25-3BE2F8D76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00" y="968374"/>
            <a:ext cx="7440613" cy="4289601"/>
          </a:xfrm>
          <a:prstGeom prst="rect">
            <a:avLst/>
          </a:prstGeom>
          <a:noFill/>
          <a:ln>
            <a:noFill/>
          </a:ln>
          <a:effectLst/>
          <a:extLst>
            <a:ext uri="{909E8E84-426E-40DD-AFC4-6F175D3DCCD1}">
              <a14:hiddenFill xmlns:a14="http://schemas.microsoft.com/office/drawing/2010/main">
                <a:solidFill>
                  <a:srgbClr val="E77119"/>
                </a:solidFill>
              </a14:hiddenFill>
            </a:ext>
            <a:ext uri="{91240B29-F687-4F45-9708-019B960494DF}">
              <a14:hiddenLine xmlns:a14="http://schemas.microsoft.com/office/drawing/2010/main" w="1270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4" name="Text Box 5">
            <a:extLst>
              <a:ext uri="{FF2B5EF4-FFF2-40B4-BE49-F238E27FC236}">
                <a16:creationId xmlns:a16="http://schemas.microsoft.com/office/drawing/2014/main" id="{324E8897-6580-4074-8234-92C87A1DEABF}"/>
              </a:ext>
            </a:extLst>
          </p:cNvPr>
          <p:cNvSpPr txBox="1">
            <a:spLocks noChangeArrowheads="1"/>
          </p:cNvSpPr>
          <p:nvPr/>
        </p:nvSpPr>
        <p:spPr bwMode="auto">
          <a:xfrm>
            <a:off x="381000" y="1212849"/>
            <a:ext cx="2236510"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dirty="0">
                <a:latin typeface="Microsoft YaHei" panose="020B0503020204020204" pitchFamily="34" charset="-122"/>
                <a:ea typeface="Microsoft YaHei" panose="020B0503020204020204" pitchFamily="34" charset="-122"/>
              </a:rPr>
              <a:t>内铣刀体操作简易</a:t>
            </a:r>
            <a:endParaRPr lang="de-DE" altLang="zh-CN" dirty="0">
              <a:latin typeface="Microsoft YaHei" panose="020B0503020204020204" pitchFamily="34" charset="-122"/>
              <a:ea typeface="Microsoft YaHei" panose="020B0503020204020204" pitchFamily="34" charset="-122"/>
            </a:endParaRPr>
          </a:p>
        </p:txBody>
      </p:sp>
      <p:sp>
        <p:nvSpPr>
          <p:cNvPr id="37895" name="圆角矩形 1">
            <a:extLst>
              <a:ext uri="{FF2B5EF4-FFF2-40B4-BE49-F238E27FC236}">
                <a16:creationId xmlns:a16="http://schemas.microsoft.com/office/drawing/2014/main" id="{BAAC3358-E24D-453B-9E06-313A980D5C30}"/>
              </a:ext>
            </a:extLst>
          </p:cNvPr>
          <p:cNvSpPr>
            <a:spLocks noChangeArrowheads="1"/>
          </p:cNvSpPr>
          <p:nvPr/>
        </p:nvSpPr>
        <p:spPr bwMode="auto">
          <a:xfrm>
            <a:off x="233167" y="4196358"/>
            <a:ext cx="5029200" cy="1752600"/>
          </a:xfrm>
          <a:prstGeom prst="roundRect">
            <a:avLst>
              <a:gd name="adj" fmla="val 16667"/>
            </a:avLst>
          </a:prstGeom>
          <a:solidFill>
            <a:schemeClr val="bg1"/>
          </a:solidFill>
          <a:ln w="12700" algn="ctr">
            <a:solidFill>
              <a:schemeClr val="tx1"/>
            </a:solidFill>
            <a:round/>
            <a:headEnd/>
            <a:tailEnd/>
          </a:ln>
        </p:spPr>
        <p:txBody>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FontTx/>
              <a:buNone/>
            </a:pPr>
            <a:r>
              <a:rPr lang="zh-CN" altLang="en-US" b="0" dirty="0">
                <a:latin typeface="Microsoft YaHei" panose="020B0503020204020204" pitchFamily="34" charset="-122"/>
                <a:ea typeface="Microsoft YaHei" panose="020B0503020204020204" pitchFamily="34" charset="-122"/>
              </a:rPr>
              <a:t>优势：</a:t>
            </a:r>
            <a:endParaRPr lang="en-US" altLang="zh-CN" b="0" dirty="0">
              <a:latin typeface="Microsoft YaHei" panose="020B0503020204020204" pitchFamily="34" charset="-122"/>
              <a:ea typeface="Microsoft YaHei" panose="020B0503020204020204" pitchFamily="34" charset="-122"/>
            </a:endParaRPr>
          </a:p>
          <a:p>
            <a:pPr>
              <a:lnSpc>
                <a:spcPct val="150000"/>
              </a:lnSpc>
              <a:spcBef>
                <a:spcPct val="0"/>
              </a:spcBef>
            </a:pPr>
            <a:r>
              <a:rPr lang="zh-CN" altLang="en-US" b="0" dirty="0">
                <a:latin typeface="Microsoft YaHei" panose="020B0503020204020204" pitchFamily="34" charset="-122"/>
                <a:ea typeface="Microsoft YaHei" panose="020B0503020204020204" pitchFamily="34" charset="-122"/>
              </a:rPr>
              <a:t>夹紧环是仅有的一种附件</a:t>
            </a:r>
            <a:endParaRPr lang="en-US" altLang="zh-CN" b="0" dirty="0">
              <a:latin typeface="Microsoft YaHei" panose="020B0503020204020204" pitchFamily="34" charset="-122"/>
              <a:ea typeface="Microsoft YaHei" panose="020B0503020204020204" pitchFamily="34" charset="-122"/>
            </a:endParaRPr>
          </a:p>
          <a:p>
            <a:pPr>
              <a:lnSpc>
                <a:spcPct val="150000"/>
              </a:lnSpc>
              <a:spcBef>
                <a:spcPct val="0"/>
              </a:spcBef>
            </a:pPr>
            <a:r>
              <a:rPr lang="zh-CN" altLang="en-US" b="0" dirty="0">
                <a:latin typeface="Microsoft YaHei" panose="020B0503020204020204" pitchFamily="34" charset="-122"/>
                <a:ea typeface="Microsoft YaHei" panose="020B0503020204020204" pitchFamily="34" charset="-122"/>
              </a:rPr>
              <a:t>可以进行手动换刀（刀具重量在</a:t>
            </a:r>
            <a:r>
              <a:rPr lang="en-US" altLang="zh-CN" b="0" dirty="0">
                <a:latin typeface="Microsoft YaHei" panose="020B0503020204020204" pitchFamily="34" charset="-122"/>
                <a:ea typeface="Microsoft YaHei" panose="020B0503020204020204" pitchFamily="34" charset="-122"/>
              </a:rPr>
              <a:t>9~14KG</a:t>
            </a:r>
            <a:r>
              <a:rPr lang="zh-CN" altLang="en-US" b="0" dirty="0">
                <a:latin typeface="Microsoft YaHei" panose="020B0503020204020204" pitchFamily="34" charset="-122"/>
                <a:ea typeface="Microsoft YaHei" panose="020B0503020204020204" pitchFamily="34" charset="-122"/>
              </a:rPr>
              <a:t>）</a:t>
            </a:r>
          </a:p>
        </p:txBody>
      </p:sp>
      <p:pic>
        <p:nvPicPr>
          <p:cNvPr id="8" name="Picture 4">
            <a:extLst>
              <a:ext uri="{FF2B5EF4-FFF2-40B4-BE49-F238E27FC236}">
                <a16:creationId xmlns:a16="http://schemas.microsoft.com/office/drawing/2014/main" id="{C6637E73-09BB-4F4B-A45D-D70B463D8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66" y="2034779"/>
            <a:ext cx="3901440" cy="2243884"/>
          </a:xfrm>
          <a:prstGeom prst="rect">
            <a:avLst/>
          </a:prstGeom>
          <a:noFill/>
          <a:ln>
            <a:noFill/>
          </a:ln>
          <a:effectLst/>
          <a:extLst>
            <a:ext uri="{909E8E84-426E-40DD-AFC4-6F175D3DCCD1}">
              <a14:hiddenFill xmlns:a14="http://schemas.microsoft.com/office/drawing/2010/main">
                <a:solidFill>
                  <a:srgbClr val="E77119"/>
                </a:solidFill>
              </a14:hiddenFill>
            </a:ext>
            <a:ext uri="{91240B29-F687-4F45-9708-019B960494DF}">
              <a14:hiddenLine xmlns:a14="http://schemas.microsoft.com/office/drawing/2010/main" w="1270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5">
            <a:extLst>
              <a:ext uri="{FF2B5EF4-FFF2-40B4-BE49-F238E27FC236}">
                <a16:creationId xmlns:a16="http://schemas.microsoft.com/office/drawing/2014/main" id="{AE8350E5-36B7-49B1-A95C-CCABA26CAF38}"/>
              </a:ext>
            </a:extLst>
          </p:cNvPr>
          <p:cNvSpPr txBox="1">
            <a:spLocks noChangeArrowheads="1"/>
          </p:cNvSpPr>
          <p:nvPr/>
        </p:nvSpPr>
        <p:spPr bwMode="auto">
          <a:xfrm>
            <a:off x="381000" y="1690688"/>
            <a:ext cx="1733550" cy="400050"/>
          </a:xfrm>
          <a:prstGeom prst="rect">
            <a:avLst/>
          </a:prstGeom>
          <a:solidFill>
            <a:schemeClr val="bg1"/>
          </a:solidFill>
          <a:ln>
            <a:noFill/>
          </a:ln>
          <a:effectLst/>
          <a:extLst>
            <a:ext uri="{91240B29-F687-4F45-9708-019B960494DF}">
              <a14:hiddenLine xmlns:a14="http://schemas.microsoft.com/office/drawing/2010/main" w="1270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dirty="0">
                <a:latin typeface="Microsoft YaHei" panose="020B0503020204020204" pitchFamily="34" charset="-122"/>
                <a:ea typeface="Microsoft YaHei" panose="020B0503020204020204" pitchFamily="34" charset="-122"/>
              </a:rPr>
              <a:t>换刀装卸装置</a:t>
            </a:r>
            <a:endParaRPr lang="de-DE" altLang="zh-CN" dirty="0">
              <a:latin typeface="Microsoft YaHei" panose="020B0503020204020204" pitchFamily="34" charset="-122"/>
              <a:ea typeface="Microsoft YaHei" panose="020B0503020204020204" pitchFamily="34" charset="-122"/>
            </a:endParaRPr>
          </a:p>
        </p:txBody>
      </p:sp>
      <p:pic>
        <p:nvPicPr>
          <p:cNvPr id="10" name="Picture 4">
            <a:extLst>
              <a:ext uri="{FF2B5EF4-FFF2-40B4-BE49-F238E27FC236}">
                <a16:creationId xmlns:a16="http://schemas.microsoft.com/office/drawing/2014/main" id="{FDB589DC-571D-43DD-B1CD-1BB48E20F3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6313" y="4317366"/>
            <a:ext cx="1748245" cy="1881218"/>
          </a:xfrm>
          <a:prstGeom prst="rect">
            <a:avLst/>
          </a:prstGeom>
          <a:noFill/>
          <a:ln>
            <a:noFill/>
          </a:ln>
          <a:effectLst/>
          <a:extLst>
            <a:ext uri="{909E8E84-426E-40DD-AFC4-6F175D3DCCD1}">
              <a14:hiddenFill xmlns:a14="http://schemas.microsoft.com/office/drawing/2010/main">
                <a:solidFill>
                  <a:srgbClr val="E77119"/>
                </a:solidFill>
              </a14:hiddenFill>
            </a:ext>
            <a:ext uri="{91240B29-F687-4F45-9708-019B960494DF}">
              <a14:hiddenLine xmlns:a14="http://schemas.microsoft.com/office/drawing/2010/main" w="1270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6">
            <a:extLst>
              <a:ext uri="{FF2B5EF4-FFF2-40B4-BE49-F238E27FC236}">
                <a16:creationId xmlns:a16="http://schemas.microsoft.com/office/drawing/2014/main" id="{02A12D3B-B4FE-489F-9A7F-960271F5966B}"/>
              </a:ext>
            </a:extLst>
          </p:cNvPr>
          <p:cNvSpPr txBox="1">
            <a:spLocks noChangeArrowheads="1"/>
          </p:cNvSpPr>
          <p:nvPr/>
        </p:nvSpPr>
        <p:spPr bwMode="auto">
          <a:xfrm>
            <a:off x="6001985" y="5097416"/>
            <a:ext cx="596900" cy="338138"/>
          </a:xfrm>
          <a:prstGeom prst="rect">
            <a:avLst/>
          </a:prstGeom>
          <a:noFill/>
          <a:ln>
            <a:noFill/>
          </a:ln>
          <a:effectLst/>
          <a:extLst>
            <a:ext uri="{909E8E84-426E-40DD-AFC4-6F175D3DCCD1}">
              <a14:hiddenFill xmlns:a14="http://schemas.microsoft.com/office/drawing/2010/main">
                <a:solidFill>
                  <a:srgbClr val="E77119"/>
                </a:solidFill>
              </a14:hiddenFill>
            </a:ext>
            <a:ext uri="{91240B29-F687-4F45-9708-019B960494DF}">
              <a14:hiddenLine xmlns:a14="http://schemas.microsoft.com/office/drawing/2010/main" w="1270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1600" dirty="0">
                <a:latin typeface="Microsoft YaHei" panose="020B0503020204020204" pitchFamily="34" charset="-122"/>
                <a:ea typeface="Microsoft YaHei" panose="020B0503020204020204" pitchFamily="34" charset="-122"/>
              </a:rPr>
              <a:t>刀盘</a:t>
            </a:r>
            <a:endParaRPr lang="de-DE" altLang="zh-CN" sz="1600" dirty="0">
              <a:latin typeface="Microsoft YaHei" panose="020B0503020204020204" pitchFamily="34" charset="-122"/>
              <a:ea typeface="Microsoft YaHei" panose="020B0503020204020204" pitchFamily="34" charset="-122"/>
            </a:endParaRPr>
          </a:p>
        </p:txBody>
      </p:sp>
      <p:pic>
        <p:nvPicPr>
          <p:cNvPr id="13" name="Picture 5">
            <a:extLst>
              <a:ext uri="{FF2B5EF4-FFF2-40B4-BE49-F238E27FC236}">
                <a16:creationId xmlns:a16="http://schemas.microsoft.com/office/drawing/2014/main" id="{152B28F6-85ED-4B51-8387-6F3EDED316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3237" y="3662606"/>
            <a:ext cx="2077041" cy="2535978"/>
          </a:xfrm>
          <a:prstGeom prst="rect">
            <a:avLst/>
          </a:prstGeom>
          <a:noFill/>
          <a:ln>
            <a:noFill/>
          </a:ln>
          <a:effectLst/>
          <a:extLst>
            <a:ext uri="{909E8E84-426E-40DD-AFC4-6F175D3DCCD1}">
              <a14:hiddenFill xmlns:a14="http://schemas.microsoft.com/office/drawing/2010/main">
                <a:solidFill>
                  <a:srgbClr val="E77119"/>
                </a:solidFill>
              </a14:hiddenFill>
            </a:ext>
            <a:ext uri="{91240B29-F687-4F45-9708-019B960494DF}">
              <a14:hiddenLine xmlns:a14="http://schemas.microsoft.com/office/drawing/2010/main" w="12700">
                <a:solidFill>
                  <a:srgbClr val="96969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
            <a:extLst>
              <a:ext uri="{FF2B5EF4-FFF2-40B4-BE49-F238E27FC236}">
                <a16:creationId xmlns:a16="http://schemas.microsoft.com/office/drawing/2014/main" id="{90D9599E-26C2-4EB4-96D2-0AEA4EE77334}"/>
              </a:ext>
            </a:extLst>
          </p:cNvPr>
          <p:cNvSpPr txBox="1">
            <a:spLocks noChangeArrowheads="1"/>
          </p:cNvSpPr>
          <p:nvPr/>
        </p:nvSpPr>
        <p:spPr bwMode="auto">
          <a:xfrm>
            <a:off x="7286367" y="5406574"/>
            <a:ext cx="1124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b="0" dirty="0">
                <a:latin typeface="Microsoft YaHei" panose="020B0503020204020204" pitchFamily="34" charset="-122"/>
                <a:ea typeface="Microsoft YaHei" panose="020B0503020204020204" pitchFamily="34" charset="-122"/>
              </a:rPr>
              <a:t>夹紧环</a:t>
            </a:r>
          </a:p>
        </p:txBody>
      </p:sp>
      <p:sp>
        <p:nvSpPr>
          <p:cNvPr id="15" name="TextBox 1">
            <a:extLst>
              <a:ext uri="{FF2B5EF4-FFF2-40B4-BE49-F238E27FC236}">
                <a16:creationId xmlns:a16="http://schemas.microsoft.com/office/drawing/2014/main" id="{0A42362E-BF68-478A-916F-AF8586399980}"/>
              </a:ext>
            </a:extLst>
          </p:cNvPr>
          <p:cNvSpPr txBox="1">
            <a:spLocks noChangeArrowheads="1"/>
          </p:cNvSpPr>
          <p:nvPr/>
        </p:nvSpPr>
        <p:spPr bwMode="auto">
          <a:xfrm>
            <a:off x="8253959" y="4161503"/>
            <a:ext cx="4004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b="0" dirty="0">
                <a:latin typeface="Microsoft YaHei" panose="020B0503020204020204" pitchFamily="34" charset="-122"/>
                <a:ea typeface="Microsoft YaHei" panose="020B0503020204020204" pitchFamily="34" charset="-122"/>
              </a:rPr>
              <a:t>刀具</a:t>
            </a:r>
          </a:p>
        </p:txBody>
      </p:sp>
      <p:pic>
        <p:nvPicPr>
          <p:cNvPr id="16" name="图片 15">
            <a:extLst>
              <a:ext uri="{FF2B5EF4-FFF2-40B4-BE49-F238E27FC236}">
                <a16:creationId xmlns:a16="http://schemas.microsoft.com/office/drawing/2014/main" id="{2CF01F74-4AD5-4DF5-9F24-227F4AEE02A8}"/>
              </a:ext>
            </a:extLst>
          </p:cNvPr>
          <p:cNvPicPr>
            <a:picLocks noChangeAspect="1"/>
          </p:cNvPicPr>
          <p:nvPr/>
        </p:nvPicPr>
        <p:blipFill>
          <a:blip r:embed="rId6"/>
          <a:stretch>
            <a:fillRect/>
          </a:stretch>
        </p:blipFill>
        <p:spPr>
          <a:xfrm>
            <a:off x="6665691" y="611496"/>
            <a:ext cx="2478309" cy="156987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C1CC5115-D388-4825-8974-699D246DDC0A}"/>
              </a:ext>
            </a:extLst>
          </p:cNvPr>
          <p:cNvSpPr>
            <a:spLocks noGrp="1"/>
          </p:cNvSpPr>
          <p:nvPr>
            <p:ph type="title"/>
          </p:nvPr>
        </p:nvSpPr>
        <p:spPr>
          <a:xfrm>
            <a:off x="333375" y="158750"/>
            <a:ext cx="5867400" cy="381000"/>
          </a:xfrm>
        </p:spPr>
        <p:txBody>
          <a:bodyPr/>
          <a:lstStyle/>
          <a:p>
            <a:r>
              <a:rPr lang="zh-CN" altLang="en-US" dirty="0">
                <a:ea typeface="微软雅黑" panose="020B0503020204020204" pitchFamily="34" charset="-122"/>
              </a:rPr>
              <a:t>公司简介</a:t>
            </a:r>
          </a:p>
        </p:txBody>
      </p:sp>
      <p:pic>
        <p:nvPicPr>
          <p:cNvPr id="10" name="Picture 5" descr="KMT_timeline_photo.png">
            <a:extLst>
              <a:ext uri="{FF2B5EF4-FFF2-40B4-BE49-F238E27FC236}">
                <a16:creationId xmlns:a16="http://schemas.microsoft.com/office/drawing/2014/main" id="{FA77A84F-BEA2-433B-85F1-820D1AD9FD39}"/>
              </a:ext>
            </a:extLst>
          </p:cNvPr>
          <p:cNvPicPr>
            <a:picLocks noChangeAspect="1"/>
          </p:cNvPicPr>
          <p:nvPr/>
        </p:nvPicPr>
        <p:blipFill rotWithShape="1">
          <a:blip r:embed="rId3"/>
          <a:srcRect t="13423" b="3448"/>
          <a:stretch/>
        </p:blipFill>
        <p:spPr bwMode="auto">
          <a:xfrm>
            <a:off x="0" y="1027113"/>
            <a:ext cx="9144000" cy="1990725"/>
          </a:xfrm>
          <a:prstGeom prst="rect">
            <a:avLst/>
          </a:prstGeom>
          <a:noFill/>
          <a:ln>
            <a:noFill/>
          </a:ln>
          <a:effectLst>
            <a:outerShdw blurRad="63500" dist="38100" dir="2700000" rotWithShape="0">
              <a:srgbClr val="000000">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Placeholder 2">
            <a:extLst>
              <a:ext uri="{FF2B5EF4-FFF2-40B4-BE49-F238E27FC236}">
                <a16:creationId xmlns:a16="http://schemas.microsoft.com/office/drawing/2014/main" id="{80E4D4CB-43E5-4CA8-9B2C-25AE8EF47388}"/>
              </a:ext>
            </a:extLst>
          </p:cNvPr>
          <p:cNvSpPr>
            <a:spLocks noGrp="1"/>
          </p:cNvSpPr>
          <p:nvPr/>
        </p:nvSpPr>
        <p:spPr bwMode="auto">
          <a:xfrm>
            <a:off x="762000" y="3170238"/>
            <a:ext cx="8001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2000" b="1">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MS PGothic" panose="020B0600070205080204" pitchFamily="34" charset="-128"/>
              </a:defRPr>
            </a:lvl9pPr>
          </a:lstStyle>
          <a:p>
            <a:pPr>
              <a:buFontTx/>
              <a:buNone/>
            </a:pPr>
            <a:r>
              <a:rPr lang="zh-CN" altLang="en-US">
                <a:latin typeface="新宋体" panose="02010609030101010101" pitchFamily="49" charset="-122"/>
                <a:ea typeface="新宋体" panose="02010609030101010101" pitchFamily="49" charset="-122"/>
              </a:rPr>
              <a:t>深厚积淀</a:t>
            </a:r>
            <a:r>
              <a:rPr lang="zh-CN" altLang="zh-CN">
                <a:latin typeface="新宋体" panose="02010609030101010101" pitchFamily="49" charset="-122"/>
                <a:ea typeface="新宋体" panose="02010609030101010101" pitchFamily="49" charset="-122"/>
              </a:rPr>
              <a:t>，</a:t>
            </a:r>
            <a:r>
              <a:rPr lang="zh-CN" altLang="en-US">
                <a:latin typeface="新宋体" panose="02010609030101010101" pitchFamily="49" charset="-122"/>
                <a:ea typeface="新宋体" panose="02010609030101010101" pitchFamily="49" charset="-122"/>
              </a:rPr>
              <a:t>进取精神</a:t>
            </a:r>
            <a:endParaRPr lang="zh-CN" altLang="zh-CN">
              <a:latin typeface="新宋体" panose="02010609030101010101" pitchFamily="49" charset="-122"/>
              <a:ea typeface="新宋体" panose="02010609030101010101" pitchFamily="49" charset="-122"/>
            </a:endParaRPr>
          </a:p>
        </p:txBody>
      </p:sp>
      <p:pic>
        <p:nvPicPr>
          <p:cNvPr id="74757" name="Picture 2" descr="X:\Communication Tools\KMT Corporate Overview Presentation\FY14\KMT_Timeline_Master_Chinese_F7.png">
            <a:extLst>
              <a:ext uri="{FF2B5EF4-FFF2-40B4-BE49-F238E27FC236}">
                <a16:creationId xmlns:a16="http://schemas.microsoft.com/office/drawing/2014/main" id="{81D08876-5066-43A4-9FC7-B914F9D031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8" y="3211513"/>
            <a:ext cx="8124825"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灯片编号占位符 3">
            <a:extLst>
              <a:ext uri="{FF2B5EF4-FFF2-40B4-BE49-F238E27FC236}">
                <a16:creationId xmlns:a16="http://schemas.microsoft.com/office/drawing/2014/main" id="{CA3302F9-E1FD-4B18-826F-BF4605FD3924}"/>
              </a:ext>
            </a:extLst>
          </p:cNvPr>
          <p:cNvSpPr>
            <a:spLocks noGrp="1"/>
          </p:cNvSpPr>
          <p:nvPr>
            <p:ph type="sldNum" sz="quarter" idx="10"/>
          </p:nvPr>
        </p:nvSpPr>
        <p:spPr>
          <a:noFill/>
        </p:spPr>
        <p:txBody>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zh-CN" sz="800" b="0" dirty="0">
                <a:latin typeface="Microsoft YaHei" panose="020B0503020204020204" pitchFamily="34" charset="-122"/>
                <a:ea typeface="Microsoft YaHei" panose="020B0503020204020204" pitchFamily="34" charset="-122"/>
              </a:rPr>
              <a:t> </a:t>
            </a:r>
            <a:endParaRPr lang="en-US" altLang="zh-CN" sz="800" dirty="0">
              <a:latin typeface="Microsoft YaHei" panose="020B0503020204020204" pitchFamily="34" charset="-122"/>
              <a:ea typeface="Microsoft YaHei" panose="020B0503020204020204" pitchFamily="34" charset="-122"/>
            </a:endParaRPr>
          </a:p>
        </p:txBody>
      </p:sp>
      <p:sp>
        <p:nvSpPr>
          <p:cNvPr id="46083" name="Text Box 3">
            <a:extLst>
              <a:ext uri="{FF2B5EF4-FFF2-40B4-BE49-F238E27FC236}">
                <a16:creationId xmlns:a16="http://schemas.microsoft.com/office/drawing/2014/main" id="{4EDF5ACF-F965-4AB6-A66A-4346186D1318}"/>
              </a:ext>
            </a:extLst>
          </p:cNvPr>
          <p:cNvSpPr txBox="1">
            <a:spLocks noChangeArrowheads="1"/>
          </p:cNvSpPr>
          <p:nvPr/>
        </p:nvSpPr>
        <p:spPr bwMode="auto">
          <a:xfrm>
            <a:off x="2836863" y="5554594"/>
            <a:ext cx="474662" cy="217625"/>
          </a:xfrm>
          <a:prstGeom prst="rect">
            <a:avLst/>
          </a:prstGeom>
          <a:solidFill>
            <a:schemeClr val="bg1"/>
          </a:solidFill>
          <a:ln>
            <a:noFill/>
          </a:ln>
          <a:effectLst/>
          <a:extLs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de-DE" altLang="zh-CN" sz="800" b="0">
              <a:latin typeface="Microsoft YaHei" panose="020B0503020204020204" pitchFamily="34" charset="-122"/>
              <a:ea typeface="Microsoft YaHei" panose="020B0503020204020204" pitchFamily="34" charset="-122"/>
            </a:endParaRPr>
          </a:p>
        </p:txBody>
      </p:sp>
      <p:sp>
        <p:nvSpPr>
          <p:cNvPr id="46084" name="Object 10">
            <a:extLst>
              <a:ext uri="{FF2B5EF4-FFF2-40B4-BE49-F238E27FC236}">
                <a16:creationId xmlns:a16="http://schemas.microsoft.com/office/drawing/2014/main" id="{23302018-E4F5-448D-9032-BC8671ECA29E}"/>
              </a:ext>
            </a:extLst>
          </p:cNvPr>
          <p:cNvSpPr>
            <a:spLocks noChangeAspect="1" noChangeArrowheads="1"/>
          </p:cNvSpPr>
          <p:nvPr/>
        </p:nvSpPr>
        <p:spPr bwMode="auto">
          <a:xfrm>
            <a:off x="3333750" y="4568825"/>
            <a:ext cx="2262188" cy="19272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latin typeface="Microsoft YaHei" panose="020B0503020204020204" pitchFamily="34" charset="-122"/>
              <a:ea typeface="Microsoft YaHei" panose="020B0503020204020204" pitchFamily="34" charset="-122"/>
            </a:endParaRPr>
          </a:p>
        </p:txBody>
      </p:sp>
      <p:sp>
        <p:nvSpPr>
          <p:cNvPr id="46085" name="Object 11">
            <a:extLst>
              <a:ext uri="{FF2B5EF4-FFF2-40B4-BE49-F238E27FC236}">
                <a16:creationId xmlns:a16="http://schemas.microsoft.com/office/drawing/2014/main" id="{CB010AB1-18EA-498D-82FE-77EC5079A087}"/>
              </a:ext>
            </a:extLst>
          </p:cNvPr>
          <p:cNvSpPr>
            <a:spLocks noChangeAspect="1" noChangeArrowheads="1"/>
          </p:cNvSpPr>
          <p:nvPr/>
        </p:nvSpPr>
        <p:spPr bwMode="auto">
          <a:xfrm>
            <a:off x="4718050" y="3081338"/>
            <a:ext cx="4076700" cy="332263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latin typeface="Microsoft YaHei" panose="020B0503020204020204" pitchFamily="34" charset="-122"/>
              <a:ea typeface="Microsoft YaHei" panose="020B0503020204020204" pitchFamily="34" charset="-122"/>
            </a:endParaRPr>
          </a:p>
        </p:txBody>
      </p:sp>
      <p:sp>
        <p:nvSpPr>
          <p:cNvPr id="10" name="Rectangle 2">
            <a:extLst>
              <a:ext uri="{FF2B5EF4-FFF2-40B4-BE49-F238E27FC236}">
                <a16:creationId xmlns:a16="http://schemas.microsoft.com/office/drawing/2014/main" id="{A9CB05E0-A92C-45AE-ABDB-5FCD3A863BDC}"/>
              </a:ext>
            </a:extLst>
          </p:cNvPr>
          <p:cNvSpPr>
            <a:spLocks noChangeArrowheads="1"/>
          </p:cNvSpPr>
          <p:nvPr/>
        </p:nvSpPr>
        <p:spPr bwMode="auto">
          <a:xfrm>
            <a:off x="183968" y="1085850"/>
            <a:ext cx="8458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1600" b="1" dirty="0">
                <a:effectLst>
                  <a:outerShdw blurRad="38100" dist="38100" dir="2700000" algn="tl">
                    <a:srgbClr val="C0C0C0"/>
                  </a:outerShdw>
                </a:effectLst>
                <a:latin typeface="Microsoft YaHei" panose="020B0503020204020204" pitchFamily="34" charset="-122"/>
                <a:ea typeface="Microsoft YaHei" panose="020B0503020204020204" pitchFamily="34" charset="-122"/>
              </a:rPr>
              <a:t>HNK</a:t>
            </a:r>
            <a:r>
              <a:rPr lang="zh-CN" altLang="en-US" sz="1600" b="1" dirty="0">
                <a:effectLst>
                  <a:outerShdw blurRad="38100" dist="38100" dir="2700000" algn="tl">
                    <a:srgbClr val="C0C0C0"/>
                  </a:outerShdw>
                </a:effectLst>
                <a:latin typeface="Microsoft YaHei" panose="020B0503020204020204" pitchFamily="34" charset="-122"/>
                <a:ea typeface="Microsoft YaHei" panose="020B0503020204020204" pitchFamily="34" charset="-122"/>
              </a:rPr>
              <a:t>韩国</a:t>
            </a:r>
            <a:endParaRPr lang="de-DE" sz="1600" b="1" dirty="0">
              <a:effectLst>
                <a:outerShdw blurRad="38100" dist="38100" dir="2700000" algn="tl">
                  <a:srgbClr val="C0C0C0"/>
                </a:outerShdw>
              </a:effectLst>
              <a:latin typeface="Microsoft YaHei" panose="020B0503020204020204" pitchFamily="34" charset="-122"/>
              <a:ea typeface="Microsoft YaHei" panose="020B0503020204020204" pitchFamily="34" charset="-122"/>
            </a:endParaRPr>
          </a:p>
        </p:txBody>
      </p:sp>
      <p:pic>
        <p:nvPicPr>
          <p:cNvPr id="46089" name="Picture 3">
            <a:extLst>
              <a:ext uri="{FF2B5EF4-FFF2-40B4-BE49-F238E27FC236}">
                <a16:creationId xmlns:a16="http://schemas.microsoft.com/office/drawing/2014/main" id="{0EF79E6C-737C-49AA-AE46-36F084FDE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57400"/>
            <a:ext cx="3276600" cy="1263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90" name="Picture 4" descr="D:\Praesentation\20071017 Besuch Spanien\DSC02303.JPG">
            <a:extLst>
              <a:ext uri="{FF2B5EF4-FFF2-40B4-BE49-F238E27FC236}">
                <a16:creationId xmlns:a16="http://schemas.microsoft.com/office/drawing/2014/main" id="{59B9837E-BEE9-4415-919B-ACFB081DF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692150"/>
            <a:ext cx="39433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1" name="Text Box 5">
            <a:extLst>
              <a:ext uri="{FF2B5EF4-FFF2-40B4-BE49-F238E27FC236}">
                <a16:creationId xmlns:a16="http://schemas.microsoft.com/office/drawing/2014/main" id="{A6EC5E65-70E5-498A-A294-928FA62BB109}"/>
              </a:ext>
            </a:extLst>
          </p:cNvPr>
          <p:cNvSpPr txBox="1">
            <a:spLocks noChangeArrowheads="1"/>
          </p:cNvSpPr>
          <p:nvPr/>
        </p:nvSpPr>
        <p:spPr bwMode="auto">
          <a:xfrm>
            <a:off x="183968" y="1311275"/>
            <a:ext cx="16450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1400" b="0" dirty="0">
                <a:latin typeface="Microsoft YaHei" panose="020B0503020204020204" pitchFamily="34" charset="-122"/>
                <a:ea typeface="Microsoft YaHei" panose="020B0503020204020204" pitchFamily="34" charset="-122"/>
              </a:rPr>
              <a:t>内径</a:t>
            </a:r>
            <a:r>
              <a:rPr lang="de-DE" altLang="zh-CN" sz="1400" b="0" dirty="0">
                <a:latin typeface="Microsoft YaHei" panose="020B0503020204020204" pitchFamily="34" charset="-122"/>
                <a:ea typeface="Microsoft YaHei" panose="020B0503020204020204" pitchFamily="34" charset="-122"/>
              </a:rPr>
              <a:t>	= 1250 mm</a:t>
            </a:r>
          </a:p>
          <a:p>
            <a:pPr>
              <a:spcBef>
                <a:spcPct val="0"/>
              </a:spcBef>
              <a:buFontTx/>
              <a:buNone/>
            </a:pPr>
            <a:r>
              <a:rPr lang="zh-CN" altLang="en-US" sz="1400" b="0" dirty="0">
                <a:latin typeface="Microsoft YaHei" panose="020B0503020204020204" pitchFamily="34" charset="-122"/>
                <a:ea typeface="Microsoft YaHei" panose="020B0503020204020204" pitchFamily="34" charset="-122"/>
              </a:rPr>
              <a:t>宽</a:t>
            </a:r>
            <a:r>
              <a:rPr lang="de-DE" altLang="zh-CN" sz="1400" b="0" dirty="0">
                <a:latin typeface="Microsoft YaHei" panose="020B0503020204020204" pitchFamily="34" charset="-122"/>
                <a:ea typeface="Microsoft YaHei" panose="020B0503020204020204" pitchFamily="34" charset="-122"/>
              </a:rPr>
              <a:t>	= 75 mm</a:t>
            </a:r>
          </a:p>
        </p:txBody>
      </p:sp>
      <p:pic>
        <p:nvPicPr>
          <p:cNvPr id="46092" name="Picture 6" descr="d:\Präsentationen\20091022 Besuch China\BIlder\HNK\cartridge_iso.jpg">
            <a:extLst>
              <a:ext uri="{FF2B5EF4-FFF2-40B4-BE49-F238E27FC236}">
                <a16:creationId xmlns:a16="http://schemas.microsoft.com/office/drawing/2014/main" id="{45186E7E-57B4-4E71-B69E-7A9045E49C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593" y="3744630"/>
            <a:ext cx="2957207" cy="261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
            <a:extLst>
              <a:ext uri="{FF2B5EF4-FFF2-40B4-BE49-F238E27FC236}">
                <a16:creationId xmlns:a16="http://schemas.microsoft.com/office/drawing/2014/main" id="{EB730F43-3A3E-4831-8BE4-FB818A439305}"/>
              </a:ext>
            </a:extLst>
          </p:cNvPr>
          <p:cNvSpPr txBox="1">
            <a:spLocks/>
          </p:cNvSpPr>
          <p:nvPr/>
        </p:nvSpPr>
        <p:spPr>
          <a:xfrm>
            <a:off x="183968" y="396874"/>
            <a:ext cx="3629389" cy="352426"/>
          </a:xfrm>
          <a:prstGeom prst="rect">
            <a:avLst/>
          </a:prstGeom>
        </p:spPr>
        <p:txBody>
          <a:bodyPr/>
          <a:lstStyle>
            <a:lvl1pPr marL="115888" indent="-115888" algn="l" rtl="0" eaLnBrk="0" fontAlgn="base" hangingPunct="0">
              <a:spcBef>
                <a:spcPct val="20000"/>
              </a:spcBef>
              <a:spcAft>
                <a:spcPct val="0"/>
              </a:spcAft>
              <a:buChar char="•"/>
              <a:defRPr sz="1800">
                <a:solidFill>
                  <a:schemeClr val="tx1"/>
                </a:solidFill>
                <a:latin typeface="+mn-lt"/>
                <a:ea typeface="+mn-ea"/>
                <a:cs typeface="+mn-cs"/>
              </a:defRPr>
            </a:lvl1pPr>
            <a:lvl2pPr marL="573088" indent="-115888" algn="l" rtl="0" eaLnBrk="0" fontAlgn="base" hangingPunct="0">
              <a:spcBef>
                <a:spcPct val="20000"/>
              </a:spcBef>
              <a:spcAft>
                <a:spcPct val="0"/>
              </a:spcAft>
              <a:buChar char="–"/>
              <a:defRPr sz="1600">
                <a:solidFill>
                  <a:schemeClr val="tx1"/>
                </a:solidFill>
                <a:latin typeface="+mn-lt"/>
                <a:ea typeface="+mn-ea"/>
              </a:defRPr>
            </a:lvl2pPr>
            <a:lvl3pPr marL="1028700" indent="-114300" algn="l" rtl="0" eaLnBrk="0" fontAlgn="base" hangingPunct="0">
              <a:spcBef>
                <a:spcPct val="20000"/>
              </a:spcBef>
              <a:spcAft>
                <a:spcPct val="0"/>
              </a:spcAft>
              <a:buChar char="•"/>
              <a:defRPr sz="1400">
                <a:solidFill>
                  <a:schemeClr val="tx1"/>
                </a:solidFill>
                <a:latin typeface="+mn-lt"/>
                <a:ea typeface="+mn-ea"/>
              </a:defRPr>
            </a:lvl3pPr>
            <a:lvl4pPr marL="1028700" indent="-114300" algn="l" rtl="0" eaLnBrk="0" fontAlgn="base" hangingPunct="0">
              <a:spcBef>
                <a:spcPct val="20000"/>
              </a:spcBef>
              <a:spcAft>
                <a:spcPct val="0"/>
              </a:spcAft>
              <a:buChar char="–"/>
              <a:defRPr sz="1400">
                <a:solidFill>
                  <a:schemeClr val="tx1"/>
                </a:solidFill>
                <a:latin typeface="+mn-lt"/>
                <a:ea typeface="+mn-ea"/>
              </a:defRPr>
            </a:lvl4pPr>
            <a:lvl5pPr marL="1028700" indent="-114300" algn="l" rtl="0" eaLnBrk="0" fontAlgn="base" hangingPunct="0">
              <a:spcBef>
                <a:spcPct val="20000"/>
              </a:spcBef>
              <a:spcAft>
                <a:spcPct val="0"/>
              </a:spcAft>
              <a:buChar char="»"/>
              <a:defRPr sz="1200">
                <a:solidFill>
                  <a:schemeClr val="tx1"/>
                </a:solidFill>
                <a:latin typeface="+mn-lt"/>
                <a:ea typeface="+mn-ea"/>
              </a:defRPr>
            </a:lvl5pPr>
            <a:lvl6pPr marL="2514600" indent="-228600" algn="l" rtl="0" fontAlgn="base">
              <a:spcBef>
                <a:spcPct val="20000"/>
              </a:spcBef>
              <a:spcAft>
                <a:spcPct val="0"/>
              </a:spcAft>
              <a:buChar char="»"/>
              <a:defRPr sz="1200">
                <a:solidFill>
                  <a:schemeClr val="tx1"/>
                </a:solidFill>
                <a:latin typeface="+mn-lt"/>
                <a:ea typeface="+mn-ea"/>
              </a:defRPr>
            </a:lvl6pPr>
            <a:lvl7pPr marL="2971800" indent="-228600" algn="l" rtl="0" fontAlgn="base">
              <a:spcBef>
                <a:spcPct val="20000"/>
              </a:spcBef>
              <a:spcAft>
                <a:spcPct val="0"/>
              </a:spcAft>
              <a:buChar char="»"/>
              <a:defRPr sz="1200">
                <a:solidFill>
                  <a:schemeClr val="tx1"/>
                </a:solidFill>
                <a:latin typeface="+mn-lt"/>
                <a:ea typeface="+mn-ea"/>
              </a:defRPr>
            </a:lvl7pPr>
            <a:lvl8pPr marL="3429000" indent="-228600" algn="l" rtl="0" fontAlgn="base">
              <a:spcBef>
                <a:spcPct val="20000"/>
              </a:spcBef>
              <a:spcAft>
                <a:spcPct val="0"/>
              </a:spcAft>
              <a:buChar char="»"/>
              <a:defRPr sz="1200">
                <a:solidFill>
                  <a:schemeClr val="tx1"/>
                </a:solidFill>
                <a:latin typeface="+mn-lt"/>
                <a:ea typeface="+mn-ea"/>
              </a:defRPr>
            </a:lvl8pPr>
            <a:lvl9pPr marL="3886200" indent="-228600" algn="l" rtl="0" fontAlgn="base">
              <a:spcBef>
                <a:spcPct val="20000"/>
              </a:spcBef>
              <a:spcAft>
                <a:spcPct val="0"/>
              </a:spcAft>
              <a:buChar char="»"/>
              <a:defRPr sz="1200">
                <a:solidFill>
                  <a:schemeClr val="tx1"/>
                </a:solidFill>
                <a:latin typeface="+mn-lt"/>
                <a:ea typeface="+mn-ea"/>
              </a:defRPr>
            </a:lvl9pPr>
          </a:lstStyle>
          <a:p>
            <a:pPr marL="0" indent="0" defTabSz="914400">
              <a:buNone/>
            </a:pPr>
            <a:r>
              <a:rPr lang="zh-CN" altLang="en-US" sz="2800" kern="0" dirty="0">
                <a:latin typeface="Microsoft YaHei" panose="020B0503020204020204" pitchFamily="34" charset="-122"/>
                <a:ea typeface="Microsoft YaHei" panose="020B0503020204020204" pitchFamily="34" charset="-122"/>
              </a:rPr>
              <a:t>内铣刀具</a:t>
            </a:r>
            <a:endParaRPr lang="en-US" sz="2800" kern="0"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灯片编号占位符 3">
            <a:extLst>
              <a:ext uri="{FF2B5EF4-FFF2-40B4-BE49-F238E27FC236}">
                <a16:creationId xmlns:a16="http://schemas.microsoft.com/office/drawing/2014/main" id="{CC6B5484-7762-428C-9E28-E912EA99D1A1}"/>
              </a:ext>
            </a:extLst>
          </p:cNvPr>
          <p:cNvSpPr>
            <a:spLocks noGrp="1"/>
          </p:cNvSpPr>
          <p:nvPr>
            <p:ph type="sldNum" sz="quarter" idx="10"/>
          </p:nvPr>
        </p:nvSpPr>
        <p:spPr>
          <a:noFill/>
        </p:spPr>
        <p:txBody>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zh-CN" sz="800" dirty="0">
                <a:latin typeface="Microsoft YaHei" panose="020B0503020204020204" pitchFamily="34" charset="-122"/>
                <a:ea typeface="Microsoft YaHei" panose="020B0503020204020204" pitchFamily="34" charset="-122"/>
              </a:rPr>
              <a:t> </a:t>
            </a:r>
          </a:p>
        </p:txBody>
      </p:sp>
      <p:sp>
        <p:nvSpPr>
          <p:cNvPr id="44035" name="Text Box 3">
            <a:extLst>
              <a:ext uri="{FF2B5EF4-FFF2-40B4-BE49-F238E27FC236}">
                <a16:creationId xmlns:a16="http://schemas.microsoft.com/office/drawing/2014/main" id="{AAC1735D-8A0C-4D87-90E0-2E13D55BD2F7}"/>
              </a:ext>
            </a:extLst>
          </p:cNvPr>
          <p:cNvSpPr txBox="1">
            <a:spLocks noChangeArrowheads="1"/>
          </p:cNvSpPr>
          <p:nvPr/>
        </p:nvSpPr>
        <p:spPr bwMode="auto">
          <a:xfrm>
            <a:off x="2836863" y="5554594"/>
            <a:ext cx="474662" cy="217625"/>
          </a:xfrm>
          <a:prstGeom prst="rect">
            <a:avLst/>
          </a:prstGeom>
          <a:solidFill>
            <a:schemeClr val="bg1"/>
          </a:solidFill>
          <a:ln>
            <a:noFill/>
          </a:ln>
          <a:effectLst/>
          <a:extLs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de-DE" altLang="zh-CN" sz="800" b="0">
              <a:latin typeface="Microsoft YaHei" panose="020B0503020204020204" pitchFamily="34" charset="-122"/>
              <a:ea typeface="Microsoft YaHei" panose="020B0503020204020204" pitchFamily="34" charset="-122"/>
            </a:endParaRPr>
          </a:p>
        </p:txBody>
      </p:sp>
      <p:sp>
        <p:nvSpPr>
          <p:cNvPr id="44036" name="Object 10">
            <a:extLst>
              <a:ext uri="{FF2B5EF4-FFF2-40B4-BE49-F238E27FC236}">
                <a16:creationId xmlns:a16="http://schemas.microsoft.com/office/drawing/2014/main" id="{3BB6B815-20C4-445E-8EC2-F7F94F2B4E8B}"/>
              </a:ext>
            </a:extLst>
          </p:cNvPr>
          <p:cNvSpPr>
            <a:spLocks noChangeAspect="1" noChangeArrowheads="1"/>
          </p:cNvSpPr>
          <p:nvPr/>
        </p:nvSpPr>
        <p:spPr bwMode="auto">
          <a:xfrm>
            <a:off x="3333750" y="4568825"/>
            <a:ext cx="2262188" cy="19272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latin typeface="Microsoft YaHei" panose="020B0503020204020204" pitchFamily="34" charset="-122"/>
              <a:ea typeface="Microsoft YaHei" panose="020B0503020204020204" pitchFamily="34" charset="-122"/>
            </a:endParaRPr>
          </a:p>
        </p:txBody>
      </p:sp>
      <p:sp>
        <p:nvSpPr>
          <p:cNvPr id="44037" name="Object 11">
            <a:extLst>
              <a:ext uri="{FF2B5EF4-FFF2-40B4-BE49-F238E27FC236}">
                <a16:creationId xmlns:a16="http://schemas.microsoft.com/office/drawing/2014/main" id="{1C199451-8E89-4032-AA18-340651DD67CC}"/>
              </a:ext>
            </a:extLst>
          </p:cNvPr>
          <p:cNvSpPr>
            <a:spLocks noChangeAspect="1" noChangeArrowheads="1"/>
          </p:cNvSpPr>
          <p:nvPr/>
        </p:nvSpPr>
        <p:spPr bwMode="auto">
          <a:xfrm>
            <a:off x="4718050" y="3081338"/>
            <a:ext cx="4076700" cy="332263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latin typeface="Microsoft YaHei" panose="020B0503020204020204" pitchFamily="34" charset="-122"/>
              <a:ea typeface="Microsoft YaHei" panose="020B0503020204020204" pitchFamily="34" charset="-122"/>
            </a:endParaRPr>
          </a:p>
        </p:txBody>
      </p:sp>
      <p:pic>
        <p:nvPicPr>
          <p:cNvPr id="44040" name="Picture 3" descr="d:\Präsentationen\20091022 Besuch China\BIlder\HNK\cartridge_iso.jpg">
            <a:extLst>
              <a:ext uri="{FF2B5EF4-FFF2-40B4-BE49-F238E27FC236}">
                <a16:creationId xmlns:a16="http://schemas.microsoft.com/office/drawing/2014/main" id="{156934B5-64C9-41E4-A75A-02791F145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906" y="2737109"/>
            <a:ext cx="3646294" cy="322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2" descr="D:\Präsentationen\20091022 Besuch China\BIlder\AF Sunwoo\cartridge_iso.jpg">
            <a:extLst>
              <a:ext uri="{FF2B5EF4-FFF2-40B4-BE49-F238E27FC236}">
                <a16:creationId xmlns:a16="http://schemas.microsoft.com/office/drawing/2014/main" id="{984277EF-47C4-41BD-A6B6-6F29A909B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69" y="1773218"/>
            <a:ext cx="4333875" cy="278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a:extLst>
              <a:ext uri="{FF2B5EF4-FFF2-40B4-BE49-F238E27FC236}">
                <a16:creationId xmlns:a16="http://schemas.microsoft.com/office/drawing/2014/main" id="{9FC3CA87-8EFD-42F3-B043-DC5895E85873}"/>
              </a:ext>
            </a:extLst>
          </p:cNvPr>
          <p:cNvSpPr>
            <a:spLocks noChangeArrowheads="1"/>
          </p:cNvSpPr>
          <p:nvPr/>
        </p:nvSpPr>
        <p:spPr bwMode="auto">
          <a:xfrm>
            <a:off x="183968" y="1068044"/>
            <a:ext cx="8458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1600" dirty="0">
                <a:effectLst>
                  <a:outerShdw blurRad="38100" dist="38100" dir="2700000" algn="tl">
                    <a:srgbClr val="C0C0C0"/>
                  </a:outerShdw>
                </a:effectLst>
                <a:latin typeface="Microsoft YaHei" panose="020B0503020204020204" pitchFamily="34" charset="-122"/>
                <a:ea typeface="Microsoft YaHei" panose="020B0503020204020204" pitchFamily="34" charset="-122"/>
              </a:rPr>
              <a:t>刀片的排列是有很多种不同的摆放形式</a:t>
            </a:r>
            <a:endParaRPr lang="de-DE" altLang="zh-CN" sz="1600" dirty="0">
              <a:effectLst>
                <a:outerShdw blurRad="38100" dist="38100" dir="2700000" algn="tl">
                  <a:srgbClr val="C0C0C0"/>
                </a:outerShdw>
              </a:effectLst>
              <a:latin typeface="Microsoft YaHei" panose="020B0503020204020204" pitchFamily="34" charset="-122"/>
              <a:ea typeface="Microsoft YaHei" panose="020B0503020204020204" pitchFamily="34" charset="-122"/>
            </a:endParaRPr>
          </a:p>
        </p:txBody>
      </p:sp>
      <p:sp>
        <p:nvSpPr>
          <p:cNvPr id="44043" name="Text Box 5">
            <a:extLst>
              <a:ext uri="{FF2B5EF4-FFF2-40B4-BE49-F238E27FC236}">
                <a16:creationId xmlns:a16="http://schemas.microsoft.com/office/drawing/2014/main" id="{88C2FA4E-A168-4EB6-8EFF-5852BC00359D}"/>
              </a:ext>
            </a:extLst>
          </p:cNvPr>
          <p:cNvSpPr txBox="1">
            <a:spLocks noChangeArrowheads="1"/>
          </p:cNvSpPr>
          <p:nvPr/>
        </p:nvSpPr>
        <p:spPr bwMode="auto">
          <a:xfrm>
            <a:off x="228600" y="4648200"/>
            <a:ext cx="3733800"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1600" b="0" dirty="0">
                <a:latin typeface="Microsoft YaHei" panose="020B0503020204020204" pitchFamily="34" charset="-122"/>
                <a:ea typeface="Microsoft YaHei" panose="020B0503020204020204" pitchFamily="34" charset="-122"/>
              </a:rPr>
              <a:t>在刀片排列中必须要考虑到铁屑的排出</a:t>
            </a:r>
            <a:endParaRPr lang="de-DE" altLang="zh-CN" sz="1600" b="0" dirty="0">
              <a:latin typeface="Microsoft YaHei" panose="020B0503020204020204" pitchFamily="34" charset="-122"/>
              <a:ea typeface="Microsoft YaHei" panose="020B0503020204020204" pitchFamily="34" charset="-122"/>
            </a:endParaRPr>
          </a:p>
        </p:txBody>
      </p:sp>
      <p:sp>
        <p:nvSpPr>
          <p:cNvPr id="44044" name="Text Box 6">
            <a:extLst>
              <a:ext uri="{FF2B5EF4-FFF2-40B4-BE49-F238E27FC236}">
                <a16:creationId xmlns:a16="http://schemas.microsoft.com/office/drawing/2014/main" id="{7D8DEA7B-FB9F-4D7F-A7E6-D3B2D56F997E}"/>
              </a:ext>
            </a:extLst>
          </p:cNvPr>
          <p:cNvSpPr txBox="1">
            <a:spLocks noChangeArrowheads="1"/>
          </p:cNvSpPr>
          <p:nvPr/>
        </p:nvSpPr>
        <p:spPr bwMode="auto">
          <a:xfrm>
            <a:off x="3843338" y="5828267"/>
            <a:ext cx="3505200"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1600" b="0" dirty="0">
                <a:latin typeface="Microsoft YaHei" panose="020B0503020204020204" pitchFamily="34" charset="-122"/>
                <a:ea typeface="Microsoft YaHei" panose="020B0503020204020204" pitchFamily="34" charset="-122"/>
              </a:rPr>
              <a:t>在刀片排列设计中多齿的刀体上必须考虑有足够大的容屑空间</a:t>
            </a:r>
            <a:endParaRPr lang="de-DE" altLang="zh-CN" sz="1600" b="0" dirty="0">
              <a:latin typeface="Microsoft YaHei" panose="020B0503020204020204" pitchFamily="34" charset="-122"/>
              <a:ea typeface="Microsoft YaHei" panose="020B0503020204020204" pitchFamily="34" charset="-122"/>
            </a:endParaRPr>
          </a:p>
        </p:txBody>
      </p:sp>
      <p:sp>
        <p:nvSpPr>
          <p:cNvPr id="44045" name="WordArt 7">
            <a:extLst>
              <a:ext uri="{FF2B5EF4-FFF2-40B4-BE49-F238E27FC236}">
                <a16:creationId xmlns:a16="http://schemas.microsoft.com/office/drawing/2014/main" id="{AABF7EFF-A59D-4CEC-8F88-5AE01BCF21EC}"/>
              </a:ext>
            </a:extLst>
          </p:cNvPr>
          <p:cNvSpPr>
            <a:spLocks noChangeArrowheads="1" noChangeShapeType="1" noTextEdit="1"/>
          </p:cNvSpPr>
          <p:nvPr/>
        </p:nvSpPr>
        <p:spPr bwMode="auto">
          <a:xfrm rot="-1770471">
            <a:off x="3545917" y="2755035"/>
            <a:ext cx="5715000" cy="419100"/>
          </a:xfrm>
          <a:prstGeom prst="rect">
            <a:avLst/>
          </a:prstGeom>
        </p:spPr>
        <p:txBody>
          <a:bodyPr wrap="none" fromWordArt="1">
            <a:prstTxWarp prst="textPlain">
              <a:avLst>
                <a:gd name="adj" fmla="val 50000"/>
              </a:avLst>
            </a:prstTxWarp>
          </a:bodyPr>
          <a:lstStyle/>
          <a:p>
            <a:r>
              <a:rPr lang="zh-CN" altLang="en-US" sz="2400" kern="10" dirty="0">
                <a:ln w="9525">
                  <a:solidFill>
                    <a:srgbClr val="000000"/>
                  </a:solidFill>
                  <a:round/>
                  <a:headEnd/>
                  <a:tailEnd/>
                </a:ln>
                <a:solidFill>
                  <a:srgbClr val="C0C0C0"/>
                </a:solidFill>
                <a:latin typeface="Microsoft YaHei" panose="020B0503020204020204" pitchFamily="34" charset="-122"/>
                <a:ea typeface="Microsoft YaHei" panose="020B0503020204020204" pitchFamily="34" charset="-122"/>
              </a:rPr>
              <a:t>每个不同的项目都必须依据其特殊要求而设计</a:t>
            </a:r>
          </a:p>
        </p:txBody>
      </p:sp>
      <p:sp>
        <p:nvSpPr>
          <p:cNvPr id="14" name="Text Placeholder 1">
            <a:extLst>
              <a:ext uri="{FF2B5EF4-FFF2-40B4-BE49-F238E27FC236}">
                <a16:creationId xmlns:a16="http://schemas.microsoft.com/office/drawing/2014/main" id="{C8D3C8B2-FA37-443E-84F2-E099EED6471A}"/>
              </a:ext>
            </a:extLst>
          </p:cNvPr>
          <p:cNvSpPr txBox="1">
            <a:spLocks/>
          </p:cNvSpPr>
          <p:nvPr/>
        </p:nvSpPr>
        <p:spPr>
          <a:xfrm>
            <a:off x="183968" y="396874"/>
            <a:ext cx="3629389" cy="352426"/>
          </a:xfrm>
          <a:prstGeom prst="rect">
            <a:avLst/>
          </a:prstGeom>
        </p:spPr>
        <p:txBody>
          <a:bodyPr/>
          <a:lstStyle>
            <a:lvl1pPr marL="115888" indent="-115888" algn="l" rtl="0" eaLnBrk="0" fontAlgn="base" hangingPunct="0">
              <a:spcBef>
                <a:spcPct val="20000"/>
              </a:spcBef>
              <a:spcAft>
                <a:spcPct val="0"/>
              </a:spcAft>
              <a:buChar char="•"/>
              <a:defRPr sz="1800">
                <a:solidFill>
                  <a:schemeClr val="tx1"/>
                </a:solidFill>
                <a:latin typeface="+mn-lt"/>
                <a:ea typeface="+mn-ea"/>
                <a:cs typeface="+mn-cs"/>
              </a:defRPr>
            </a:lvl1pPr>
            <a:lvl2pPr marL="573088" indent="-115888" algn="l" rtl="0" eaLnBrk="0" fontAlgn="base" hangingPunct="0">
              <a:spcBef>
                <a:spcPct val="20000"/>
              </a:spcBef>
              <a:spcAft>
                <a:spcPct val="0"/>
              </a:spcAft>
              <a:buChar char="–"/>
              <a:defRPr sz="1600">
                <a:solidFill>
                  <a:schemeClr val="tx1"/>
                </a:solidFill>
                <a:latin typeface="+mn-lt"/>
                <a:ea typeface="+mn-ea"/>
              </a:defRPr>
            </a:lvl2pPr>
            <a:lvl3pPr marL="1028700" indent="-114300" algn="l" rtl="0" eaLnBrk="0" fontAlgn="base" hangingPunct="0">
              <a:spcBef>
                <a:spcPct val="20000"/>
              </a:spcBef>
              <a:spcAft>
                <a:spcPct val="0"/>
              </a:spcAft>
              <a:buChar char="•"/>
              <a:defRPr sz="1400">
                <a:solidFill>
                  <a:schemeClr val="tx1"/>
                </a:solidFill>
                <a:latin typeface="+mn-lt"/>
                <a:ea typeface="+mn-ea"/>
              </a:defRPr>
            </a:lvl3pPr>
            <a:lvl4pPr marL="1028700" indent="-114300" algn="l" rtl="0" eaLnBrk="0" fontAlgn="base" hangingPunct="0">
              <a:spcBef>
                <a:spcPct val="20000"/>
              </a:spcBef>
              <a:spcAft>
                <a:spcPct val="0"/>
              </a:spcAft>
              <a:buChar char="–"/>
              <a:defRPr sz="1400">
                <a:solidFill>
                  <a:schemeClr val="tx1"/>
                </a:solidFill>
                <a:latin typeface="+mn-lt"/>
                <a:ea typeface="+mn-ea"/>
              </a:defRPr>
            </a:lvl4pPr>
            <a:lvl5pPr marL="1028700" indent="-114300" algn="l" rtl="0" eaLnBrk="0" fontAlgn="base" hangingPunct="0">
              <a:spcBef>
                <a:spcPct val="20000"/>
              </a:spcBef>
              <a:spcAft>
                <a:spcPct val="0"/>
              </a:spcAft>
              <a:buChar char="»"/>
              <a:defRPr sz="1200">
                <a:solidFill>
                  <a:schemeClr val="tx1"/>
                </a:solidFill>
                <a:latin typeface="+mn-lt"/>
                <a:ea typeface="+mn-ea"/>
              </a:defRPr>
            </a:lvl5pPr>
            <a:lvl6pPr marL="2514600" indent="-228600" algn="l" rtl="0" fontAlgn="base">
              <a:spcBef>
                <a:spcPct val="20000"/>
              </a:spcBef>
              <a:spcAft>
                <a:spcPct val="0"/>
              </a:spcAft>
              <a:buChar char="»"/>
              <a:defRPr sz="1200">
                <a:solidFill>
                  <a:schemeClr val="tx1"/>
                </a:solidFill>
                <a:latin typeface="+mn-lt"/>
                <a:ea typeface="+mn-ea"/>
              </a:defRPr>
            </a:lvl6pPr>
            <a:lvl7pPr marL="2971800" indent="-228600" algn="l" rtl="0" fontAlgn="base">
              <a:spcBef>
                <a:spcPct val="20000"/>
              </a:spcBef>
              <a:spcAft>
                <a:spcPct val="0"/>
              </a:spcAft>
              <a:buChar char="»"/>
              <a:defRPr sz="1200">
                <a:solidFill>
                  <a:schemeClr val="tx1"/>
                </a:solidFill>
                <a:latin typeface="+mn-lt"/>
                <a:ea typeface="+mn-ea"/>
              </a:defRPr>
            </a:lvl7pPr>
            <a:lvl8pPr marL="3429000" indent="-228600" algn="l" rtl="0" fontAlgn="base">
              <a:spcBef>
                <a:spcPct val="20000"/>
              </a:spcBef>
              <a:spcAft>
                <a:spcPct val="0"/>
              </a:spcAft>
              <a:buChar char="»"/>
              <a:defRPr sz="1200">
                <a:solidFill>
                  <a:schemeClr val="tx1"/>
                </a:solidFill>
                <a:latin typeface="+mn-lt"/>
                <a:ea typeface="+mn-ea"/>
              </a:defRPr>
            </a:lvl8pPr>
            <a:lvl9pPr marL="3886200" indent="-228600" algn="l" rtl="0" fontAlgn="base">
              <a:spcBef>
                <a:spcPct val="20000"/>
              </a:spcBef>
              <a:spcAft>
                <a:spcPct val="0"/>
              </a:spcAft>
              <a:buChar char="»"/>
              <a:defRPr sz="1200">
                <a:solidFill>
                  <a:schemeClr val="tx1"/>
                </a:solidFill>
                <a:latin typeface="+mn-lt"/>
                <a:ea typeface="+mn-ea"/>
              </a:defRPr>
            </a:lvl9pPr>
          </a:lstStyle>
          <a:p>
            <a:pPr marL="0" indent="0" defTabSz="914400">
              <a:buNone/>
            </a:pPr>
            <a:r>
              <a:rPr lang="zh-CN" altLang="en-US" sz="2800" kern="0" dirty="0">
                <a:latin typeface="Microsoft YaHei" panose="020B0503020204020204" pitchFamily="34" charset="-122"/>
                <a:ea typeface="Microsoft YaHei" panose="020B0503020204020204" pitchFamily="34" charset="-122"/>
              </a:rPr>
              <a:t>内铣刀具</a:t>
            </a:r>
            <a:endParaRPr lang="en-US" sz="2800" kern="0" dirty="0">
              <a:latin typeface="Microsoft YaHei" panose="020B0503020204020204" pitchFamily="34" charset="-122"/>
              <a:ea typeface="Microsoft YaHei" panose="020B0503020204020204" pitchFamily="34" charset="-122"/>
            </a:endParaRPr>
          </a:p>
        </p:txBody>
      </p:sp>
      <p:pic>
        <p:nvPicPr>
          <p:cNvPr id="15" name="图片 14">
            <a:extLst>
              <a:ext uri="{FF2B5EF4-FFF2-40B4-BE49-F238E27FC236}">
                <a16:creationId xmlns:a16="http://schemas.microsoft.com/office/drawing/2014/main" id="{797B8113-0CCA-4479-94F7-13DE749EFFF3}"/>
              </a:ext>
            </a:extLst>
          </p:cNvPr>
          <p:cNvPicPr>
            <a:picLocks noChangeAspect="1"/>
          </p:cNvPicPr>
          <p:nvPr/>
        </p:nvPicPr>
        <p:blipFill>
          <a:blip r:embed="rId4"/>
          <a:stretch>
            <a:fillRect/>
          </a:stretch>
        </p:blipFill>
        <p:spPr>
          <a:xfrm>
            <a:off x="4852166" y="494373"/>
            <a:ext cx="2427443" cy="182147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灯片编号占位符 3">
            <a:extLst>
              <a:ext uri="{FF2B5EF4-FFF2-40B4-BE49-F238E27FC236}">
                <a16:creationId xmlns:a16="http://schemas.microsoft.com/office/drawing/2014/main" id="{5040A969-C905-4102-AFC3-CAC94AE1157E}"/>
              </a:ext>
            </a:extLst>
          </p:cNvPr>
          <p:cNvSpPr>
            <a:spLocks noGrp="1"/>
          </p:cNvSpPr>
          <p:nvPr>
            <p:ph type="sldNum" sz="quarter" idx="10"/>
          </p:nvPr>
        </p:nvSpPr>
        <p:spPr>
          <a:xfrm>
            <a:off x="4724400" y="6540500"/>
            <a:ext cx="4038600" cy="152400"/>
          </a:xfrm>
          <a:noFill/>
        </p:spPr>
        <p:txBody>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zh-CN" sz="800" b="0" dirty="0">
                <a:latin typeface="Microsoft YaHei" panose="020B0503020204020204" pitchFamily="34" charset="-122"/>
                <a:ea typeface="Microsoft YaHei" panose="020B0503020204020204" pitchFamily="34" charset="-122"/>
              </a:rPr>
              <a:t> </a:t>
            </a:r>
            <a:endParaRPr lang="en-US" altLang="zh-CN" sz="800" dirty="0">
              <a:latin typeface="Microsoft YaHei" panose="020B0503020204020204" pitchFamily="34" charset="-122"/>
              <a:ea typeface="Microsoft YaHei" panose="020B0503020204020204" pitchFamily="34" charset="-122"/>
            </a:endParaRPr>
          </a:p>
        </p:txBody>
      </p:sp>
      <p:pic>
        <p:nvPicPr>
          <p:cNvPr id="30723" name="Picture 2" descr="HSC">
            <a:extLst>
              <a:ext uri="{FF2B5EF4-FFF2-40B4-BE49-F238E27FC236}">
                <a16:creationId xmlns:a16="http://schemas.microsoft.com/office/drawing/2014/main" id="{F3987436-9AC6-49ED-A163-A9D074719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547" y="979467"/>
            <a:ext cx="3330762" cy="385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3">
            <a:extLst>
              <a:ext uri="{FF2B5EF4-FFF2-40B4-BE49-F238E27FC236}">
                <a16:creationId xmlns:a16="http://schemas.microsoft.com/office/drawing/2014/main" id="{4E10ABF9-2110-4237-B41E-CBA7A9D32A0B}"/>
              </a:ext>
            </a:extLst>
          </p:cNvPr>
          <p:cNvSpPr txBox="1">
            <a:spLocks noChangeArrowheads="1"/>
          </p:cNvSpPr>
          <p:nvPr/>
        </p:nvSpPr>
        <p:spPr bwMode="auto">
          <a:xfrm>
            <a:off x="956360" y="4306888"/>
            <a:ext cx="3528851" cy="1651734"/>
          </a:xfrm>
          <a:prstGeom prst="rect">
            <a:avLst/>
          </a:prstGeom>
          <a:solidFill>
            <a:schemeClr val="bg1"/>
          </a:solidFill>
          <a:ln w="127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tabLst>
                <a:tab pos="2005013" algn="l"/>
              </a:tabLst>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2005013" algn="l"/>
              </a:tabLst>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2005013" algn="l"/>
              </a:tabLst>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2005013" algn="l"/>
              </a:tabLst>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2005013" algn="l"/>
              </a:tabLst>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2005013" algn="l"/>
              </a:tabLst>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2005013" algn="l"/>
              </a:tabLst>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2005013" algn="l"/>
              </a:tabLst>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2005013" algn="l"/>
              </a:tabLst>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1200" u="sng" dirty="0">
                <a:latin typeface="Microsoft YaHei" panose="020B0503020204020204" pitchFamily="34" charset="-122"/>
                <a:ea typeface="Microsoft YaHei" panose="020B0503020204020204" pitchFamily="34" charset="-122"/>
              </a:rPr>
              <a:t>粗加工</a:t>
            </a:r>
            <a:r>
              <a:rPr lang="de-DE" altLang="zh-CN" sz="1200" u="sng" dirty="0">
                <a:latin typeface="Microsoft YaHei" panose="020B0503020204020204" pitchFamily="34" charset="-122"/>
                <a:ea typeface="Microsoft YaHei" panose="020B0503020204020204" pitchFamily="34" charset="-122"/>
              </a:rPr>
              <a:t>:</a:t>
            </a:r>
            <a:endParaRPr lang="de-DE" altLang="zh-CN" sz="1200" dirty="0">
              <a:latin typeface="Microsoft YaHei" panose="020B0503020204020204" pitchFamily="34" charset="-122"/>
              <a:ea typeface="Microsoft YaHei" panose="020B0503020204020204" pitchFamily="34" charset="-122"/>
            </a:endParaRPr>
          </a:p>
          <a:p>
            <a:pPr>
              <a:spcBef>
                <a:spcPct val="0"/>
              </a:spcBef>
              <a:buFontTx/>
              <a:buNone/>
            </a:pPr>
            <a:endParaRPr lang="de-DE" altLang="zh-CN" sz="1200" b="0" dirty="0">
              <a:latin typeface="Microsoft YaHei" panose="020B0503020204020204" pitchFamily="34" charset="-122"/>
              <a:ea typeface="Microsoft YaHei" panose="020B0503020204020204" pitchFamily="34" charset="-122"/>
            </a:endParaRPr>
          </a:p>
          <a:p>
            <a:pPr>
              <a:spcBef>
                <a:spcPct val="0"/>
              </a:spcBef>
              <a:buFontTx/>
              <a:buNone/>
            </a:pPr>
            <a:r>
              <a:rPr lang="de-DE" altLang="zh-CN" sz="1200" b="0" dirty="0">
                <a:latin typeface="Microsoft YaHei" panose="020B0503020204020204" pitchFamily="34" charset="-122"/>
                <a:ea typeface="Microsoft YaHei" panose="020B0503020204020204" pitchFamily="34" charset="-122"/>
              </a:rPr>
              <a:t>- </a:t>
            </a:r>
            <a:r>
              <a:rPr lang="zh-CN" altLang="en-US" sz="1200" b="0" dirty="0">
                <a:latin typeface="Microsoft YaHei" panose="020B0503020204020204" pitchFamily="34" charset="-122"/>
                <a:ea typeface="Microsoft YaHei" panose="020B0503020204020204" pitchFamily="34" charset="-122"/>
              </a:rPr>
              <a:t>切削速度</a:t>
            </a:r>
            <a:r>
              <a:rPr lang="de-DE" altLang="zh-CN" sz="1200" b="0" dirty="0">
                <a:latin typeface="Microsoft YaHei" panose="020B0503020204020204" pitchFamily="34" charset="-122"/>
                <a:ea typeface="Microsoft YaHei" panose="020B0503020204020204" pitchFamily="34" charset="-122"/>
              </a:rPr>
              <a:t>.:         	180 ... 250  m/min</a:t>
            </a:r>
          </a:p>
          <a:p>
            <a:pPr>
              <a:spcBef>
                <a:spcPct val="0"/>
              </a:spcBef>
              <a:buFontTx/>
              <a:buNone/>
            </a:pPr>
            <a:r>
              <a:rPr lang="de-DE" altLang="zh-CN" sz="1200" b="0" dirty="0">
                <a:latin typeface="Microsoft YaHei" panose="020B0503020204020204" pitchFamily="34" charset="-122"/>
                <a:ea typeface="Microsoft YaHei" panose="020B0503020204020204" pitchFamily="34" charset="-122"/>
              </a:rPr>
              <a:t>- </a:t>
            </a:r>
            <a:r>
              <a:rPr lang="zh-CN" altLang="en-US" sz="1200" b="0" dirty="0">
                <a:latin typeface="Microsoft YaHei" panose="020B0503020204020204" pitchFamily="34" charset="-122"/>
                <a:ea typeface="Microsoft YaHei" panose="020B0503020204020204" pitchFamily="34" charset="-122"/>
              </a:rPr>
              <a:t>铁屑厚度</a:t>
            </a:r>
            <a:r>
              <a:rPr lang="de-DE" altLang="zh-CN" sz="1200" b="0" dirty="0">
                <a:latin typeface="Microsoft YaHei" panose="020B0503020204020204" pitchFamily="34" charset="-122"/>
                <a:ea typeface="Microsoft YaHei" panose="020B0503020204020204" pitchFamily="34" charset="-122"/>
              </a:rPr>
              <a:t>: 	0,25 ... 0,30  mm</a:t>
            </a:r>
            <a:endParaRPr lang="de-DE" altLang="zh-CN" sz="1200" b="0" baseline="30000" dirty="0">
              <a:latin typeface="Microsoft YaHei" panose="020B0503020204020204" pitchFamily="34" charset="-122"/>
              <a:ea typeface="Microsoft YaHei" panose="020B0503020204020204" pitchFamily="34" charset="-122"/>
            </a:endParaRPr>
          </a:p>
          <a:p>
            <a:pPr>
              <a:spcBef>
                <a:spcPct val="0"/>
              </a:spcBef>
              <a:buFontTx/>
              <a:buNone/>
            </a:pPr>
            <a:endParaRPr lang="de-DE" altLang="zh-CN" sz="800" b="0" baseline="30000" dirty="0">
              <a:latin typeface="Microsoft YaHei" panose="020B0503020204020204" pitchFamily="34" charset="-122"/>
              <a:ea typeface="Microsoft YaHei" panose="020B0503020204020204" pitchFamily="34" charset="-122"/>
            </a:endParaRPr>
          </a:p>
          <a:p>
            <a:pPr>
              <a:spcBef>
                <a:spcPct val="0"/>
              </a:spcBef>
              <a:buFontTx/>
              <a:buNone/>
            </a:pPr>
            <a:r>
              <a:rPr lang="zh-CN" altLang="en-US" sz="1200" u="sng" dirty="0">
                <a:latin typeface="Microsoft YaHei" panose="020B0503020204020204" pitchFamily="34" charset="-122"/>
                <a:ea typeface="Microsoft YaHei" panose="020B0503020204020204" pitchFamily="34" charset="-122"/>
              </a:rPr>
              <a:t>精加工</a:t>
            </a:r>
            <a:r>
              <a:rPr lang="de-DE" altLang="zh-CN" sz="1200" u="sng" dirty="0">
                <a:latin typeface="Microsoft YaHei" panose="020B0503020204020204" pitchFamily="34" charset="-122"/>
                <a:ea typeface="Microsoft YaHei" panose="020B0503020204020204" pitchFamily="34" charset="-122"/>
              </a:rPr>
              <a:t>:</a:t>
            </a:r>
            <a:endParaRPr lang="de-DE" altLang="zh-CN" sz="1200" dirty="0">
              <a:latin typeface="Microsoft YaHei" panose="020B0503020204020204" pitchFamily="34" charset="-122"/>
              <a:ea typeface="Microsoft YaHei" panose="020B0503020204020204" pitchFamily="34" charset="-122"/>
            </a:endParaRPr>
          </a:p>
          <a:p>
            <a:pPr>
              <a:spcBef>
                <a:spcPct val="0"/>
              </a:spcBef>
              <a:buFontTx/>
              <a:buNone/>
            </a:pPr>
            <a:r>
              <a:rPr lang="de-DE" altLang="zh-CN" sz="1200" b="0" dirty="0">
                <a:latin typeface="Microsoft YaHei" panose="020B0503020204020204" pitchFamily="34" charset="-122"/>
                <a:ea typeface="Microsoft YaHei" panose="020B0503020204020204" pitchFamily="34" charset="-122"/>
              </a:rPr>
              <a:t>	</a:t>
            </a:r>
          </a:p>
          <a:p>
            <a:pPr>
              <a:spcBef>
                <a:spcPct val="0"/>
              </a:spcBef>
              <a:buFontTx/>
              <a:buNone/>
            </a:pPr>
            <a:r>
              <a:rPr lang="de-DE" altLang="zh-CN" sz="1200" b="0" dirty="0">
                <a:latin typeface="Microsoft YaHei" panose="020B0503020204020204" pitchFamily="34" charset="-122"/>
                <a:ea typeface="Microsoft YaHei" panose="020B0503020204020204" pitchFamily="34" charset="-122"/>
              </a:rPr>
              <a:t>-</a:t>
            </a:r>
            <a:r>
              <a:rPr lang="zh-CN" altLang="en-US" sz="1200" b="0" dirty="0">
                <a:latin typeface="Microsoft YaHei" panose="020B0503020204020204" pitchFamily="34" charset="-122"/>
                <a:ea typeface="Microsoft YaHei" panose="020B0503020204020204" pitchFamily="34" charset="-122"/>
              </a:rPr>
              <a:t>切削速度</a:t>
            </a:r>
            <a:r>
              <a:rPr lang="de-DE" altLang="zh-CN" sz="1200" b="0" dirty="0">
                <a:latin typeface="Microsoft YaHei" panose="020B0503020204020204" pitchFamily="34" charset="-122"/>
                <a:ea typeface="Microsoft YaHei" panose="020B0503020204020204" pitchFamily="34" charset="-122"/>
              </a:rPr>
              <a:t>.:        	200 ... 350 m/min</a:t>
            </a:r>
          </a:p>
          <a:p>
            <a:pPr>
              <a:spcBef>
                <a:spcPct val="0"/>
              </a:spcBef>
              <a:buFontTx/>
              <a:buNone/>
            </a:pPr>
            <a:r>
              <a:rPr lang="de-DE" altLang="zh-CN" sz="1200" b="0" dirty="0">
                <a:latin typeface="Microsoft YaHei" panose="020B0503020204020204" pitchFamily="34" charset="-122"/>
                <a:ea typeface="Microsoft YaHei" panose="020B0503020204020204" pitchFamily="34" charset="-122"/>
              </a:rPr>
              <a:t>-</a:t>
            </a:r>
            <a:r>
              <a:rPr lang="zh-CN" altLang="en-US" sz="1200" b="0" dirty="0">
                <a:latin typeface="Microsoft YaHei" panose="020B0503020204020204" pitchFamily="34" charset="-122"/>
                <a:ea typeface="Microsoft YaHei" panose="020B0503020204020204" pitchFamily="34" charset="-122"/>
              </a:rPr>
              <a:t>铁屑厚度</a:t>
            </a:r>
            <a:r>
              <a:rPr lang="de-DE" altLang="zh-CN" sz="1200" b="0" dirty="0">
                <a:latin typeface="Microsoft YaHei" panose="020B0503020204020204" pitchFamily="34" charset="-122"/>
                <a:ea typeface="Microsoft YaHei" panose="020B0503020204020204" pitchFamily="34" charset="-122"/>
              </a:rPr>
              <a:t>:                  	0,15 … 0,22 mm</a:t>
            </a:r>
            <a:endParaRPr lang="de-DE" altLang="zh-CN" sz="1600" b="0" baseline="30000" dirty="0">
              <a:latin typeface="Microsoft YaHei" panose="020B0503020204020204" pitchFamily="34" charset="-122"/>
              <a:ea typeface="Microsoft YaHei" panose="020B0503020204020204" pitchFamily="34" charset="-122"/>
            </a:endParaRPr>
          </a:p>
        </p:txBody>
      </p:sp>
      <p:sp>
        <p:nvSpPr>
          <p:cNvPr id="23" name="Text Box 4">
            <a:extLst>
              <a:ext uri="{FF2B5EF4-FFF2-40B4-BE49-F238E27FC236}">
                <a16:creationId xmlns:a16="http://schemas.microsoft.com/office/drawing/2014/main" id="{D13F26F0-CCE0-4795-B543-B883FF628A3A}"/>
              </a:ext>
            </a:extLst>
          </p:cNvPr>
          <p:cNvSpPr txBox="1">
            <a:spLocks noChangeArrowheads="1"/>
          </p:cNvSpPr>
          <p:nvPr/>
        </p:nvSpPr>
        <p:spPr bwMode="auto">
          <a:xfrm>
            <a:off x="4757498" y="1561228"/>
            <a:ext cx="4592638" cy="117633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lnSpc>
                <a:spcPct val="130000"/>
              </a:lnSpc>
              <a:spcBef>
                <a:spcPct val="0"/>
              </a:spcBef>
              <a:buFont typeface="Wingdings" panose="05000000000000000000" pitchFamily="2" charset="2"/>
              <a:buChar char="Ø"/>
            </a:pPr>
            <a:r>
              <a:rPr lang="zh-CN" altLang="en-US" sz="1800" dirty="0">
                <a:effectLst>
                  <a:outerShdw blurRad="38100" dist="38100" dir="2700000" algn="tl">
                    <a:srgbClr val="C0C0C0"/>
                  </a:outerShdw>
                </a:effectLst>
                <a:latin typeface="Microsoft YaHei" panose="020B0503020204020204" pitchFamily="34" charset="-122"/>
                <a:ea typeface="Microsoft YaHei" panose="020B0503020204020204" pitchFamily="34" charset="-122"/>
              </a:rPr>
              <a:t>超密齿刀体</a:t>
            </a:r>
            <a:endParaRPr lang="en-GB" altLang="zh-CN" sz="1800" dirty="0">
              <a:effectLst>
                <a:outerShdw blurRad="38100" dist="38100" dir="2700000" algn="tl">
                  <a:srgbClr val="C0C0C0"/>
                </a:outerShdw>
              </a:effectLst>
              <a:latin typeface="Microsoft YaHei" panose="020B0503020204020204" pitchFamily="34" charset="-122"/>
              <a:ea typeface="Microsoft YaHei" panose="020B0503020204020204" pitchFamily="34" charset="-122"/>
            </a:endParaRPr>
          </a:p>
          <a:p>
            <a:pPr eaLnBrk="1" hangingPunct="1">
              <a:lnSpc>
                <a:spcPct val="130000"/>
              </a:lnSpc>
              <a:spcBef>
                <a:spcPct val="0"/>
              </a:spcBef>
              <a:buFont typeface="Wingdings" panose="05000000000000000000" pitchFamily="2" charset="2"/>
              <a:buChar char="Ø"/>
            </a:pPr>
            <a:r>
              <a:rPr lang="zh-CN" altLang="en-US" sz="1800" dirty="0">
                <a:effectLst>
                  <a:outerShdw blurRad="38100" dist="38100" dir="2700000" algn="tl">
                    <a:srgbClr val="C0C0C0"/>
                  </a:outerShdw>
                </a:effectLst>
                <a:latin typeface="Microsoft YaHei" panose="020B0503020204020204" pitchFamily="34" charset="-122"/>
                <a:ea typeface="Microsoft YaHei" panose="020B0503020204020204" pitchFamily="34" charset="-122"/>
              </a:rPr>
              <a:t>高精度</a:t>
            </a:r>
            <a:endParaRPr lang="en-US" altLang="zh-CN" sz="1800" dirty="0">
              <a:effectLst>
                <a:outerShdw blurRad="38100" dist="38100" dir="2700000" algn="tl">
                  <a:srgbClr val="C0C0C0"/>
                </a:outerShdw>
              </a:effectLst>
              <a:latin typeface="Microsoft YaHei" panose="020B0503020204020204" pitchFamily="34" charset="-122"/>
              <a:ea typeface="Microsoft YaHei" panose="020B0503020204020204" pitchFamily="34" charset="-122"/>
            </a:endParaRPr>
          </a:p>
          <a:p>
            <a:pPr eaLnBrk="1" hangingPunct="1">
              <a:lnSpc>
                <a:spcPct val="130000"/>
              </a:lnSpc>
              <a:spcBef>
                <a:spcPct val="0"/>
              </a:spcBef>
              <a:buFont typeface="Wingdings" panose="05000000000000000000" pitchFamily="2" charset="2"/>
              <a:buChar char="Ø"/>
            </a:pPr>
            <a:r>
              <a:rPr lang="zh-CN" altLang="en-US" sz="1800" dirty="0">
                <a:effectLst>
                  <a:outerShdw blurRad="38100" dist="38100" dir="2700000" algn="tl">
                    <a:srgbClr val="C0C0C0"/>
                  </a:outerShdw>
                </a:effectLst>
                <a:latin typeface="Microsoft YaHei" panose="020B0503020204020204" pitchFamily="34" charset="-122"/>
                <a:ea typeface="Microsoft YaHei" panose="020B0503020204020204" pitchFamily="34" charset="-122"/>
              </a:rPr>
              <a:t>高精度结构（带调整选项）</a:t>
            </a:r>
            <a:endParaRPr lang="en-GB" altLang="zh-CN" dirty="0">
              <a:effectLst>
                <a:outerShdw blurRad="38100" dist="38100" dir="2700000" algn="tl">
                  <a:srgbClr val="C0C0C0"/>
                </a:outerShdw>
              </a:effectLst>
              <a:latin typeface="Microsoft YaHei" panose="020B0503020204020204" pitchFamily="34" charset="-122"/>
              <a:ea typeface="Microsoft YaHei" panose="020B0503020204020204" pitchFamily="34" charset="-122"/>
            </a:endParaRPr>
          </a:p>
        </p:txBody>
      </p:sp>
      <p:pic>
        <p:nvPicPr>
          <p:cNvPr id="30727" name="Picture 10" descr="Kw3d">
            <a:extLst>
              <a:ext uri="{FF2B5EF4-FFF2-40B4-BE49-F238E27FC236}">
                <a16:creationId xmlns:a16="http://schemas.microsoft.com/office/drawing/2014/main" id="{0F1ACD1E-0AE1-42DC-9334-AE922FA87093}"/>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53692" y="3574473"/>
            <a:ext cx="3748182" cy="251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Rectangle 11">
            <a:extLst>
              <a:ext uri="{FF2B5EF4-FFF2-40B4-BE49-F238E27FC236}">
                <a16:creationId xmlns:a16="http://schemas.microsoft.com/office/drawing/2014/main" id="{FC6BE595-2E62-41F8-98DE-D3B436ADDD23}"/>
              </a:ext>
            </a:extLst>
          </p:cNvPr>
          <p:cNvSpPr>
            <a:spLocks noChangeArrowheads="1"/>
          </p:cNvSpPr>
          <p:nvPr/>
        </p:nvSpPr>
        <p:spPr bwMode="auto">
          <a:xfrm>
            <a:off x="1619955" y="1950832"/>
            <a:ext cx="742950" cy="647700"/>
          </a:xfrm>
          <a:prstGeom prst="rect">
            <a:avLst/>
          </a:prstGeom>
          <a:solidFill>
            <a:schemeClr val="bg1"/>
          </a:solidFill>
          <a:ln w="158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latin typeface="Microsoft YaHei" panose="020B0503020204020204" pitchFamily="34" charset="-122"/>
              <a:ea typeface="Microsoft YaHei" panose="020B0503020204020204" pitchFamily="34" charset="-122"/>
            </a:endParaRPr>
          </a:p>
        </p:txBody>
      </p:sp>
      <p:pic>
        <p:nvPicPr>
          <p:cNvPr id="30729" name="Picture 12" descr="KCstack Kopie2,5cm forpres">
            <a:extLst>
              <a:ext uri="{FF2B5EF4-FFF2-40B4-BE49-F238E27FC236}">
                <a16:creationId xmlns:a16="http://schemas.microsoft.com/office/drawing/2014/main" id="{B919B06F-F827-4608-B99D-758FEC381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6869"/>
          <a:stretch>
            <a:fillRect/>
          </a:stretch>
        </p:blipFill>
        <p:spPr bwMode="auto">
          <a:xfrm>
            <a:off x="1747858" y="2076244"/>
            <a:ext cx="41275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Object 13">
            <a:extLst>
              <a:ext uri="{FF2B5EF4-FFF2-40B4-BE49-F238E27FC236}">
                <a16:creationId xmlns:a16="http://schemas.microsoft.com/office/drawing/2014/main" id="{554E7CDA-6821-4086-AD47-BBE5D0F3EE2C}"/>
              </a:ext>
            </a:extLst>
          </p:cNvPr>
          <p:cNvSpPr>
            <a:spLocks noChangeAspect="1" noChangeArrowheads="1"/>
          </p:cNvSpPr>
          <p:nvPr/>
        </p:nvSpPr>
        <p:spPr bwMode="auto">
          <a:xfrm>
            <a:off x="1236683" y="2325482"/>
            <a:ext cx="454025" cy="1365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latin typeface="Microsoft YaHei" panose="020B0503020204020204" pitchFamily="34" charset="-122"/>
              <a:ea typeface="Microsoft YaHei" panose="020B0503020204020204" pitchFamily="34" charset="-122"/>
            </a:endParaRPr>
          </a:p>
        </p:txBody>
      </p:sp>
      <p:sp>
        <p:nvSpPr>
          <p:cNvPr id="30731" name="Text Box 14">
            <a:extLst>
              <a:ext uri="{FF2B5EF4-FFF2-40B4-BE49-F238E27FC236}">
                <a16:creationId xmlns:a16="http://schemas.microsoft.com/office/drawing/2014/main" id="{6B9C10CD-9235-4485-AD6C-326D15065019}"/>
              </a:ext>
            </a:extLst>
          </p:cNvPr>
          <p:cNvSpPr txBox="1">
            <a:spLocks noChangeArrowheads="1"/>
          </p:cNvSpPr>
          <p:nvPr/>
        </p:nvSpPr>
        <p:spPr bwMode="auto">
          <a:xfrm>
            <a:off x="1710443" y="2435020"/>
            <a:ext cx="555258" cy="18684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zh-CN" sz="600" i="1" dirty="0">
                <a:latin typeface="Microsoft YaHei" panose="020B0503020204020204" pitchFamily="34" charset="-122"/>
                <a:ea typeface="Microsoft YaHei" panose="020B0503020204020204" pitchFamily="34" charset="-122"/>
              </a:rPr>
              <a:t>HEINLEIN</a:t>
            </a:r>
          </a:p>
        </p:txBody>
      </p:sp>
      <p:sp>
        <p:nvSpPr>
          <p:cNvPr id="15" name="Text Placeholder 1">
            <a:extLst>
              <a:ext uri="{FF2B5EF4-FFF2-40B4-BE49-F238E27FC236}">
                <a16:creationId xmlns:a16="http://schemas.microsoft.com/office/drawing/2014/main" id="{2270AFC8-5447-4713-9E08-6CF4FD91188A}"/>
              </a:ext>
            </a:extLst>
          </p:cNvPr>
          <p:cNvSpPr txBox="1">
            <a:spLocks/>
          </p:cNvSpPr>
          <p:nvPr/>
        </p:nvSpPr>
        <p:spPr>
          <a:xfrm>
            <a:off x="231684" y="520068"/>
            <a:ext cx="4754563" cy="2289807"/>
          </a:xfrm>
          <a:prstGeom prst="rect">
            <a:avLst/>
          </a:prstGeom>
        </p:spPr>
        <p:txBody>
          <a:bodyPr/>
          <a:lstStyle>
            <a:lvl1pPr marL="115888" indent="-115888" algn="l" rtl="0" eaLnBrk="0" fontAlgn="base" hangingPunct="0">
              <a:spcBef>
                <a:spcPct val="20000"/>
              </a:spcBef>
              <a:spcAft>
                <a:spcPct val="0"/>
              </a:spcAft>
              <a:buChar char="•"/>
              <a:defRPr sz="1800">
                <a:solidFill>
                  <a:schemeClr val="tx1"/>
                </a:solidFill>
                <a:latin typeface="+mn-lt"/>
                <a:ea typeface="+mn-ea"/>
                <a:cs typeface="+mn-cs"/>
              </a:defRPr>
            </a:lvl1pPr>
            <a:lvl2pPr marL="573088" indent="-115888" algn="l" rtl="0" eaLnBrk="0" fontAlgn="base" hangingPunct="0">
              <a:spcBef>
                <a:spcPct val="20000"/>
              </a:spcBef>
              <a:spcAft>
                <a:spcPct val="0"/>
              </a:spcAft>
              <a:buChar char="–"/>
              <a:defRPr sz="1600">
                <a:solidFill>
                  <a:schemeClr val="tx1"/>
                </a:solidFill>
                <a:latin typeface="+mn-lt"/>
                <a:ea typeface="+mn-ea"/>
              </a:defRPr>
            </a:lvl2pPr>
            <a:lvl3pPr marL="1028700" indent="-114300" algn="l" rtl="0" eaLnBrk="0" fontAlgn="base" hangingPunct="0">
              <a:spcBef>
                <a:spcPct val="20000"/>
              </a:spcBef>
              <a:spcAft>
                <a:spcPct val="0"/>
              </a:spcAft>
              <a:buChar char="•"/>
              <a:defRPr sz="1400">
                <a:solidFill>
                  <a:schemeClr val="tx1"/>
                </a:solidFill>
                <a:latin typeface="+mn-lt"/>
                <a:ea typeface="+mn-ea"/>
              </a:defRPr>
            </a:lvl3pPr>
            <a:lvl4pPr marL="1028700" indent="-114300" algn="l" rtl="0" eaLnBrk="0" fontAlgn="base" hangingPunct="0">
              <a:spcBef>
                <a:spcPct val="20000"/>
              </a:spcBef>
              <a:spcAft>
                <a:spcPct val="0"/>
              </a:spcAft>
              <a:buChar char="–"/>
              <a:defRPr sz="1400">
                <a:solidFill>
                  <a:schemeClr val="tx1"/>
                </a:solidFill>
                <a:latin typeface="+mn-lt"/>
                <a:ea typeface="+mn-ea"/>
              </a:defRPr>
            </a:lvl4pPr>
            <a:lvl5pPr marL="1028700" indent="-114300" algn="l" rtl="0" eaLnBrk="0" fontAlgn="base" hangingPunct="0">
              <a:spcBef>
                <a:spcPct val="20000"/>
              </a:spcBef>
              <a:spcAft>
                <a:spcPct val="0"/>
              </a:spcAft>
              <a:buChar char="»"/>
              <a:defRPr sz="1200">
                <a:solidFill>
                  <a:schemeClr val="tx1"/>
                </a:solidFill>
                <a:latin typeface="+mn-lt"/>
                <a:ea typeface="+mn-ea"/>
              </a:defRPr>
            </a:lvl5pPr>
            <a:lvl6pPr marL="2514600" indent="-228600" algn="l" rtl="0" fontAlgn="base">
              <a:spcBef>
                <a:spcPct val="20000"/>
              </a:spcBef>
              <a:spcAft>
                <a:spcPct val="0"/>
              </a:spcAft>
              <a:buChar char="»"/>
              <a:defRPr sz="1200">
                <a:solidFill>
                  <a:schemeClr val="tx1"/>
                </a:solidFill>
                <a:latin typeface="+mn-lt"/>
                <a:ea typeface="+mn-ea"/>
              </a:defRPr>
            </a:lvl6pPr>
            <a:lvl7pPr marL="2971800" indent="-228600" algn="l" rtl="0" fontAlgn="base">
              <a:spcBef>
                <a:spcPct val="20000"/>
              </a:spcBef>
              <a:spcAft>
                <a:spcPct val="0"/>
              </a:spcAft>
              <a:buChar char="»"/>
              <a:defRPr sz="1200">
                <a:solidFill>
                  <a:schemeClr val="tx1"/>
                </a:solidFill>
                <a:latin typeface="+mn-lt"/>
                <a:ea typeface="+mn-ea"/>
              </a:defRPr>
            </a:lvl7pPr>
            <a:lvl8pPr marL="3429000" indent="-228600" algn="l" rtl="0" fontAlgn="base">
              <a:spcBef>
                <a:spcPct val="20000"/>
              </a:spcBef>
              <a:spcAft>
                <a:spcPct val="0"/>
              </a:spcAft>
              <a:buChar char="»"/>
              <a:defRPr sz="1200">
                <a:solidFill>
                  <a:schemeClr val="tx1"/>
                </a:solidFill>
                <a:latin typeface="+mn-lt"/>
                <a:ea typeface="+mn-ea"/>
              </a:defRPr>
            </a:lvl8pPr>
            <a:lvl9pPr marL="3886200" indent="-228600" algn="l" rtl="0" fontAlgn="base">
              <a:spcBef>
                <a:spcPct val="20000"/>
              </a:spcBef>
              <a:spcAft>
                <a:spcPct val="0"/>
              </a:spcAft>
              <a:buChar char="»"/>
              <a:defRPr sz="1200">
                <a:solidFill>
                  <a:schemeClr val="tx1"/>
                </a:solidFill>
                <a:latin typeface="+mn-lt"/>
                <a:ea typeface="+mn-ea"/>
              </a:defRPr>
            </a:lvl9pPr>
          </a:lstStyle>
          <a:p>
            <a:pPr marL="0" indent="0" defTabSz="914400">
              <a:buNone/>
            </a:pPr>
            <a:r>
              <a:rPr lang="zh-CN" altLang="en-US" sz="2800" kern="0" dirty="0">
                <a:latin typeface="Microsoft YaHei" panose="020B0503020204020204" pitchFamily="34" charset="-122"/>
                <a:ea typeface="Microsoft YaHei" panose="020B0503020204020204" pitchFamily="34" charset="-122"/>
              </a:rPr>
              <a:t>外铣刀具</a:t>
            </a:r>
            <a:endParaRPr lang="en-US" sz="2800" kern="0"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灯片编号占位符 3">
            <a:extLst>
              <a:ext uri="{FF2B5EF4-FFF2-40B4-BE49-F238E27FC236}">
                <a16:creationId xmlns:a16="http://schemas.microsoft.com/office/drawing/2014/main" id="{71A13148-6927-486E-AD28-716F44328887}"/>
              </a:ext>
            </a:extLst>
          </p:cNvPr>
          <p:cNvSpPr>
            <a:spLocks noGrp="1"/>
          </p:cNvSpPr>
          <p:nvPr>
            <p:ph type="sldNum" sz="quarter" idx="10"/>
          </p:nvPr>
        </p:nvSpPr>
        <p:spPr>
          <a:xfrm>
            <a:off x="4724400" y="6530975"/>
            <a:ext cx="4038600" cy="152400"/>
          </a:xfrm>
          <a:noFill/>
        </p:spPr>
        <p:txBody>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zh-CN" sz="800" b="0" dirty="0">
                <a:latin typeface="Microsoft YaHei" panose="020B0503020204020204" pitchFamily="34" charset="-122"/>
                <a:ea typeface="Microsoft YaHei" panose="020B0503020204020204" pitchFamily="34" charset="-122"/>
              </a:rPr>
              <a:t> </a:t>
            </a:r>
            <a:endParaRPr lang="en-US" altLang="zh-CN" sz="800" dirty="0">
              <a:latin typeface="Microsoft YaHei" panose="020B0503020204020204" pitchFamily="34" charset="-122"/>
              <a:ea typeface="Microsoft YaHei" panose="020B0503020204020204" pitchFamily="34" charset="-122"/>
            </a:endParaRPr>
          </a:p>
        </p:txBody>
      </p:sp>
      <p:grpSp>
        <p:nvGrpSpPr>
          <p:cNvPr id="33795" name="Group 2">
            <a:extLst>
              <a:ext uri="{FF2B5EF4-FFF2-40B4-BE49-F238E27FC236}">
                <a16:creationId xmlns:a16="http://schemas.microsoft.com/office/drawing/2014/main" id="{C1556A5B-5C3E-4C48-9572-282BB77B8F00}"/>
              </a:ext>
            </a:extLst>
          </p:cNvPr>
          <p:cNvGrpSpPr>
            <a:grpSpLocks/>
          </p:cNvGrpSpPr>
          <p:nvPr/>
        </p:nvGrpSpPr>
        <p:grpSpPr bwMode="auto">
          <a:xfrm>
            <a:off x="474663" y="1179513"/>
            <a:ext cx="8196262" cy="4992687"/>
            <a:chOff x="173" y="887"/>
            <a:chExt cx="5163" cy="3145"/>
          </a:xfrm>
        </p:grpSpPr>
        <p:pic>
          <p:nvPicPr>
            <p:cNvPr id="33808" name="Picture 3" descr="HSC_EXPLOSIONSZEICHN Kopie">
              <a:extLst>
                <a:ext uri="{FF2B5EF4-FFF2-40B4-BE49-F238E27FC236}">
                  <a16:creationId xmlns:a16="http://schemas.microsoft.com/office/drawing/2014/main" id="{CE5636A5-570C-4421-8E65-ECE860B6B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 y="1672"/>
              <a:ext cx="2127" cy="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Picture 4" descr="HSC">
              <a:extLst>
                <a:ext uri="{FF2B5EF4-FFF2-40B4-BE49-F238E27FC236}">
                  <a16:creationId xmlns:a16="http://schemas.microsoft.com/office/drawing/2014/main" id="{043E5CC1-67DE-466C-AA17-C717811C2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 y="2432"/>
              <a:ext cx="1277" cy="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0" name="Line 5">
              <a:extLst>
                <a:ext uri="{FF2B5EF4-FFF2-40B4-BE49-F238E27FC236}">
                  <a16:creationId xmlns:a16="http://schemas.microsoft.com/office/drawing/2014/main" id="{7F3D2261-2505-456F-9F3C-ECC87B68DA2F}"/>
                </a:ext>
              </a:extLst>
            </p:cNvPr>
            <p:cNvSpPr>
              <a:spLocks noChangeShapeType="1"/>
            </p:cNvSpPr>
            <p:nvPr/>
          </p:nvSpPr>
          <p:spPr bwMode="auto">
            <a:xfrm>
              <a:off x="1656" y="1160"/>
              <a:ext cx="1742" cy="1320"/>
            </a:xfrm>
            <a:prstGeom prst="line">
              <a:avLst/>
            </a:prstGeom>
            <a:noFill/>
            <a:ln w="25400">
              <a:solidFill>
                <a:srgbClr val="33CCCC"/>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icrosoft YaHei" panose="020B0503020204020204" pitchFamily="34" charset="-122"/>
                <a:ea typeface="Microsoft YaHei" panose="020B0503020204020204" pitchFamily="34" charset="-122"/>
              </a:endParaRPr>
            </a:p>
          </p:txBody>
        </p:sp>
        <p:sp>
          <p:nvSpPr>
            <p:cNvPr id="33811" name="Line 6">
              <a:extLst>
                <a:ext uri="{FF2B5EF4-FFF2-40B4-BE49-F238E27FC236}">
                  <a16:creationId xmlns:a16="http://schemas.microsoft.com/office/drawing/2014/main" id="{54BA695A-C30E-4824-8D78-0650539382D1}"/>
                </a:ext>
              </a:extLst>
            </p:cNvPr>
            <p:cNvSpPr>
              <a:spLocks noChangeShapeType="1"/>
            </p:cNvSpPr>
            <p:nvPr/>
          </p:nvSpPr>
          <p:spPr bwMode="auto">
            <a:xfrm flipV="1">
              <a:off x="2658" y="2720"/>
              <a:ext cx="1716" cy="752"/>
            </a:xfrm>
            <a:prstGeom prst="line">
              <a:avLst/>
            </a:prstGeom>
            <a:noFill/>
            <a:ln w="25400">
              <a:solidFill>
                <a:srgbClr val="33CCCC"/>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icrosoft YaHei" panose="020B0503020204020204" pitchFamily="34" charset="-122"/>
                <a:ea typeface="Microsoft YaHei" panose="020B0503020204020204" pitchFamily="34" charset="-122"/>
              </a:endParaRPr>
            </a:p>
          </p:txBody>
        </p:sp>
        <p:sp>
          <p:nvSpPr>
            <p:cNvPr id="33812" name="Rectangle 7">
              <a:extLst>
                <a:ext uri="{FF2B5EF4-FFF2-40B4-BE49-F238E27FC236}">
                  <a16:creationId xmlns:a16="http://schemas.microsoft.com/office/drawing/2014/main" id="{9F33A586-33D7-44EC-B057-1E90A7649EFE}"/>
                </a:ext>
              </a:extLst>
            </p:cNvPr>
            <p:cNvSpPr>
              <a:spLocks noChangeArrowheads="1"/>
            </p:cNvSpPr>
            <p:nvPr/>
          </p:nvSpPr>
          <p:spPr bwMode="auto">
            <a:xfrm>
              <a:off x="3326" y="3824"/>
              <a:ext cx="452" cy="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793750">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defTabSz="793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defTabSz="79375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defTabSz="79375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defTabSz="79375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defTabSz="79375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defTabSz="79375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defTabSz="79375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defTabSz="79375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1400">
                  <a:latin typeface="Microsoft YaHei" panose="020B0503020204020204" pitchFamily="34" charset="-122"/>
                  <a:ea typeface="Microsoft YaHei" panose="020B0503020204020204" pitchFamily="34" charset="-122"/>
                </a:rPr>
                <a:t>刀夹设计</a:t>
              </a:r>
              <a:endParaRPr lang="de-DE" altLang="zh-CN" sz="1400">
                <a:latin typeface="Microsoft YaHei" panose="020B0503020204020204" pitchFamily="34" charset="-122"/>
                <a:ea typeface="Microsoft YaHei" panose="020B0503020204020204" pitchFamily="34" charset="-122"/>
              </a:endParaRPr>
            </a:p>
          </p:txBody>
        </p:sp>
        <p:sp>
          <p:nvSpPr>
            <p:cNvPr id="33813" name="Line 8">
              <a:extLst>
                <a:ext uri="{FF2B5EF4-FFF2-40B4-BE49-F238E27FC236}">
                  <a16:creationId xmlns:a16="http://schemas.microsoft.com/office/drawing/2014/main" id="{70A157D6-B8D0-4E22-82DF-EEDAAEFD4B84}"/>
                </a:ext>
              </a:extLst>
            </p:cNvPr>
            <p:cNvSpPr>
              <a:spLocks noChangeShapeType="1"/>
            </p:cNvSpPr>
            <p:nvPr/>
          </p:nvSpPr>
          <p:spPr bwMode="auto">
            <a:xfrm>
              <a:off x="2344" y="2192"/>
              <a:ext cx="1353" cy="488"/>
            </a:xfrm>
            <a:prstGeom prst="line">
              <a:avLst/>
            </a:prstGeom>
            <a:noFill/>
            <a:ln w="25400">
              <a:solidFill>
                <a:srgbClr val="33CCCC"/>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atin typeface="Microsoft YaHei" panose="020B0503020204020204" pitchFamily="34" charset="-122"/>
                <a:ea typeface="Microsoft YaHei" panose="020B0503020204020204" pitchFamily="34" charset="-122"/>
              </a:endParaRPr>
            </a:p>
          </p:txBody>
        </p:sp>
        <p:sp>
          <p:nvSpPr>
            <p:cNvPr id="33814" name="Text Box 9">
              <a:extLst>
                <a:ext uri="{FF2B5EF4-FFF2-40B4-BE49-F238E27FC236}">
                  <a16:creationId xmlns:a16="http://schemas.microsoft.com/office/drawing/2014/main" id="{26F3F94E-3055-4AEC-A40B-F059D1E9D145}"/>
                </a:ext>
              </a:extLst>
            </p:cNvPr>
            <p:cNvSpPr txBox="1">
              <a:spLocks noChangeArrowheads="1"/>
            </p:cNvSpPr>
            <p:nvPr/>
          </p:nvSpPr>
          <p:spPr bwMode="auto">
            <a:xfrm>
              <a:off x="1103" y="887"/>
              <a:ext cx="683" cy="2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1200" u="sng">
                  <a:latin typeface="Microsoft YaHei" panose="020B0503020204020204" pitchFamily="34" charset="-122"/>
                  <a:ea typeface="Microsoft YaHei" panose="020B0503020204020204" pitchFamily="34" charset="-122"/>
                </a:rPr>
                <a:t>轴向固定</a:t>
              </a:r>
              <a:r>
                <a:rPr lang="de-DE" altLang="zh-CN" sz="1200" u="sng">
                  <a:latin typeface="Microsoft YaHei" panose="020B0503020204020204" pitchFamily="34" charset="-122"/>
                  <a:ea typeface="Microsoft YaHei" panose="020B0503020204020204" pitchFamily="34" charset="-122"/>
                </a:rPr>
                <a:t>:</a:t>
              </a:r>
              <a:endParaRPr lang="de-DE" altLang="zh-CN" sz="1200">
                <a:latin typeface="Microsoft YaHei" panose="020B0503020204020204" pitchFamily="34" charset="-122"/>
                <a:ea typeface="Microsoft YaHei" panose="020B0503020204020204" pitchFamily="34" charset="-122"/>
              </a:endParaRPr>
            </a:p>
            <a:p>
              <a:pPr>
                <a:spcBef>
                  <a:spcPct val="0"/>
                </a:spcBef>
                <a:buFontTx/>
                <a:buNone/>
              </a:pPr>
              <a:r>
                <a:rPr lang="de-DE" altLang="zh-CN" sz="1200">
                  <a:solidFill>
                    <a:schemeClr val="bg2"/>
                  </a:solidFill>
                  <a:latin typeface="Microsoft YaHei" panose="020B0503020204020204" pitchFamily="34" charset="-122"/>
                  <a:ea typeface="Microsoft YaHei" panose="020B0503020204020204" pitchFamily="34" charset="-122"/>
                </a:rPr>
                <a:t>- </a:t>
              </a:r>
              <a:r>
                <a:rPr lang="zh-CN" altLang="en-US" sz="1200">
                  <a:solidFill>
                    <a:schemeClr val="bg2"/>
                  </a:solidFill>
                  <a:latin typeface="Microsoft YaHei" panose="020B0503020204020204" pitchFamily="34" charset="-122"/>
                  <a:ea typeface="Microsoft YaHei" panose="020B0503020204020204" pitchFamily="34" charset="-122"/>
                </a:rPr>
                <a:t>基准面磨削</a:t>
              </a:r>
              <a:endParaRPr lang="de-DE" altLang="zh-CN" sz="1200">
                <a:solidFill>
                  <a:schemeClr val="bg2"/>
                </a:solidFill>
                <a:latin typeface="Microsoft YaHei" panose="020B0503020204020204" pitchFamily="34" charset="-122"/>
                <a:ea typeface="Microsoft YaHei" panose="020B0503020204020204" pitchFamily="34" charset="-122"/>
              </a:endParaRPr>
            </a:p>
          </p:txBody>
        </p:sp>
        <p:sp>
          <p:nvSpPr>
            <p:cNvPr id="33815" name="Text Box 10">
              <a:extLst>
                <a:ext uri="{FF2B5EF4-FFF2-40B4-BE49-F238E27FC236}">
                  <a16:creationId xmlns:a16="http://schemas.microsoft.com/office/drawing/2014/main" id="{870EC6F2-0201-4A5B-9AF6-137F19DFEBAF}"/>
                </a:ext>
              </a:extLst>
            </p:cNvPr>
            <p:cNvSpPr txBox="1">
              <a:spLocks noChangeArrowheads="1"/>
            </p:cNvSpPr>
            <p:nvPr/>
          </p:nvSpPr>
          <p:spPr bwMode="auto">
            <a:xfrm>
              <a:off x="1619" y="1219"/>
              <a:ext cx="1325" cy="291"/>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Char char="-"/>
              </a:pPr>
              <a:r>
                <a:rPr lang="de-DE" altLang="zh-CN" sz="1200">
                  <a:latin typeface="Microsoft YaHei" panose="020B0503020204020204" pitchFamily="34" charset="-122"/>
                  <a:ea typeface="Microsoft YaHei" panose="020B0503020204020204" pitchFamily="34" charset="-122"/>
                </a:rPr>
                <a:t> </a:t>
              </a:r>
              <a:r>
                <a:rPr lang="zh-CN" altLang="en-US" sz="1200">
                  <a:latin typeface="Microsoft YaHei" panose="020B0503020204020204" pitchFamily="34" charset="-122"/>
                  <a:ea typeface="Microsoft YaHei" panose="020B0503020204020204" pitchFamily="34" charset="-122"/>
                </a:rPr>
                <a:t>较高重复定位精度</a:t>
              </a:r>
              <a:endParaRPr lang="de-DE" altLang="zh-CN" sz="1200">
                <a:latin typeface="Microsoft YaHei" panose="020B0503020204020204" pitchFamily="34" charset="-122"/>
                <a:ea typeface="Microsoft YaHei" panose="020B0503020204020204" pitchFamily="34" charset="-122"/>
              </a:endParaRPr>
            </a:p>
            <a:p>
              <a:pPr>
                <a:spcBef>
                  <a:spcPct val="0"/>
                </a:spcBef>
                <a:buFontTx/>
                <a:buChar char="-"/>
              </a:pPr>
              <a:r>
                <a:rPr lang="de-DE" altLang="zh-CN" sz="1200">
                  <a:latin typeface="Microsoft YaHei" panose="020B0503020204020204" pitchFamily="34" charset="-122"/>
                  <a:ea typeface="Microsoft YaHei" panose="020B0503020204020204" pitchFamily="34" charset="-122"/>
                </a:rPr>
                <a:t> </a:t>
              </a:r>
              <a:r>
                <a:rPr lang="zh-CN" altLang="en-US" sz="1200">
                  <a:latin typeface="Microsoft YaHei" panose="020B0503020204020204" pitchFamily="34" charset="-122"/>
                  <a:ea typeface="Microsoft YaHei" panose="020B0503020204020204" pitchFamily="34" charset="-122"/>
                </a:rPr>
                <a:t>较小的跳动值</a:t>
              </a:r>
              <a:endParaRPr lang="de-DE" altLang="zh-CN" sz="1200">
                <a:latin typeface="Microsoft YaHei" panose="020B0503020204020204" pitchFamily="34" charset="-122"/>
                <a:ea typeface="Microsoft YaHei" panose="020B0503020204020204" pitchFamily="34" charset="-122"/>
              </a:endParaRPr>
            </a:p>
          </p:txBody>
        </p:sp>
        <p:sp>
          <p:nvSpPr>
            <p:cNvPr id="33816" name="Text Box 11">
              <a:extLst>
                <a:ext uri="{FF2B5EF4-FFF2-40B4-BE49-F238E27FC236}">
                  <a16:creationId xmlns:a16="http://schemas.microsoft.com/office/drawing/2014/main" id="{D2FAA43E-09C9-4B66-9860-7B9B5B21926D}"/>
                </a:ext>
              </a:extLst>
            </p:cNvPr>
            <p:cNvSpPr txBox="1">
              <a:spLocks noChangeArrowheads="1"/>
            </p:cNvSpPr>
            <p:nvPr/>
          </p:nvSpPr>
          <p:spPr bwMode="auto">
            <a:xfrm>
              <a:off x="1609" y="1890"/>
              <a:ext cx="727" cy="2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1200" u="sng">
                  <a:latin typeface="Microsoft YaHei" panose="020B0503020204020204" pitchFamily="34" charset="-122"/>
                  <a:ea typeface="Microsoft YaHei" panose="020B0503020204020204" pitchFamily="34" charset="-122"/>
                </a:rPr>
                <a:t>径向固定</a:t>
              </a:r>
              <a:r>
                <a:rPr lang="de-DE" altLang="zh-CN" sz="1200" u="sng">
                  <a:latin typeface="Microsoft YaHei" panose="020B0503020204020204" pitchFamily="34" charset="-122"/>
                  <a:ea typeface="Microsoft YaHei" panose="020B0503020204020204" pitchFamily="34" charset="-122"/>
                </a:rPr>
                <a:t>:</a:t>
              </a:r>
              <a:endParaRPr lang="de-DE" altLang="zh-CN" sz="1200">
                <a:latin typeface="Microsoft YaHei" panose="020B0503020204020204" pitchFamily="34" charset="-122"/>
                <a:ea typeface="Microsoft YaHei" panose="020B0503020204020204" pitchFamily="34" charset="-122"/>
              </a:endParaRPr>
            </a:p>
            <a:p>
              <a:pPr>
                <a:spcBef>
                  <a:spcPct val="0"/>
                </a:spcBef>
                <a:buFontTx/>
                <a:buNone/>
              </a:pPr>
              <a:r>
                <a:rPr lang="de-DE" altLang="zh-CN" sz="1200">
                  <a:solidFill>
                    <a:schemeClr val="bg2"/>
                  </a:solidFill>
                  <a:latin typeface="Microsoft YaHei" panose="020B0503020204020204" pitchFamily="34" charset="-122"/>
                  <a:ea typeface="Microsoft YaHei" panose="020B0503020204020204" pitchFamily="34" charset="-122"/>
                </a:rPr>
                <a:t>- </a:t>
              </a:r>
              <a:r>
                <a:rPr lang="zh-CN" altLang="en-US" sz="1200">
                  <a:solidFill>
                    <a:schemeClr val="bg2"/>
                  </a:solidFill>
                  <a:latin typeface="Microsoft YaHei" panose="020B0503020204020204" pitchFamily="34" charset="-122"/>
                  <a:ea typeface="Microsoft YaHei" panose="020B0503020204020204" pitchFamily="34" charset="-122"/>
                </a:rPr>
                <a:t>内六角</a:t>
              </a:r>
              <a:r>
                <a:rPr lang="de-DE" altLang="zh-CN" sz="1200">
                  <a:solidFill>
                    <a:schemeClr val="bg2"/>
                  </a:solidFill>
                  <a:latin typeface="Microsoft YaHei" panose="020B0503020204020204" pitchFamily="34" charset="-122"/>
                  <a:ea typeface="Microsoft YaHei" panose="020B0503020204020204" pitchFamily="34" charset="-122"/>
                </a:rPr>
                <a:t> M10</a:t>
              </a:r>
            </a:p>
          </p:txBody>
        </p:sp>
        <p:sp>
          <p:nvSpPr>
            <p:cNvPr id="33817" name="Text Box 12">
              <a:extLst>
                <a:ext uri="{FF2B5EF4-FFF2-40B4-BE49-F238E27FC236}">
                  <a16:creationId xmlns:a16="http://schemas.microsoft.com/office/drawing/2014/main" id="{86D1BD8A-A981-4875-B6F3-0DC888F1B65E}"/>
                </a:ext>
              </a:extLst>
            </p:cNvPr>
            <p:cNvSpPr txBox="1">
              <a:spLocks noChangeArrowheads="1"/>
            </p:cNvSpPr>
            <p:nvPr/>
          </p:nvSpPr>
          <p:spPr bwMode="auto">
            <a:xfrm>
              <a:off x="2025" y="2409"/>
              <a:ext cx="953" cy="407"/>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zh-CN" sz="1200">
                  <a:latin typeface="Microsoft YaHei" panose="020B0503020204020204" pitchFamily="34" charset="-122"/>
                  <a:ea typeface="Microsoft YaHei" panose="020B0503020204020204" pitchFamily="34" charset="-122"/>
                </a:rPr>
                <a:t>- </a:t>
              </a:r>
              <a:r>
                <a:rPr lang="zh-CN" altLang="en-US" sz="1200">
                  <a:latin typeface="Microsoft YaHei" panose="020B0503020204020204" pitchFamily="34" charset="-122"/>
                  <a:ea typeface="Microsoft YaHei" panose="020B0503020204020204" pitchFamily="34" charset="-122"/>
                </a:rPr>
                <a:t>清洁简便</a:t>
              </a:r>
              <a:endParaRPr lang="de-DE" altLang="zh-CN" sz="1200">
                <a:latin typeface="Microsoft YaHei" panose="020B0503020204020204" pitchFamily="34" charset="-122"/>
                <a:ea typeface="Microsoft YaHei" panose="020B0503020204020204" pitchFamily="34" charset="-122"/>
              </a:endParaRPr>
            </a:p>
            <a:p>
              <a:pPr>
                <a:spcBef>
                  <a:spcPct val="0"/>
                </a:spcBef>
                <a:buFontTx/>
                <a:buNone/>
              </a:pPr>
              <a:r>
                <a:rPr lang="de-DE" altLang="zh-CN" sz="1200">
                  <a:latin typeface="Microsoft YaHei" panose="020B0503020204020204" pitchFamily="34" charset="-122"/>
                  <a:ea typeface="Microsoft YaHei" panose="020B0503020204020204" pitchFamily="34" charset="-122"/>
                </a:rPr>
                <a:t>- </a:t>
              </a:r>
              <a:r>
                <a:rPr lang="zh-CN" altLang="en-US" sz="1200">
                  <a:latin typeface="Microsoft YaHei" panose="020B0503020204020204" pitchFamily="34" charset="-122"/>
                  <a:ea typeface="Microsoft YaHei" panose="020B0503020204020204" pitchFamily="34" charset="-122"/>
                </a:rPr>
                <a:t>操作顺手</a:t>
              </a:r>
              <a:endParaRPr lang="de-DE" altLang="zh-CN" sz="1200">
                <a:latin typeface="Microsoft YaHei" panose="020B0503020204020204" pitchFamily="34" charset="-122"/>
                <a:ea typeface="Microsoft YaHei" panose="020B0503020204020204" pitchFamily="34" charset="-122"/>
              </a:endParaRPr>
            </a:p>
            <a:p>
              <a:pPr>
                <a:spcBef>
                  <a:spcPct val="0"/>
                </a:spcBef>
                <a:buFontTx/>
                <a:buNone/>
              </a:pPr>
              <a:r>
                <a:rPr lang="de-DE" altLang="zh-CN" sz="1200">
                  <a:latin typeface="Microsoft YaHei" panose="020B0503020204020204" pitchFamily="34" charset="-122"/>
                  <a:ea typeface="Microsoft YaHei" panose="020B0503020204020204" pitchFamily="34" charset="-122"/>
                </a:rPr>
                <a:t>- </a:t>
              </a:r>
              <a:r>
                <a:rPr lang="zh-CN" altLang="en-US" sz="1200">
                  <a:latin typeface="Microsoft YaHei" panose="020B0503020204020204" pitchFamily="34" charset="-122"/>
                  <a:ea typeface="Microsoft YaHei" panose="020B0503020204020204" pitchFamily="34" charset="-122"/>
                </a:rPr>
                <a:t>标准螺钉</a:t>
              </a:r>
              <a:endParaRPr lang="de-DE" altLang="zh-CN" sz="1200">
                <a:latin typeface="Microsoft YaHei" panose="020B0503020204020204" pitchFamily="34" charset="-122"/>
                <a:ea typeface="Microsoft YaHei" panose="020B0503020204020204" pitchFamily="34" charset="-122"/>
              </a:endParaRPr>
            </a:p>
          </p:txBody>
        </p:sp>
        <p:sp>
          <p:nvSpPr>
            <p:cNvPr id="33818" name="Text Box 13">
              <a:extLst>
                <a:ext uri="{FF2B5EF4-FFF2-40B4-BE49-F238E27FC236}">
                  <a16:creationId xmlns:a16="http://schemas.microsoft.com/office/drawing/2014/main" id="{1C9CE932-69A2-44E6-9E5A-C97063E9302D}"/>
                </a:ext>
              </a:extLst>
            </p:cNvPr>
            <p:cNvSpPr txBox="1">
              <a:spLocks noChangeArrowheads="1"/>
            </p:cNvSpPr>
            <p:nvPr/>
          </p:nvSpPr>
          <p:spPr bwMode="auto">
            <a:xfrm>
              <a:off x="1712" y="3416"/>
              <a:ext cx="536" cy="2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1200" u="sng">
                  <a:latin typeface="Microsoft YaHei" panose="020B0503020204020204" pitchFamily="34" charset="-122"/>
                  <a:ea typeface="Microsoft YaHei" panose="020B0503020204020204" pitchFamily="34" charset="-122"/>
                </a:rPr>
                <a:t>切线方向</a:t>
              </a:r>
              <a:r>
                <a:rPr lang="de-DE" altLang="zh-CN" sz="1200" u="sng">
                  <a:latin typeface="Microsoft YaHei" panose="020B0503020204020204" pitchFamily="34" charset="-122"/>
                  <a:ea typeface="Microsoft YaHei" panose="020B0503020204020204" pitchFamily="34" charset="-122"/>
                </a:rPr>
                <a:t>:</a:t>
              </a:r>
            </a:p>
            <a:p>
              <a:pPr>
                <a:spcBef>
                  <a:spcPct val="0"/>
                </a:spcBef>
                <a:buFontTx/>
                <a:buNone/>
              </a:pPr>
              <a:r>
                <a:rPr lang="de-DE" altLang="zh-CN" sz="1200">
                  <a:solidFill>
                    <a:schemeClr val="bg2"/>
                  </a:solidFill>
                  <a:latin typeface="Microsoft YaHei" panose="020B0503020204020204" pitchFamily="34" charset="-122"/>
                  <a:ea typeface="Microsoft YaHei" panose="020B0503020204020204" pitchFamily="34" charset="-122"/>
                </a:rPr>
                <a:t>- </a:t>
              </a:r>
              <a:r>
                <a:rPr lang="zh-CN" altLang="en-US" sz="1200">
                  <a:solidFill>
                    <a:schemeClr val="bg2"/>
                  </a:solidFill>
                  <a:latin typeface="Microsoft YaHei" panose="020B0503020204020204" pitchFamily="34" charset="-122"/>
                  <a:ea typeface="Microsoft YaHei" panose="020B0503020204020204" pitchFamily="34" charset="-122"/>
                </a:rPr>
                <a:t>销钉</a:t>
              </a:r>
              <a:endParaRPr lang="de-DE" altLang="zh-CN" sz="1200">
                <a:solidFill>
                  <a:schemeClr val="bg2"/>
                </a:solidFill>
                <a:latin typeface="Microsoft YaHei" panose="020B0503020204020204" pitchFamily="34" charset="-122"/>
                <a:ea typeface="Microsoft YaHei" panose="020B0503020204020204" pitchFamily="34" charset="-122"/>
              </a:endParaRPr>
            </a:p>
          </p:txBody>
        </p:sp>
        <p:sp>
          <p:nvSpPr>
            <p:cNvPr id="33819" name="Text Box 14">
              <a:extLst>
                <a:ext uri="{FF2B5EF4-FFF2-40B4-BE49-F238E27FC236}">
                  <a16:creationId xmlns:a16="http://schemas.microsoft.com/office/drawing/2014/main" id="{290FE9AB-C57C-438D-A6D8-3ADF2DEFAE80}"/>
                </a:ext>
              </a:extLst>
            </p:cNvPr>
            <p:cNvSpPr txBox="1">
              <a:spLocks noChangeArrowheads="1"/>
            </p:cNvSpPr>
            <p:nvPr/>
          </p:nvSpPr>
          <p:spPr bwMode="auto">
            <a:xfrm>
              <a:off x="2785" y="3521"/>
              <a:ext cx="1025" cy="179"/>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zh-CN" sz="1200">
                  <a:latin typeface="Microsoft YaHei" panose="020B0503020204020204" pitchFamily="34" charset="-122"/>
                  <a:ea typeface="Microsoft YaHei" panose="020B0503020204020204" pitchFamily="34" charset="-122"/>
                </a:rPr>
                <a:t>- </a:t>
              </a:r>
              <a:r>
                <a:rPr lang="zh-CN" altLang="en-US" sz="1200">
                  <a:latin typeface="Microsoft YaHei" panose="020B0503020204020204" pitchFamily="34" charset="-122"/>
                  <a:ea typeface="Microsoft YaHei" panose="020B0503020204020204" pitchFamily="34" charset="-122"/>
                </a:rPr>
                <a:t>可靠的夹紧方式</a:t>
              </a:r>
              <a:endParaRPr lang="de-DE" altLang="zh-CN" sz="1200">
                <a:latin typeface="Microsoft YaHei" panose="020B0503020204020204" pitchFamily="34" charset="-122"/>
                <a:ea typeface="Microsoft YaHei" panose="020B0503020204020204" pitchFamily="34" charset="-122"/>
              </a:endParaRPr>
            </a:p>
          </p:txBody>
        </p:sp>
        <p:sp>
          <p:nvSpPr>
            <p:cNvPr id="33820" name="Line 15">
              <a:extLst>
                <a:ext uri="{FF2B5EF4-FFF2-40B4-BE49-F238E27FC236}">
                  <a16:creationId xmlns:a16="http://schemas.microsoft.com/office/drawing/2014/main" id="{EB94BCB2-BCA4-4B6D-BE9A-F00B83B7747D}"/>
                </a:ext>
              </a:extLst>
            </p:cNvPr>
            <p:cNvSpPr>
              <a:spLocks noChangeShapeType="1"/>
            </p:cNvSpPr>
            <p:nvPr/>
          </p:nvSpPr>
          <p:spPr bwMode="auto">
            <a:xfrm>
              <a:off x="2614" y="3608"/>
              <a:ext cx="112" cy="0"/>
            </a:xfrm>
            <a:prstGeom prst="line">
              <a:avLst/>
            </a:prstGeom>
            <a:noFill/>
            <a:ln w="158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grpSp>
          <p:nvGrpSpPr>
            <p:cNvPr id="33821" name="Group 16">
              <a:extLst>
                <a:ext uri="{FF2B5EF4-FFF2-40B4-BE49-F238E27FC236}">
                  <a16:creationId xmlns:a16="http://schemas.microsoft.com/office/drawing/2014/main" id="{024FEB28-EB16-494C-A8BA-8D1515BBD1C3}"/>
                </a:ext>
              </a:extLst>
            </p:cNvPr>
            <p:cNvGrpSpPr>
              <a:grpSpLocks/>
            </p:cNvGrpSpPr>
            <p:nvPr/>
          </p:nvGrpSpPr>
          <p:grpSpPr bwMode="auto">
            <a:xfrm>
              <a:off x="1856" y="2220"/>
              <a:ext cx="146" cy="392"/>
              <a:chOff x="2724" y="1228"/>
              <a:chExt cx="114" cy="208"/>
            </a:xfrm>
          </p:grpSpPr>
          <p:sp>
            <p:nvSpPr>
              <p:cNvPr id="33825" name="Line 17">
                <a:extLst>
                  <a:ext uri="{FF2B5EF4-FFF2-40B4-BE49-F238E27FC236}">
                    <a16:creationId xmlns:a16="http://schemas.microsoft.com/office/drawing/2014/main" id="{3F66E828-73A7-44ED-B248-C678E73A50F0}"/>
                  </a:ext>
                </a:extLst>
              </p:cNvPr>
              <p:cNvSpPr>
                <a:spLocks noChangeShapeType="1"/>
              </p:cNvSpPr>
              <p:nvPr/>
            </p:nvSpPr>
            <p:spPr bwMode="auto">
              <a:xfrm>
                <a:off x="2726" y="1432"/>
                <a:ext cx="112" cy="0"/>
              </a:xfrm>
              <a:prstGeom prst="line">
                <a:avLst/>
              </a:prstGeom>
              <a:noFill/>
              <a:ln w="158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33826" name="Line 18">
                <a:extLst>
                  <a:ext uri="{FF2B5EF4-FFF2-40B4-BE49-F238E27FC236}">
                    <a16:creationId xmlns:a16="http://schemas.microsoft.com/office/drawing/2014/main" id="{DC817B69-229A-4733-B386-2C3836FDB718}"/>
                  </a:ext>
                </a:extLst>
              </p:cNvPr>
              <p:cNvSpPr>
                <a:spLocks noChangeShapeType="1"/>
              </p:cNvSpPr>
              <p:nvPr/>
            </p:nvSpPr>
            <p:spPr bwMode="auto">
              <a:xfrm>
                <a:off x="2724" y="1228"/>
                <a:ext cx="0" cy="208"/>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grpSp>
        <p:grpSp>
          <p:nvGrpSpPr>
            <p:cNvPr id="33822" name="Group 19">
              <a:extLst>
                <a:ext uri="{FF2B5EF4-FFF2-40B4-BE49-F238E27FC236}">
                  <a16:creationId xmlns:a16="http://schemas.microsoft.com/office/drawing/2014/main" id="{CFBC3B76-C5CC-48C1-9DE8-5E99F4F6C1B4}"/>
                </a:ext>
              </a:extLst>
            </p:cNvPr>
            <p:cNvGrpSpPr>
              <a:grpSpLocks/>
            </p:cNvGrpSpPr>
            <p:nvPr/>
          </p:nvGrpSpPr>
          <p:grpSpPr bwMode="auto">
            <a:xfrm>
              <a:off x="1424" y="1204"/>
              <a:ext cx="146" cy="160"/>
              <a:chOff x="2724" y="1228"/>
              <a:chExt cx="114" cy="208"/>
            </a:xfrm>
          </p:grpSpPr>
          <p:sp>
            <p:nvSpPr>
              <p:cNvPr id="33823" name="Line 20">
                <a:extLst>
                  <a:ext uri="{FF2B5EF4-FFF2-40B4-BE49-F238E27FC236}">
                    <a16:creationId xmlns:a16="http://schemas.microsoft.com/office/drawing/2014/main" id="{B0E504A2-EC62-4BED-976C-BF9DB9EEA5AB}"/>
                  </a:ext>
                </a:extLst>
              </p:cNvPr>
              <p:cNvSpPr>
                <a:spLocks noChangeShapeType="1"/>
              </p:cNvSpPr>
              <p:nvPr/>
            </p:nvSpPr>
            <p:spPr bwMode="auto">
              <a:xfrm>
                <a:off x="2726" y="1432"/>
                <a:ext cx="112" cy="0"/>
              </a:xfrm>
              <a:prstGeom prst="line">
                <a:avLst/>
              </a:prstGeom>
              <a:noFill/>
              <a:ln w="1587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sp>
            <p:nvSpPr>
              <p:cNvPr id="33824" name="Line 21">
                <a:extLst>
                  <a:ext uri="{FF2B5EF4-FFF2-40B4-BE49-F238E27FC236}">
                    <a16:creationId xmlns:a16="http://schemas.microsoft.com/office/drawing/2014/main" id="{CF22B43C-9FD4-4181-A259-5AC5E022549B}"/>
                  </a:ext>
                </a:extLst>
              </p:cNvPr>
              <p:cNvSpPr>
                <a:spLocks noChangeShapeType="1"/>
              </p:cNvSpPr>
              <p:nvPr/>
            </p:nvSpPr>
            <p:spPr bwMode="auto">
              <a:xfrm>
                <a:off x="2724" y="1228"/>
                <a:ext cx="0" cy="208"/>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zh-CN" altLang="en-US">
                  <a:latin typeface="Microsoft YaHei" panose="020B0503020204020204" pitchFamily="34" charset="-122"/>
                  <a:ea typeface="Microsoft YaHei" panose="020B0503020204020204" pitchFamily="34" charset="-122"/>
                </a:endParaRPr>
              </a:p>
            </p:txBody>
          </p:sp>
        </p:grpSp>
      </p:grpSp>
      <p:sp>
        <p:nvSpPr>
          <p:cNvPr id="33797" name="Rectangle 23">
            <a:extLst>
              <a:ext uri="{FF2B5EF4-FFF2-40B4-BE49-F238E27FC236}">
                <a16:creationId xmlns:a16="http://schemas.microsoft.com/office/drawing/2014/main" id="{5ABD1C8F-A86F-4F67-94E6-3ABAC6D50F29}"/>
              </a:ext>
            </a:extLst>
          </p:cNvPr>
          <p:cNvSpPr>
            <a:spLocks noChangeArrowheads="1"/>
          </p:cNvSpPr>
          <p:nvPr/>
        </p:nvSpPr>
        <p:spPr bwMode="auto">
          <a:xfrm>
            <a:off x="666750" y="4178300"/>
            <a:ext cx="742950" cy="647700"/>
          </a:xfrm>
          <a:prstGeom prst="rect">
            <a:avLst/>
          </a:prstGeom>
          <a:solidFill>
            <a:schemeClr val="bg1"/>
          </a:solidFill>
          <a:ln w="158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latin typeface="Microsoft YaHei" panose="020B0503020204020204" pitchFamily="34" charset="-122"/>
              <a:ea typeface="Microsoft YaHei" panose="020B0503020204020204" pitchFamily="34" charset="-122"/>
            </a:endParaRPr>
          </a:p>
        </p:txBody>
      </p:sp>
      <p:pic>
        <p:nvPicPr>
          <p:cNvPr id="33798" name="Picture 24" descr="KCstack Kopie2,5cm forpres">
            <a:extLst>
              <a:ext uri="{FF2B5EF4-FFF2-40B4-BE49-F238E27FC236}">
                <a16:creationId xmlns:a16="http://schemas.microsoft.com/office/drawing/2014/main" id="{1C7A07C5-4A04-4CB6-BD05-EA170B1A3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6869"/>
          <a:stretch>
            <a:fillRect/>
          </a:stretch>
        </p:blipFill>
        <p:spPr bwMode="auto">
          <a:xfrm>
            <a:off x="838200" y="4257675"/>
            <a:ext cx="41275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Object 25">
            <a:extLst>
              <a:ext uri="{FF2B5EF4-FFF2-40B4-BE49-F238E27FC236}">
                <a16:creationId xmlns:a16="http://schemas.microsoft.com/office/drawing/2014/main" id="{D56C2DE6-2C9A-4BE5-A51A-50E7DCD8254B}"/>
              </a:ext>
            </a:extLst>
          </p:cNvPr>
          <p:cNvSpPr>
            <a:spLocks noChangeAspect="1" noChangeArrowheads="1"/>
          </p:cNvSpPr>
          <p:nvPr/>
        </p:nvSpPr>
        <p:spPr bwMode="auto">
          <a:xfrm>
            <a:off x="835025" y="4567238"/>
            <a:ext cx="454025" cy="1365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latin typeface="Microsoft YaHei" panose="020B0503020204020204" pitchFamily="34" charset="-122"/>
              <a:ea typeface="Microsoft YaHei" panose="020B0503020204020204" pitchFamily="34" charset="-122"/>
            </a:endParaRPr>
          </a:p>
        </p:txBody>
      </p:sp>
      <p:sp>
        <p:nvSpPr>
          <p:cNvPr id="33800" name="Text Box 26">
            <a:extLst>
              <a:ext uri="{FF2B5EF4-FFF2-40B4-BE49-F238E27FC236}">
                <a16:creationId xmlns:a16="http://schemas.microsoft.com/office/drawing/2014/main" id="{292C0C79-3F06-4C6A-B6E1-CC0235A1A5DE}"/>
              </a:ext>
            </a:extLst>
          </p:cNvPr>
          <p:cNvSpPr txBox="1">
            <a:spLocks noChangeArrowheads="1"/>
          </p:cNvSpPr>
          <p:nvPr/>
        </p:nvSpPr>
        <p:spPr bwMode="auto">
          <a:xfrm>
            <a:off x="757238" y="4662488"/>
            <a:ext cx="555258" cy="18684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zh-CN" sz="600" i="1">
                <a:latin typeface="Microsoft YaHei" panose="020B0503020204020204" pitchFamily="34" charset="-122"/>
                <a:ea typeface="Microsoft YaHei" panose="020B0503020204020204" pitchFamily="34" charset="-122"/>
              </a:rPr>
              <a:t>HEINLEIN</a:t>
            </a:r>
          </a:p>
        </p:txBody>
      </p:sp>
      <p:grpSp>
        <p:nvGrpSpPr>
          <p:cNvPr id="33801" name="Group 27">
            <a:extLst>
              <a:ext uri="{FF2B5EF4-FFF2-40B4-BE49-F238E27FC236}">
                <a16:creationId xmlns:a16="http://schemas.microsoft.com/office/drawing/2014/main" id="{475DFDFD-1A81-4512-A1C1-CDD79C2695C9}"/>
              </a:ext>
            </a:extLst>
          </p:cNvPr>
          <p:cNvGrpSpPr>
            <a:grpSpLocks/>
          </p:cNvGrpSpPr>
          <p:nvPr/>
        </p:nvGrpSpPr>
        <p:grpSpPr bwMode="auto">
          <a:xfrm>
            <a:off x="5257800" y="1133475"/>
            <a:ext cx="1670050" cy="1577975"/>
            <a:chOff x="2853" y="709"/>
            <a:chExt cx="1052" cy="994"/>
          </a:xfrm>
        </p:grpSpPr>
        <p:pic>
          <p:nvPicPr>
            <p:cNvPr id="33804" name="Picture 28" descr="kassettenklemmung 2">
              <a:extLst>
                <a:ext uri="{FF2B5EF4-FFF2-40B4-BE49-F238E27FC236}">
                  <a16:creationId xmlns:a16="http://schemas.microsoft.com/office/drawing/2014/main" id="{814AF26E-5E1C-4E01-B6CB-9510321A75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9" y="709"/>
              <a:ext cx="710" cy="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Text Box 29">
              <a:extLst>
                <a:ext uri="{FF2B5EF4-FFF2-40B4-BE49-F238E27FC236}">
                  <a16:creationId xmlns:a16="http://schemas.microsoft.com/office/drawing/2014/main" id="{4A3C5282-5C2A-4672-9F49-AD28B9016617}"/>
                </a:ext>
              </a:extLst>
            </p:cNvPr>
            <p:cNvSpPr txBox="1">
              <a:spLocks noChangeArrowheads="1"/>
            </p:cNvSpPr>
            <p:nvPr/>
          </p:nvSpPr>
          <p:spPr bwMode="auto">
            <a:xfrm>
              <a:off x="3153" y="819"/>
              <a:ext cx="308" cy="176"/>
            </a:xfrm>
            <a:prstGeom prst="rect">
              <a:avLst/>
            </a:prstGeom>
            <a:solidFill>
              <a:schemeClr val="bg1"/>
            </a:solidFill>
            <a:ln>
              <a:noFill/>
            </a:ln>
            <a:effectLst/>
            <a:extLs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CN" altLang="en-US" sz="1200" b="0">
                  <a:latin typeface="Microsoft YaHei" panose="020B0503020204020204" pitchFamily="34" charset="-122"/>
                  <a:ea typeface="Microsoft YaHei" panose="020B0503020204020204" pitchFamily="34" charset="-122"/>
                </a:rPr>
                <a:t>刀夹</a:t>
              </a:r>
              <a:endParaRPr lang="de-DE" altLang="zh-CN" sz="1200" b="0">
                <a:latin typeface="Microsoft YaHei" panose="020B0503020204020204" pitchFamily="34" charset="-122"/>
                <a:ea typeface="Microsoft YaHei" panose="020B0503020204020204" pitchFamily="34" charset="-122"/>
              </a:endParaRPr>
            </a:p>
          </p:txBody>
        </p:sp>
        <p:sp>
          <p:nvSpPr>
            <p:cNvPr id="33806" name="Text Box 30">
              <a:extLst>
                <a:ext uri="{FF2B5EF4-FFF2-40B4-BE49-F238E27FC236}">
                  <a16:creationId xmlns:a16="http://schemas.microsoft.com/office/drawing/2014/main" id="{F758E505-F4F4-42BB-8D32-F77DDD77C9A7}"/>
                </a:ext>
              </a:extLst>
            </p:cNvPr>
            <p:cNvSpPr txBox="1">
              <a:spLocks noChangeArrowheads="1"/>
            </p:cNvSpPr>
            <p:nvPr/>
          </p:nvSpPr>
          <p:spPr bwMode="auto">
            <a:xfrm>
              <a:off x="3597" y="1353"/>
              <a:ext cx="308" cy="176"/>
            </a:xfrm>
            <a:prstGeom prst="rect">
              <a:avLst/>
            </a:prstGeom>
            <a:solidFill>
              <a:schemeClr val="bg1"/>
            </a:solidFill>
            <a:ln>
              <a:noFill/>
            </a:ln>
            <a:effectLst/>
            <a:extLs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CN" altLang="en-US" sz="1200" b="0">
                  <a:latin typeface="Microsoft YaHei" panose="020B0503020204020204" pitchFamily="34" charset="-122"/>
                  <a:ea typeface="Microsoft YaHei" panose="020B0503020204020204" pitchFamily="34" charset="-122"/>
                </a:rPr>
                <a:t>刀体</a:t>
              </a:r>
              <a:endParaRPr lang="de-DE" altLang="zh-CN" sz="1200" b="0">
                <a:latin typeface="Microsoft YaHei" panose="020B0503020204020204" pitchFamily="34" charset="-122"/>
                <a:ea typeface="Microsoft YaHei" panose="020B0503020204020204" pitchFamily="34" charset="-122"/>
              </a:endParaRPr>
            </a:p>
          </p:txBody>
        </p:sp>
        <p:sp>
          <p:nvSpPr>
            <p:cNvPr id="33807" name="Text Box 31">
              <a:extLst>
                <a:ext uri="{FF2B5EF4-FFF2-40B4-BE49-F238E27FC236}">
                  <a16:creationId xmlns:a16="http://schemas.microsoft.com/office/drawing/2014/main" id="{0606AFA1-D786-4535-9C7B-A42DE6FE37AA}"/>
                </a:ext>
              </a:extLst>
            </p:cNvPr>
            <p:cNvSpPr txBox="1">
              <a:spLocks noChangeArrowheads="1"/>
            </p:cNvSpPr>
            <p:nvPr/>
          </p:nvSpPr>
          <p:spPr bwMode="auto">
            <a:xfrm>
              <a:off x="2853" y="1303"/>
              <a:ext cx="276" cy="156"/>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CN" altLang="en-US" sz="1000" b="0">
                  <a:latin typeface="Microsoft YaHei" panose="020B0503020204020204" pitchFamily="34" charset="-122"/>
                  <a:ea typeface="Microsoft YaHei" panose="020B0503020204020204" pitchFamily="34" charset="-122"/>
                </a:rPr>
                <a:t>夹持</a:t>
              </a:r>
              <a:endParaRPr lang="de-DE" altLang="zh-CN" sz="1000" b="0">
                <a:latin typeface="Microsoft YaHei" panose="020B0503020204020204" pitchFamily="34" charset="-122"/>
                <a:ea typeface="Microsoft YaHei" panose="020B0503020204020204" pitchFamily="34" charset="-122"/>
              </a:endParaRPr>
            </a:p>
          </p:txBody>
        </p:sp>
      </p:grpSp>
      <p:sp>
        <p:nvSpPr>
          <p:cNvPr id="35" name="Text Placeholder 1">
            <a:extLst>
              <a:ext uri="{FF2B5EF4-FFF2-40B4-BE49-F238E27FC236}">
                <a16:creationId xmlns:a16="http://schemas.microsoft.com/office/drawing/2014/main" id="{8F003895-D30D-4C61-8532-6F8D14E2BCD2}"/>
              </a:ext>
            </a:extLst>
          </p:cNvPr>
          <p:cNvSpPr txBox="1">
            <a:spLocks/>
          </p:cNvSpPr>
          <p:nvPr/>
        </p:nvSpPr>
        <p:spPr>
          <a:xfrm>
            <a:off x="231684" y="520068"/>
            <a:ext cx="4754563" cy="2289807"/>
          </a:xfrm>
          <a:prstGeom prst="rect">
            <a:avLst/>
          </a:prstGeom>
        </p:spPr>
        <p:txBody>
          <a:bodyPr/>
          <a:lstStyle>
            <a:lvl1pPr marL="115888" indent="-115888" algn="l" rtl="0" eaLnBrk="0" fontAlgn="base" hangingPunct="0">
              <a:spcBef>
                <a:spcPct val="20000"/>
              </a:spcBef>
              <a:spcAft>
                <a:spcPct val="0"/>
              </a:spcAft>
              <a:buChar char="•"/>
              <a:defRPr sz="1800">
                <a:solidFill>
                  <a:schemeClr val="tx1"/>
                </a:solidFill>
                <a:latin typeface="+mn-lt"/>
                <a:ea typeface="+mn-ea"/>
                <a:cs typeface="+mn-cs"/>
              </a:defRPr>
            </a:lvl1pPr>
            <a:lvl2pPr marL="573088" indent="-115888" algn="l" rtl="0" eaLnBrk="0" fontAlgn="base" hangingPunct="0">
              <a:spcBef>
                <a:spcPct val="20000"/>
              </a:spcBef>
              <a:spcAft>
                <a:spcPct val="0"/>
              </a:spcAft>
              <a:buChar char="–"/>
              <a:defRPr sz="1600">
                <a:solidFill>
                  <a:schemeClr val="tx1"/>
                </a:solidFill>
                <a:latin typeface="+mn-lt"/>
                <a:ea typeface="+mn-ea"/>
              </a:defRPr>
            </a:lvl2pPr>
            <a:lvl3pPr marL="1028700" indent="-114300" algn="l" rtl="0" eaLnBrk="0" fontAlgn="base" hangingPunct="0">
              <a:spcBef>
                <a:spcPct val="20000"/>
              </a:spcBef>
              <a:spcAft>
                <a:spcPct val="0"/>
              </a:spcAft>
              <a:buChar char="•"/>
              <a:defRPr sz="1400">
                <a:solidFill>
                  <a:schemeClr val="tx1"/>
                </a:solidFill>
                <a:latin typeface="+mn-lt"/>
                <a:ea typeface="+mn-ea"/>
              </a:defRPr>
            </a:lvl3pPr>
            <a:lvl4pPr marL="1028700" indent="-114300" algn="l" rtl="0" eaLnBrk="0" fontAlgn="base" hangingPunct="0">
              <a:spcBef>
                <a:spcPct val="20000"/>
              </a:spcBef>
              <a:spcAft>
                <a:spcPct val="0"/>
              </a:spcAft>
              <a:buChar char="–"/>
              <a:defRPr sz="1400">
                <a:solidFill>
                  <a:schemeClr val="tx1"/>
                </a:solidFill>
                <a:latin typeface="+mn-lt"/>
                <a:ea typeface="+mn-ea"/>
              </a:defRPr>
            </a:lvl4pPr>
            <a:lvl5pPr marL="1028700" indent="-114300" algn="l" rtl="0" eaLnBrk="0" fontAlgn="base" hangingPunct="0">
              <a:spcBef>
                <a:spcPct val="20000"/>
              </a:spcBef>
              <a:spcAft>
                <a:spcPct val="0"/>
              </a:spcAft>
              <a:buChar char="»"/>
              <a:defRPr sz="1200">
                <a:solidFill>
                  <a:schemeClr val="tx1"/>
                </a:solidFill>
                <a:latin typeface="+mn-lt"/>
                <a:ea typeface="+mn-ea"/>
              </a:defRPr>
            </a:lvl5pPr>
            <a:lvl6pPr marL="2514600" indent="-228600" algn="l" rtl="0" fontAlgn="base">
              <a:spcBef>
                <a:spcPct val="20000"/>
              </a:spcBef>
              <a:spcAft>
                <a:spcPct val="0"/>
              </a:spcAft>
              <a:buChar char="»"/>
              <a:defRPr sz="1200">
                <a:solidFill>
                  <a:schemeClr val="tx1"/>
                </a:solidFill>
                <a:latin typeface="+mn-lt"/>
                <a:ea typeface="+mn-ea"/>
              </a:defRPr>
            </a:lvl6pPr>
            <a:lvl7pPr marL="2971800" indent="-228600" algn="l" rtl="0" fontAlgn="base">
              <a:spcBef>
                <a:spcPct val="20000"/>
              </a:spcBef>
              <a:spcAft>
                <a:spcPct val="0"/>
              </a:spcAft>
              <a:buChar char="»"/>
              <a:defRPr sz="1200">
                <a:solidFill>
                  <a:schemeClr val="tx1"/>
                </a:solidFill>
                <a:latin typeface="+mn-lt"/>
                <a:ea typeface="+mn-ea"/>
              </a:defRPr>
            </a:lvl7pPr>
            <a:lvl8pPr marL="3429000" indent="-228600" algn="l" rtl="0" fontAlgn="base">
              <a:spcBef>
                <a:spcPct val="20000"/>
              </a:spcBef>
              <a:spcAft>
                <a:spcPct val="0"/>
              </a:spcAft>
              <a:buChar char="»"/>
              <a:defRPr sz="1200">
                <a:solidFill>
                  <a:schemeClr val="tx1"/>
                </a:solidFill>
                <a:latin typeface="+mn-lt"/>
                <a:ea typeface="+mn-ea"/>
              </a:defRPr>
            </a:lvl8pPr>
            <a:lvl9pPr marL="3886200" indent="-228600" algn="l" rtl="0" fontAlgn="base">
              <a:spcBef>
                <a:spcPct val="20000"/>
              </a:spcBef>
              <a:spcAft>
                <a:spcPct val="0"/>
              </a:spcAft>
              <a:buChar char="»"/>
              <a:defRPr sz="1200">
                <a:solidFill>
                  <a:schemeClr val="tx1"/>
                </a:solidFill>
                <a:latin typeface="+mn-lt"/>
                <a:ea typeface="+mn-ea"/>
              </a:defRPr>
            </a:lvl9pPr>
          </a:lstStyle>
          <a:p>
            <a:pPr marL="0" indent="0" defTabSz="914400">
              <a:buNone/>
            </a:pPr>
            <a:r>
              <a:rPr lang="zh-CN" altLang="en-US" sz="2800" kern="0" dirty="0">
                <a:latin typeface="Microsoft YaHei" panose="020B0503020204020204" pitchFamily="34" charset="-122"/>
                <a:ea typeface="Microsoft YaHei" panose="020B0503020204020204" pitchFamily="34" charset="-122"/>
              </a:rPr>
              <a:t>外铣刀具</a:t>
            </a:r>
            <a:endParaRPr lang="en-US" sz="2800" kern="0" dirty="0">
              <a:latin typeface="Microsoft YaHei" panose="020B0503020204020204" pitchFamily="34" charset="-122"/>
              <a:ea typeface="Microsoft YaHei" panose="020B0503020204020204" pitchFamily="34" charset="-122"/>
            </a:endParaRPr>
          </a:p>
        </p:txBody>
      </p:sp>
      <p:pic>
        <p:nvPicPr>
          <p:cNvPr id="34" name="Picture 10" descr="Kw3d">
            <a:extLst>
              <a:ext uri="{FF2B5EF4-FFF2-40B4-BE49-F238E27FC236}">
                <a16:creationId xmlns:a16="http://schemas.microsoft.com/office/drawing/2014/main" id="{A4D8383C-F086-41A7-B5D9-332945892326}"/>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967148" y="695923"/>
            <a:ext cx="1710390" cy="114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灯片编号占位符 3">
            <a:extLst>
              <a:ext uri="{FF2B5EF4-FFF2-40B4-BE49-F238E27FC236}">
                <a16:creationId xmlns:a16="http://schemas.microsoft.com/office/drawing/2014/main" id="{0508C01A-C422-437A-8A42-49A70FA5086A}"/>
              </a:ext>
            </a:extLst>
          </p:cNvPr>
          <p:cNvSpPr>
            <a:spLocks noGrp="1"/>
          </p:cNvSpPr>
          <p:nvPr>
            <p:ph type="sldNum" sz="quarter" idx="10"/>
          </p:nvPr>
        </p:nvSpPr>
        <p:spPr>
          <a:noFill/>
        </p:spPr>
        <p:txBody>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zh-CN" sz="800" dirty="0">
                <a:latin typeface="Microsoft YaHei" panose="020B0503020204020204" pitchFamily="34" charset="-122"/>
                <a:ea typeface="Microsoft YaHei" panose="020B0503020204020204" pitchFamily="34" charset="-122"/>
              </a:rPr>
              <a:t> </a:t>
            </a:r>
          </a:p>
        </p:txBody>
      </p:sp>
      <p:sp>
        <p:nvSpPr>
          <p:cNvPr id="45059" name="Text Box 3">
            <a:extLst>
              <a:ext uri="{FF2B5EF4-FFF2-40B4-BE49-F238E27FC236}">
                <a16:creationId xmlns:a16="http://schemas.microsoft.com/office/drawing/2014/main" id="{1EC4ED5E-7E46-4ECB-BCB8-F681D362B261}"/>
              </a:ext>
            </a:extLst>
          </p:cNvPr>
          <p:cNvSpPr txBox="1">
            <a:spLocks noChangeArrowheads="1"/>
          </p:cNvSpPr>
          <p:nvPr/>
        </p:nvSpPr>
        <p:spPr bwMode="auto">
          <a:xfrm>
            <a:off x="2836863" y="5554594"/>
            <a:ext cx="474662" cy="217625"/>
          </a:xfrm>
          <a:prstGeom prst="rect">
            <a:avLst/>
          </a:prstGeom>
          <a:solidFill>
            <a:schemeClr val="bg1"/>
          </a:solidFill>
          <a:ln>
            <a:noFill/>
          </a:ln>
          <a:effectLst/>
          <a:extLs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endParaRPr lang="de-DE" altLang="zh-CN" sz="800" b="0">
              <a:latin typeface="Microsoft YaHei" panose="020B0503020204020204" pitchFamily="34" charset="-122"/>
              <a:ea typeface="Microsoft YaHei" panose="020B0503020204020204" pitchFamily="34" charset="-122"/>
            </a:endParaRPr>
          </a:p>
        </p:txBody>
      </p:sp>
      <p:sp>
        <p:nvSpPr>
          <p:cNvPr id="45060" name="Object 10">
            <a:extLst>
              <a:ext uri="{FF2B5EF4-FFF2-40B4-BE49-F238E27FC236}">
                <a16:creationId xmlns:a16="http://schemas.microsoft.com/office/drawing/2014/main" id="{288C7362-AEBB-4623-9FE5-24F885B1C2CE}"/>
              </a:ext>
            </a:extLst>
          </p:cNvPr>
          <p:cNvSpPr>
            <a:spLocks noChangeAspect="1" noChangeArrowheads="1"/>
          </p:cNvSpPr>
          <p:nvPr/>
        </p:nvSpPr>
        <p:spPr bwMode="auto">
          <a:xfrm>
            <a:off x="3333750" y="4568825"/>
            <a:ext cx="2262188" cy="19272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latin typeface="Microsoft YaHei" panose="020B0503020204020204" pitchFamily="34" charset="-122"/>
              <a:ea typeface="Microsoft YaHei" panose="020B0503020204020204" pitchFamily="34" charset="-122"/>
            </a:endParaRPr>
          </a:p>
        </p:txBody>
      </p:sp>
      <p:sp>
        <p:nvSpPr>
          <p:cNvPr id="45061" name="Object 11">
            <a:extLst>
              <a:ext uri="{FF2B5EF4-FFF2-40B4-BE49-F238E27FC236}">
                <a16:creationId xmlns:a16="http://schemas.microsoft.com/office/drawing/2014/main" id="{B9C145C7-76AC-456B-AB61-89F45401D120}"/>
              </a:ext>
            </a:extLst>
          </p:cNvPr>
          <p:cNvSpPr>
            <a:spLocks noChangeAspect="1" noChangeArrowheads="1"/>
          </p:cNvSpPr>
          <p:nvPr/>
        </p:nvSpPr>
        <p:spPr bwMode="auto">
          <a:xfrm>
            <a:off x="4718050" y="3081338"/>
            <a:ext cx="4076700" cy="332263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latin typeface="Microsoft YaHei" panose="020B0503020204020204" pitchFamily="34" charset="-122"/>
              <a:ea typeface="Microsoft YaHei" panose="020B0503020204020204" pitchFamily="34" charset="-122"/>
            </a:endParaRPr>
          </a:p>
        </p:txBody>
      </p:sp>
      <p:pic>
        <p:nvPicPr>
          <p:cNvPr id="45063" name="Picture 16">
            <a:extLst>
              <a:ext uri="{FF2B5EF4-FFF2-40B4-BE49-F238E27FC236}">
                <a16:creationId xmlns:a16="http://schemas.microsoft.com/office/drawing/2014/main" id="{8035E580-AE38-43A9-B4D3-02DFA9A60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9674" y="317099"/>
            <a:ext cx="1956228"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2">
            <a:extLst>
              <a:ext uri="{FF2B5EF4-FFF2-40B4-BE49-F238E27FC236}">
                <a16:creationId xmlns:a16="http://schemas.microsoft.com/office/drawing/2014/main" id="{ECCA0965-B39C-448E-B5FB-6CC05CADE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91" y="3642751"/>
            <a:ext cx="6743617" cy="2470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5" name="Picture 3">
            <a:extLst>
              <a:ext uri="{FF2B5EF4-FFF2-40B4-BE49-F238E27FC236}">
                <a16:creationId xmlns:a16="http://schemas.microsoft.com/office/drawing/2014/main" id="{C9F5D511-0045-4D55-BE3D-95FA615A7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647" y="1906211"/>
            <a:ext cx="6472303" cy="1649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6" name="Text Box 5">
            <a:extLst>
              <a:ext uri="{FF2B5EF4-FFF2-40B4-BE49-F238E27FC236}">
                <a16:creationId xmlns:a16="http://schemas.microsoft.com/office/drawing/2014/main" id="{EAA6DCCC-A8EC-4F0B-B9BF-23FCB679FBAC}"/>
              </a:ext>
            </a:extLst>
          </p:cNvPr>
          <p:cNvSpPr txBox="1">
            <a:spLocks noChangeArrowheads="1"/>
          </p:cNvSpPr>
          <p:nvPr/>
        </p:nvSpPr>
        <p:spPr bwMode="auto">
          <a:xfrm>
            <a:off x="673231" y="1295400"/>
            <a:ext cx="19939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zh-CN" altLang="en-US" sz="1400" b="0">
                <a:latin typeface="Microsoft YaHei" panose="020B0503020204020204" pitchFamily="34" charset="-122"/>
                <a:ea typeface="Microsoft YaHei" panose="020B0503020204020204" pitchFamily="34" charset="-122"/>
              </a:rPr>
              <a:t>直径</a:t>
            </a:r>
            <a:r>
              <a:rPr lang="de-DE" altLang="zh-CN" sz="1400" b="0">
                <a:latin typeface="Microsoft YaHei" panose="020B0503020204020204" pitchFamily="34" charset="-122"/>
                <a:ea typeface="Microsoft YaHei" panose="020B0503020204020204" pitchFamily="34" charset="-122"/>
              </a:rPr>
              <a:t> 	= 1150 mm</a:t>
            </a:r>
          </a:p>
          <a:p>
            <a:pPr>
              <a:spcBef>
                <a:spcPct val="0"/>
              </a:spcBef>
              <a:buFontTx/>
              <a:buNone/>
            </a:pPr>
            <a:r>
              <a:rPr lang="zh-CN" altLang="en-US" sz="1400" b="0">
                <a:latin typeface="Microsoft YaHei" panose="020B0503020204020204" pitchFamily="34" charset="-122"/>
                <a:ea typeface="Microsoft YaHei" panose="020B0503020204020204" pitchFamily="34" charset="-122"/>
              </a:rPr>
              <a:t>宽</a:t>
            </a:r>
            <a:r>
              <a:rPr lang="en-US" altLang="zh-CN" sz="1400" b="0">
                <a:latin typeface="Microsoft YaHei" panose="020B0503020204020204" pitchFamily="34" charset="-122"/>
                <a:ea typeface="Microsoft YaHei" panose="020B0503020204020204" pitchFamily="34" charset="-122"/>
              </a:rPr>
              <a:t>	</a:t>
            </a:r>
            <a:r>
              <a:rPr lang="de-DE" altLang="zh-CN" sz="1400" b="0">
                <a:latin typeface="Microsoft YaHei" panose="020B0503020204020204" pitchFamily="34" charset="-122"/>
                <a:ea typeface="Microsoft YaHei" panose="020B0503020204020204" pitchFamily="34" charset="-122"/>
              </a:rPr>
              <a:t>= 75 - 120 mm</a:t>
            </a:r>
          </a:p>
        </p:txBody>
      </p:sp>
      <p:pic>
        <p:nvPicPr>
          <p:cNvPr id="45067" name="Picture 8" descr="d:\Präsentationen\20091022 Besuch China\BIlder\MHI\cartridge_iso.jpg">
            <a:extLst>
              <a:ext uri="{FF2B5EF4-FFF2-40B4-BE49-F238E27FC236}">
                <a16:creationId xmlns:a16="http://schemas.microsoft.com/office/drawing/2014/main" id="{4D3523F2-40F9-44CD-AD15-211D61F4A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75" y="1143000"/>
            <a:ext cx="3476625"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a:extLst>
              <a:ext uri="{FF2B5EF4-FFF2-40B4-BE49-F238E27FC236}">
                <a16:creationId xmlns:a16="http://schemas.microsoft.com/office/drawing/2014/main" id="{89D8BD3F-33F6-403A-A69A-7861D954C024}"/>
              </a:ext>
            </a:extLst>
          </p:cNvPr>
          <p:cNvSpPr>
            <a:spLocks noChangeArrowheads="1"/>
          </p:cNvSpPr>
          <p:nvPr/>
        </p:nvSpPr>
        <p:spPr bwMode="auto">
          <a:xfrm>
            <a:off x="681814" y="1066800"/>
            <a:ext cx="8458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de-DE" sz="1600" b="1" dirty="0">
                <a:effectLst>
                  <a:outerShdw blurRad="38100" dist="38100" dir="2700000" algn="tl">
                    <a:srgbClr val="C0C0C0"/>
                  </a:outerShdw>
                </a:effectLst>
                <a:latin typeface="Microsoft YaHei" panose="020B0503020204020204" pitchFamily="34" charset="-122"/>
                <a:ea typeface="Microsoft YaHei" panose="020B0503020204020204" pitchFamily="34" charset="-122"/>
              </a:rPr>
              <a:t>MHI (1573555)</a:t>
            </a:r>
          </a:p>
        </p:txBody>
      </p:sp>
      <p:sp>
        <p:nvSpPr>
          <p:cNvPr id="15" name="Text Placeholder 1">
            <a:extLst>
              <a:ext uri="{FF2B5EF4-FFF2-40B4-BE49-F238E27FC236}">
                <a16:creationId xmlns:a16="http://schemas.microsoft.com/office/drawing/2014/main" id="{19380466-60DA-4767-B7CC-2312DADC9C63}"/>
              </a:ext>
            </a:extLst>
          </p:cNvPr>
          <p:cNvSpPr txBox="1">
            <a:spLocks/>
          </p:cNvSpPr>
          <p:nvPr/>
        </p:nvSpPr>
        <p:spPr>
          <a:xfrm>
            <a:off x="231684" y="520068"/>
            <a:ext cx="4754563" cy="2289807"/>
          </a:xfrm>
          <a:prstGeom prst="rect">
            <a:avLst/>
          </a:prstGeom>
        </p:spPr>
        <p:txBody>
          <a:bodyPr/>
          <a:lstStyle>
            <a:lvl1pPr marL="115888" indent="-115888" algn="l" rtl="0" eaLnBrk="0" fontAlgn="base" hangingPunct="0">
              <a:spcBef>
                <a:spcPct val="20000"/>
              </a:spcBef>
              <a:spcAft>
                <a:spcPct val="0"/>
              </a:spcAft>
              <a:buChar char="•"/>
              <a:defRPr sz="1800">
                <a:solidFill>
                  <a:schemeClr val="tx1"/>
                </a:solidFill>
                <a:latin typeface="+mn-lt"/>
                <a:ea typeface="+mn-ea"/>
                <a:cs typeface="+mn-cs"/>
              </a:defRPr>
            </a:lvl1pPr>
            <a:lvl2pPr marL="573088" indent="-115888" algn="l" rtl="0" eaLnBrk="0" fontAlgn="base" hangingPunct="0">
              <a:spcBef>
                <a:spcPct val="20000"/>
              </a:spcBef>
              <a:spcAft>
                <a:spcPct val="0"/>
              </a:spcAft>
              <a:buChar char="–"/>
              <a:defRPr sz="1600">
                <a:solidFill>
                  <a:schemeClr val="tx1"/>
                </a:solidFill>
                <a:latin typeface="+mn-lt"/>
                <a:ea typeface="+mn-ea"/>
              </a:defRPr>
            </a:lvl2pPr>
            <a:lvl3pPr marL="1028700" indent="-114300" algn="l" rtl="0" eaLnBrk="0" fontAlgn="base" hangingPunct="0">
              <a:spcBef>
                <a:spcPct val="20000"/>
              </a:spcBef>
              <a:spcAft>
                <a:spcPct val="0"/>
              </a:spcAft>
              <a:buChar char="•"/>
              <a:defRPr sz="1400">
                <a:solidFill>
                  <a:schemeClr val="tx1"/>
                </a:solidFill>
                <a:latin typeface="+mn-lt"/>
                <a:ea typeface="+mn-ea"/>
              </a:defRPr>
            </a:lvl3pPr>
            <a:lvl4pPr marL="1028700" indent="-114300" algn="l" rtl="0" eaLnBrk="0" fontAlgn="base" hangingPunct="0">
              <a:spcBef>
                <a:spcPct val="20000"/>
              </a:spcBef>
              <a:spcAft>
                <a:spcPct val="0"/>
              </a:spcAft>
              <a:buChar char="–"/>
              <a:defRPr sz="1400">
                <a:solidFill>
                  <a:schemeClr val="tx1"/>
                </a:solidFill>
                <a:latin typeface="+mn-lt"/>
                <a:ea typeface="+mn-ea"/>
              </a:defRPr>
            </a:lvl4pPr>
            <a:lvl5pPr marL="1028700" indent="-114300" algn="l" rtl="0" eaLnBrk="0" fontAlgn="base" hangingPunct="0">
              <a:spcBef>
                <a:spcPct val="20000"/>
              </a:spcBef>
              <a:spcAft>
                <a:spcPct val="0"/>
              </a:spcAft>
              <a:buChar char="»"/>
              <a:defRPr sz="1200">
                <a:solidFill>
                  <a:schemeClr val="tx1"/>
                </a:solidFill>
                <a:latin typeface="+mn-lt"/>
                <a:ea typeface="+mn-ea"/>
              </a:defRPr>
            </a:lvl5pPr>
            <a:lvl6pPr marL="2514600" indent="-228600" algn="l" rtl="0" fontAlgn="base">
              <a:spcBef>
                <a:spcPct val="20000"/>
              </a:spcBef>
              <a:spcAft>
                <a:spcPct val="0"/>
              </a:spcAft>
              <a:buChar char="»"/>
              <a:defRPr sz="1200">
                <a:solidFill>
                  <a:schemeClr val="tx1"/>
                </a:solidFill>
                <a:latin typeface="+mn-lt"/>
                <a:ea typeface="+mn-ea"/>
              </a:defRPr>
            </a:lvl6pPr>
            <a:lvl7pPr marL="2971800" indent="-228600" algn="l" rtl="0" fontAlgn="base">
              <a:spcBef>
                <a:spcPct val="20000"/>
              </a:spcBef>
              <a:spcAft>
                <a:spcPct val="0"/>
              </a:spcAft>
              <a:buChar char="»"/>
              <a:defRPr sz="1200">
                <a:solidFill>
                  <a:schemeClr val="tx1"/>
                </a:solidFill>
                <a:latin typeface="+mn-lt"/>
                <a:ea typeface="+mn-ea"/>
              </a:defRPr>
            </a:lvl7pPr>
            <a:lvl8pPr marL="3429000" indent="-228600" algn="l" rtl="0" fontAlgn="base">
              <a:spcBef>
                <a:spcPct val="20000"/>
              </a:spcBef>
              <a:spcAft>
                <a:spcPct val="0"/>
              </a:spcAft>
              <a:buChar char="»"/>
              <a:defRPr sz="1200">
                <a:solidFill>
                  <a:schemeClr val="tx1"/>
                </a:solidFill>
                <a:latin typeface="+mn-lt"/>
                <a:ea typeface="+mn-ea"/>
              </a:defRPr>
            </a:lvl8pPr>
            <a:lvl9pPr marL="3886200" indent="-228600" algn="l" rtl="0" fontAlgn="base">
              <a:spcBef>
                <a:spcPct val="20000"/>
              </a:spcBef>
              <a:spcAft>
                <a:spcPct val="0"/>
              </a:spcAft>
              <a:buChar char="»"/>
              <a:defRPr sz="1200">
                <a:solidFill>
                  <a:schemeClr val="tx1"/>
                </a:solidFill>
                <a:latin typeface="+mn-lt"/>
                <a:ea typeface="+mn-ea"/>
              </a:defRPr>
            </a:lvl9pPr>
          </a:lstStyle>
          <a:p>
            <a:pPr marL="0" indent="0" defTabSz="914400">
              <a:buNone/>
            </a:pPr>
            <a:r>
              <a:rPr lang="zh-CN" altLang="en-US" sz="2800" kern="0" dirty="0">
                <a:latin typeface="Microsoft YaHei" panose="020B0503020204020204" pitchFamily="34" charset="-122"/>
                <a:ea typeface="Microsoft YaHei" panose="020B0503020204020204" pitchFamily="34" charset="-122"/>
              </a:rPr>
              <a:t>外铣刀具</a:t>
            </a:r>
            <a:endParaRPr lang="en-US" sz="2800" kern="0" dirty="0">
              <a:latin typeface="Microsoft YaHei" panose="020B0503020204020204" pitchFamily="34" charset="-122"/>
              <a:ea typeface="Microsoft YaHei"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标题 7"/>
          <p:cNvSpPr>
            <a:spLocks noGrp="1"/>
          </p:cNvSpPr>
          <p:nvPr>
            <p:ph type="title"/>
          </p:nvPr>
        </p:nvSpPr>
        <p:spPr>
          <a:xfrm>
            <a:off x="457200" y="390218"/>
            <a:ext cx="8229600" cy="64991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zh-CN" altLang="en-US" sz="2800" dirty="0">
                <a:latin typeface="Microsoft YaHei" panose="020B0503020204020204" pitchFamily="34" charset="-122"/>
                <a:ea typeface="Microsoft YaHei" panose="020B0503020204020204" pitchFamily="34" charset="-122"/>
              </a:rPr>
              <a:t>连杆</a:t>
            </a:r>
          </a:p>
        </p:txBody>
      </p:sp>
      <p:pic>
        <p:nvPicPr>
          <p:cNvPr id="6147" name="Picture 46" descr="直列发动机"/>
          <p:cNvPicPr>
            <a:picLocks noGrp="1" noChangeAspect="1" noChangeArrowheads="1" noCrop="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52090" y="865189"/>
            <a:ext cx="3997325" cy="299561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9" name="Picture 3" descr="pleuel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704091"/>
            <a:ext cx="331152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4">
            <a:extLst>
              <a:ext uri="{FF2B5EF4-FFF2-40B4-BE49-F238E27FC236}">
                <a16:creationId xmlns:a16="http://schemas.microsoft.com/office/drawing/2014/main" id="{8C6E2306-0B4B-45D2-87B8-13071AA5E4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94827" y="565162"/>
            <a:ext cx="2073212"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1">
            <a:extLst>
              <a:ext uri="{FF2B5EF4-FFF2-40B4-BE49-F238E27FC236}">
                <a16:creationId xmlns:a16="http://schemas.microsoft.com/office/drawing/2014/main" id="{0F294C9D-9BB3-47DE-A6BA-9799C95E4EE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49174" y="3560774"/>
            <a:ext cx="3554895" cy="266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204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6"/>
          <p:cNvSpPr>
            <a:spLocks noChangeArrowheads="1"/>
          </p:cNvSpPr>
          <p:nvPr/>
        </p:nvSpPr>
        <p:spPr bwMode="auto">
          <a:xfrm>
            <a:off x="213814" y="392648"/>
            <a:ext cx="4537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eaLnBrk="0" fontAlgn="base" hangingPunct="0">
              <a:spcBef>
                <a:spcPct val="0"/>
              </a:spcBef>
              <a:spcAft>
                <a:spcPct val="0"/>
              </a:spcAft>
            </a:pPr>
            <a:r>
              <a:rPr lang="zh-CN" altLang="en-US" sz="2800" dirty="0">
                <a:latin typeface="Microsoft YaHei" panose="020B0503020204020204" pitchFamily="34" charset="-122"/>
                <a:ea typeface="Microsoft YaHei" panose="020B0503020204020204" pitchFamily="34" charset="-122"/>
                <a:cs typeface="+mj-cs"/>
              </a:rPr>
              <a:t>加工工艺</a:t>
            </a:r>
          </a:p>
        </p:txBody>
      </p:sp>
      <p:sp>
        <p:nvSpPr>
          <p:cNvPr id="4" name="TextBox 3"/>
          <p:cNvSpPr txBox="1"/>
          <p:nvPr/>
        </p:nvSpPr>
        <p:spPr>
          <a:xfrm>
            <a:off x="250825" y="1268413"/>
            <a:ext cx="1008063" cy="369332"/>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spAutoFit/>
          </a:bodyPr>
          <a:lstStyle/>
          <a:p>
            <a:pPr>
              <a:defRPr/>
            </a:pPr>
            <a:r>
              <a:rPr lang="zh-CN" altLang="en-US" dirty="0">
                <a:latin typeface="Microsoft YaHei" panose="020B0503020204020204" pitchFamily="34" charset="-122"/>
                <a:ea typeface="Microsoft YaHei" panose="020B0503020204020204" pitchFamily="34" charset="-122"/>
              </a:rPr>
              <a:t>毛坯</a:t>
            </a:r>
          </a:p>
        </p:txBody>
      </p:sp>
      <p:sp>
        <p:nvSpPr>
          <p:cNvPr id="27" name="TextBox 26"/>
          <p:cNvSpPr txBox="1"/>
          <p:nvPr/>
        </p:nvSpPr>
        <p:spPr>
          <a:xfrm>
            <a:off x="1798638" y="1268413"/>
            <a:ext cx="1909762" cy="369332"/>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spAutoFit/>
          </a:bodyPr>
          <a:lstStyle>
            <a:defPPr>
              <a:defRPr lang="en-US"/>
            </a:defPPr>
            <a:lvl1pPr>
              <a:defRPr>
                <a:latin typeface="微软雅黑" panose="020B0503020204020204" pitchFamily="34" charset="-122"/>
                <a:ea typeface="微软雅黑" panose="020B0503020204020204" pitchFamily="34" charset="-122"/>
              </a:defRPr>
            </a:lvl1pPr>
          </a:lstStyle>
          <a:p>
            <a:r>
              <a:rPr lang="en-US" altLang="zh-CN" dirty="0">
                <a:latin typeface="Microsoft YaHei" panose="020B0503020204020204" pitchFamily="34" charset="-122"/>
                <a:ea typeface="Microsoft YaHei" panose="020B0503020204020204" pitchFamily="34" charset="-122"/>
              </a:rPr>
              <a:t>2</a:t>
            </a:r>
            <a:r>
              <a:rPr lang="zh-CN" altLang="en-US" dirty="0">
                <a:latin typeface="Microsoft YaHei" panose="020B0503020204020204" pitchFamily="34" charset="-122"/>
                <a:ea typeface="Microsoft YaHei" panose="020B0503020204020204" pitchFamily="34" charset="-122"/>
              </a:rPr>
              <a:t>端面加工</a:t>
            </a:r>
          </a:p>
        </p:txBody>
      </p:sp>
      <p:pic>
        <p:nvPicPr>
          <p:cNvPr id="84994" name="Picture 2" descr="D:\Kennametal\Conrod Data\连杆技术资料\PHOTO\Double Disc Grin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1720850"/>
            <a:ext cx="1785938"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4151313" y="1268413"/>
            <a:ext cx="2365375" cy="369332"/>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spAutoFit/>
          </a:bodyPr>
          <a:lstStyle>
            <a:defPPr>
              <a:defRPr lang="en-US"/>
            </a:defPPr>
            <a:lvl1pPr>
              <a:defRPr>
                <a:latin typeface="微软雅黑" panose="020B0503020204020204" pitchFamily="34" charset="-122"/>
                <a:ea typeface="微软雅黑" panose="020B0503020204020204" pitchFamily="34" charset="-122"/>
              </a:defRPr>
            </a:lvl1pPr>
          </a:lstStyle>
          <a:p>
            <a:r>
              <a:rPr lang="zh-CN" altLang="en-US" dirty="0">
                <a:latin typeface="Microsoft YaHei" panose="020B0503020204020204" pitchFamily="34" charset="-122"/>
                <a:ea typeface="Microsoft YaHei" panose="020B0503020204020204" pitchFamily="34" charset="-122"/>
              </a:rPr>
              <a:t>大小头的粗加工</a:t>
            </a:r>
          </a:p>
        </p:txBody>
      </p:sp>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200" y="1790700"/>
            <a:ext cx="1114425" cy="1925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9700" y="1773238"/>
            <a:ext cx="1139825" cy="203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7092950" y="1268413"/>
            <a:ext cx="1131888" cy="646331"/>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spAutoFit/>
          </a:bodyPr>
          <a:lstStyle>
            <a:defPPr>
              <a:defRPr lang="en-US"/>
            </a:defPPr>
            <a:lvl1pPr>
              <a:defRPr>
                <a:latin typeface="微软雅黑" panose="020B0503020204020204" pitchFamily="34" charset="-122"/>
                <a:ea typeface="微软雅黑" panose="020B0503020204020204" pitchFamily="34" charset="-122"/>
              </a:defRPr>
            </a:lvl1pPr>
          </a:lstStyle>
          <a:p>
            <a:r>
              <a:rPr lang="zh-CN" altLang="en-US" dirty="0">
                <a:latin typeface="Microsoft YaHei" panose="020B0503020204020204" pitchFamily="34" charset="-122"/>
                <a:ea typeface="Microsoft YaHei" panose="020B0503020204020204" pitchFamily="34" charset="-122"/>
              </a:rPr>
              <a:t>小头的精加工</a:t>
            </a:r>
          </a:p>
        </p:txBody>
      </p:sp>
      <p:sp>
        <p:nvSpPr>
          <p:cNvPr id="33" name="TextBox 32"/>
          <p:cNvSpPr txBox="1"/>
          <p:nvPr/>
        </p:nvSpPr>
        <p:spPr>
          <a:xfrm>
            <a:off x="561975" y="4149725"/>
            <a:ext cx="985838" cy="646331"/>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spAutoFit/>
          </a:bodyPr>
          <a:lstStyle>
            <a:defPPr>
              <a:defRPr lang="en-US"/>
            </a:defPPr>
            <a:lvl1pPr>
              <a:defRPr>
                <a:latin typeface="微软雅黑" panose="020B0503020204020204" pitchFamily="34" charset="-122"/>
                <a:ea typeface="微软雅黑" panose="020B0503020204020204" pitchFamily="34" charset="-122"/>
              </a:defRPr>
            </a:lvl1pPr>
          </a:lstStyle>
          <a:p>
            <a:r>
              <a:rPr lang="zh-CN" altLang="en-US" dirty="0">
                <a:latin typeface="Microsoft YaHei" panose="020B0503020204020204" pitchFamily="34" charset="-122"/>
                <a:ea typeface="Microsoft YaHei" panose="020B0503020204020204" pitchFamily="34" charset="-122"/>
              </a:rPr>
              <a:t>螺栓孔加工</a:t>
            </a:r>
          </a:p>
        </p:txBody>
      </p:sp>
      <p:sp>
        <p:nvSpPr>
          <p:cNvPr id="34" name="TextBox 33"/>
          <p:cNvSpPr txBox="1"/>
          <p:nvPr/>
        </p:nvSpPr>
        <p:spPr>
          <a:xfrm>
            <a:off x="2286000" y="4149725"/>
            <a:ext cx="917575" cy="646331"/>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spAutoFit/>
          </a:bodyPr>
          <a:lstStyle>
            <a:defPPr>
              <a:defRPr lang="en-US"/>
            </a:defPPr>
            <a:lvl1pPr>
              <a:defRPr>
                <a:latin typeface="微软雅黑" panose="020B0503020204020204" pitchFamily="34" charset="-122"/>
                <a:ea typeface="微软雅黑" panose="020B0503020204020204" pitchFamily="34" charset="-122"/>
              </a:defRPr>
            </a:lvl1pPr>
          </a:lstStyle>
          <a:p>
            <a:r>
              <a:rPr lang="zh-CN" altLang="en-US" dirty="0">
                <a:latin typeface="Microsoft YaHei" panose="020B0503020204020204" pitchFamily="34" charset="-122"/>
                <a:ea typeface="Microsoft YaHei" panose="020B0503020204020204" pitchFamily="34" charset="-122"/>
              </a:rPr>
              <a:t>涨断</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切断</a:t>
            </a:r>
          </a:p>
        </p:txBody>
      </p:sp>
      <p:sp>
        <p:nvSpPr>
          <p:cNvPr id="35" name="TextBox 34"/>
          <p:cNvSpPr txBox="1"/>
          <p:nvPr/>
        </p:nvSpPr>
        <p:spPr>
          <a:xfrm>
            <a:off x="4305300" y="4149725"/>
            <a:ext cx="771525" cy="646331"/>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spAutoFit/>
          </a:bodyPr>
          <a:lstStyle>
            <a:defPPr>
              <a:defRPr lang="en-US"/>
            </a:defPPr>
            <a:lvl1pPr>
              <a:defRPr>
                <a:latin typeface="微软雅黑" panose="020B0503020204020204" pitchFamily="34" charset="-122"/>
                <a:ea typeface="微软雅黑" panose="020B0503020204020204" pitchFamily="34" charset="-122"/>
              </a:defRPr>
            </a:lvl1pPr>
          </a:lstStyle>
          <a:p>
            <a:r>
              <a:rPr lang="zh-CN" altLang="en-US" dirty="0">
                <a:latin typeface="Microsoft YaHei" panose="020B0503020204020204" pitchFamily="34" charset="-122"/>
                <a:ea typeface="Microsoft YaHei" panose="020B0503020204020204" pitchFamily="34" charset="-122"/>
              </a:rPr>
              <a:t>合盖装配</a:t>
            </a:r>
          </a:p>
        </p:txBody>
      </p:sp>
      <p:sp>
        <p:nvSpPr>
          <p:cNvPr id="36" name="TextBox 35"/>
          <p:cNvSpPr txBox="1"/>
          <p:nvPr/>
        </p:nvSpPr>
        <p:spPr>
          <a:xfrm>
            <a:off x="6989763" y="4160838"/>
            <a:ext cx="1182687" cy="646331"/>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spAutoFit/>
          </a:bodyPr>
          <a:lstStyle>
            <a:defPPr>
              <a:defRPr lang="en-US"/>
            </a:defPPr>
            <a:lvl1pPr>
              <a:defRPr>
                <a:latin typeface="微软雅黑" panose="020B0503020204020204" pitchFamily="34" charset="-122"/>
                <a:ea typeface="微软雅黑" panose="020B0503020204020204" pitchFamily="34" charset="-122"/>
              </a:defRPr>
            </a:lvl1pPr>
          </a:lstStyle>
          <a:p>
            <a:r>
              <a:rPr lang="zh-CN" altLang="en-US" dirty="0">
                <a:latin typeface="Microsoft YaHei" panose="020B0503020204020204" pitchFamily="34" charset="-122"/>
                <a:ea typeface="Microsoft YaHei" panose="020B0503020204020204" pitchFamily="34" charset="-122"/>
              </a:rPr>
              <a:t>大</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小头精加工</a:t>
            </a:r>
          </a:p>
        </p:txBody>
      </p:sp>
      <p:pic>
        <p:nvPicPr>
          <p:cNvPr id="37" name="Picture 8" descr="rundtaktbrech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2938" y="4937125"/>
            <a:ext cx="1008038" cy="161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5602288" y="4149725"/>
            <a:ext cx="769937" cy="646331"/>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a:spAutoFit/>
          </a:bodyPr>
          <a:lstStyle>
            <a:defPPr>
              <a:defRPr lang="en-US"/>
            </a:defPPr>
            <a:lvl1pPr>
              <a:defRPr>
                <a:latin typeface="微软雅黑" panose="020B0503020204020204" pitchFamily="34" charset="-122"/>
                <a:ea typeface="微软雅黑" panose="020B0503020204020204" pitchFamily="34" charset="-122"/>
              </a:defRPr>
            </a:lvl1pPr>
          </a:lstStyle>
          <a:p>
            <a:r>
              <a:rPr lang="zh-CN" altLang="en-US" dirty="0">
                <a:latin typeface="Microsoft YaHei" panose="020B0503020204020204" pitchFamily="34" charset="-122"/>
                <a:ea typeface="Microsoft YaHei" panose="020B0503020204020204" pitchFamily="34" charset="-122"/>
              </a:rPr>
              <a:t>小头压套</a:t>
            </a:r>
          </a:p>
        </p:txBody>
      </p:sp>
      <p:pic>
        <p:nvPicPr>
          <p:cNvPr id="40" name="Picture 6" descr="pleullas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4941888"/>
            <a:ext cx="1303337"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8763" y="4919663"/>
            <a:ext cx="784225" cy="170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 descr="08_cmyk_gedreh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9338" y="4919663"/>
            <a:ext cx="399835"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67488" y="5100638"/>
            <a:ext cx="2087562"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接箭头连接符 5"/>
          <p:cNvCxnSpPr>
            <a:stCxn id="4" idx="3"/>
            <a:endCxn id="27" idx="1"/>
          </p:cNvCxnSpPr>
          <p:nvPr/>
        </p:nvCxnSpPr>
        <p:spPr>
          <a:xfrm>
            <a:off x="1258888" y="1453079"/>
            <a:ext cx="539750" cy="0"/>
          </a:xfrm>
          <a:prstGeom prst="straightConnector1">
            <a:avLst/>
          </a:prstGeom>
          <a:ln w="19050">
            <a:solidFill>
              <a:srgbClr val="13694E"/>
            </a:solidFill>
            <a:tailEnd type="arrow"/>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a:off x="3600450" y="1484313"/>
            <a:ext cx="539750" cy="0"/>
          </a:xfrm>
          <a:prstGeom prst="straightConnector1">
            <a:avLst/>
          </a:prstGeom>
          <a:ln w="19050">
            <a:solidFill>
              <a:srgbClr val="13694E"/>
            </a:solidFill>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a:off x="6516688" y="1484313"/>
            <a:ext cx="539750" cy="0"/>
          </a:xfrm>
          <a:prstGeom prst="straightConnector1">
            <a:avLst/>
          </a:prstGeom>
          <a:ln w="19050">
            <a:solidFill>
              <a:srgbClr val="13694E"/>
            </a:solidFill>
            <a:tailEnd type="arrow"/>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a:stCxn id="33" idx="3"/>
            <a:endCxn id="34" idx="1"/>
          </p:cNvCxnSpPr>
          <p:nvPr/>
        </p:nvCxnSpPr>
        <p:spPr>
          <a:xfrm>
            <a:off x="1547813" y="4472891"/>
            <a:ext cx="738187" cy="0"/>
          </a:xfrm>
          <a:prstGeom prst="straightConnector1">
            <a:avLst/>
          </a:prstGeom>
          <a:ln w="19050">
            <a:solidFill>
              <a:srgbClr val="13694E"/>
            </a:solidFill>
            <a:tailEnd type="arrow"/>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a:stCxn id="34" idx="3"/>
            <a:endCxn id="35" idx="1"/>
          </p:cNvCxnSpPr>
          <p:nvPr/>
        </p:nvCxnSpPr>
        <p:spPr>
          <a:xfrm>
            <a:off x="3203575" y="4472891"/>
            <a:ext cx="1101725" cy="0"/>
          </a:xfrm>
          <a:prstGeom prst="straightConnector1">
            <a:avLst/>
          </a:prstGeom>
          <a:ln w="19050">
            <a:solidFill>
              <a:srgbClr val="13694E"/>
            </a:solidFill>
            <a:tailEnd type="arrow"/>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a:off x="5076825" y="4508500"/>
            <a:ext cx="538163" cy="0"/>
          </a:xfrm>
          <a:prstGeom prst="straightConnector1">
            <a:avLst/>
          </a:prstGeom>
          <a:ln w="19050">
            <a:solidFill>
              <a:srgbClr val="13694E"/>
            </a:solidFill>
            <a:tailEnd type="arrow"/>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p:nvPr/>
        </p:nvCxnSpPr>
        <p:spPr>
          <a:xfrm>
            <a:off x="6408738" y="4508500"/>
            <a:ext cx="539750" cy="0"/>
          </a:xfrm>
          <a:prstGeom prst="straightConnector1">
            <a:avLst/>
          </a:prstGeom>
          <a:ln w="19050">
            <a:solidFill>
              <a:srgbClr val="13694E"/>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8224838" y="1484313"/>
            <a:ext cx="43021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217" name="直接连接符 9216"/>
          <p:cNvCxnSpPr/>
          <p:nvPr/>
        </p:nvCxnSpPr>
        <p:spPr>
          <a:xfrm>
            <a:off x="8655050" y="1468438"/>
            <a:ext cx="0" cy="24653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220" name="直接连接符 9219"/>
          <p:cNvCxnSpPr/>
          <p:nvPr/>
        </p:nvCxnSpPr>
        <p:spPr>
          <a:xfrm flipH="1">
            <a:off x="1054100" y="3933825"/>
            <a:ext cx="760095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224" name="直接箭头连接符 9223"/>
          <p:cNvCxnSpPr>
            <a:endCxn id="33" idx="0"/>
          </p:cNvCxnSpPr>
          <p:nvPr/>
        </p:nvCxnSpPr>
        <p:spPr>
          <a:xfrm>
            <a:off x="1054100" y="3933825"/>
            <a:ext cx="794" cy="2159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8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40550" y="2060575"/>
            <a:ext cx="1322388" cy="93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3362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008537"/>
            <a:ext cx="6192838"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14"/>
          <p:cNvSpPr txBox="1">
            <a:spLocks noChangeArrowheads="1"/>
          </p:cNvSpPr>
          <p:nvPr/>
        </p:nvSpPr>
        <p:spPr bwMode="auto">
          <a:xfrm>
            <a:off x="250825" y="337775"/>
            <a:ext cx="3700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eaLnBrk="0" fontAlgn="base" hangingPunct="0">
              <a:spcBef>
                <a:spcPct val="0"/>
              </a:spcBef>
              <a:spcAft>
                <a:spcPct val="0"/>
              </a:spcAft>
              <a:defRPr sz="2800" b="1" i="1">
                <a:solidFill>
                  <a:schemeClr val="accent3"/>
                </a:solidFill>
                <a:latin typeface="+mj-lt"/>
                <a:ea typeface="+mj-ea"/>
                <a:cs typeface="+mj-cs"/>
              </a:defRPr>
            </a:lvl1pPr>
          </a:lstStyle>
          <a:p>
            <a:r>
              <a:rPr lang="zh-CN" altLang="en-US" b="0" i="0" dirty="0">
                <a:solidFill>
                  <a:schemeClr val="tx1"/>
                </a:solidFill>
                <a:latin typeface="Microsoft YaHei" panose="020B0503020204020204" pitchFamily="34" charset="-122"/>
                <a:ea typeface="Microsoft YaHei" panose="020B0503020204020204" pitchFamily="34" charset="-122"/>
              </a:rPr>
              <a:t>铣削止推面</a:t>
            </a:r>
            <a:endParaRPr lang="de-DE" altLang="zh-CN" b="0" i="0" dirty="0">
              <a:solidFill>
                <a:schemeClr val="tx1"/>
              </a:solidFill>
              <a:latin typeface="Microsoft YaHei" panose="020B0503020204020204" pitchFamily="34" charset="-122"/>
              <a:ea typeface="Microsoft YaHei" panose="020B0503020204020204" pitchFamily="34" charset="-122"/>
            </a:endParaRPr>
          </a:p>
        </p:txBody>
      </p:sp>
      <p:pic>
        <p:nvPicPr>
          <p:cNvPr id="112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875562"/>
            <a:ext cx="2768600" cy="244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3875562"/>
            <a:ext cx="2736850" cy="253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3875562"/>
            <a:ext cx="2232025" cy="257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9386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p:cNvSpPr txBox="1">
            <a:spLocks noChangeArrowheads="1"/>
          </p:cNvSpPr>
          <p:nvPr/>
        </p:nvSpPr>
        <p:spPr bwMode="auto">
          <a:xfrm>
            <a:off x="347442" y="3654426"/>
            <a:ext cx="5414963" cy="14954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  </a:t>
            </a:r>
            <a:r>
              <a:rPr lang="en-GB" altLang="zh-CN" sz="1400">
                <a:latin typeface="Arial" charset="0"/>
                <a:ea typeface="宋体" charset="-122"/>
              </a:rPr>
              <a:t>HSK80C shell mill arbor with exchange lock   </a:t>
            </a:r>
          </a:p>
          <a:p>
            <a:pPr>
              <a:lnSpc>
                <a:spcPct val="90000"/>
              </a:lnSpc>
              <a:spcBef>
                <a:spcPct val="50000"/>
              </a:spcBef>
              <a:buFontTx/>
              <a:buChar char="•"/>
            </a:pPr>
            <a:r>
              <a:rPr lang="en-GB" altLang="zh-CN" sz="1400">
                <a:latin typeface="Arial" charset="0"/>
                <a:ea typeface="宋体" charset="-122"/>
              </a:rPr>
              <a:t>  M780 milling cutter Ø100; z=12 + 3</a:t>
            </a:r>
          </a:p>
          <a:p>
            <a:pPr>
              <a:lnSpc>
                <a:spcPct val="90000"/>
              </a:lnSpc>
              <a:spcBef>
                <a:spcPct val="50000"/>
              </a:spcBef>
              <a:buFontTx/>
              <a:buChar char="•"/>
            </a:pPr>
            <a:r>
              <a:rPr lang="en-GB" altLang="zh-CN" sz="1400">
                <a:latin typeface="Arial" charset="0"/>
                <a:ea typeface="宋体" charset="-122"/>
              </a:rPr>
              <a:t>  3x Finishing insert SNXF1204ZNSNGP TN7525</a:t>
            </a:r>
          </a:p>
          <a:p>
            <a:pPr>
              <a:lnSpc>
                <a:spcPct val="90000"/>
              </a:lnSpc>
              <a:spcBef>
                <a:spcPct val="50000"/>
              </a:spcBef>
              <a:buFontTx/>
              <a:buChar char="•"/>
            </a:pPr>
            <a:r>
              <a:rPr lang="en-GB" altLang="zh-CN" sz="1400">
                <a:latin typeface="Arial" charset="0"/>
                <a:ea typeface="宋体" charset="-122"/>
              </a:rPr>
              <a:t>  12x Roughing insert SNXF120412SNGP TN7525</a:t>
            </a:r>
          </a:p>
          <a:p>
            <a:pPr>
              <a:lnSpc>
                <a:spcPct val="90000"/>
              </a:lnSpc>
              <a:spcBef>
                <a:spcPct val="50000"/>
              </a:spcBef>
              <a:buFontTx/>
              <a:buChar char="•"/>
            </a:pPr>
            <a:r>
              <a:rPr lang="en-GB" altLang="zh-CN" sz="1400">
                <a:latin typeface="Arial" charset="0"/>
                <a:ea typeface="宋体" charset="-122"/>
              </a:rPr>
              <a:t>   Offset of wiper insert 0,02 mm</a:t>
            </a:r>
          </a:p>
        </p:txBody>
      </p:sp>
      <p:pic>
        <p:nvPicPr>
          <p:cNvPr id="12291" name="Picture 4" descr="C:\A_Daten\A_Projekte\K4110_Alfing_FAW_Deutz_Con_rod\Zeichnungen\Werkzeugplan\K4110_WZP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4044" y="1918239"/>
            <a:ext cx="2289663" cy="3231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5"/>
          <p:cNvSpPr txBox="1">
            <a:spLocks noChangeArrowheads="1"/>
          </p:cNvSpPr>
          <p:nvPr/>
        </p:nvSpPr>
        <p:spPr bwMode="auto">
          <a:xfrm>
            <a:off x="3090863" y="4333875"/>
            <a:ext cx="180975" cy="4635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zh-CN" altLang="zh-CN" sz="2400">
              <a:latin typeface="Arial" charset="0"/>
            </a:endParaRPr>
          </a:p>
        </p:txBody>
      </p:sp>
      <p:sp>
        <p:nvSpPr>
          <p:cNvPr id="12293" name="Rectangle 7"/>
          <p:cNvSpPr>
            <a:spLocks noChangeArrowheads="1"/>
          </p:cNvSpPr>
          <p:nvPr/>
        </p:nvSpPr>
        <p:spPr bwMode="auto">
          <a:xfrm>
            <a:off x="420467" y="3265488"/>
            <a:ext cx="16557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Solution:</a:t>
            </a:r>
          </a:p>
        </p:txBody>
      </p:sp>
      <p:sp>
        <p:nvSpPr>
          <p:cNvPr id="12294" name="Text Box 8"/>
          <p:cNvSpPr txBox="1">
            <a:spLocks noChangeArrowheads="1"/>
          </p:cNvSpPr>
          <p:nvPr/>
        </p:nvSpPr>
        <p:spPr bwMode="auto">
          <a:xfrm>
            <a:off x="420467" y="5862100"/>
            <a:ext cx="3249613" cy="28841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GB" altLang="zh-CN" sz="1400" dirty="0">
                <a:latin typeface="Arial" charset="0"/>
                <a:ea typeface="宋体" charset="-122"/>
              </a:rPr>
              <a:t>Surface finish Rz 5 - 6</a:t>
            </a:r>
          </a:p>
        </p:txBody>
      </p:sp>
      <p:sp>
        <p:nvSpPr>
          <p:cNvPr id="12295" name="Rectangle 9"/>
          <p:cNvSpPr>
            <a:spLocks noChangeArrowheads="1"/>
          </p:cNvSpPr>
          <p:nvPr/>
        </p:nvSpPr>
        <p:spPr bwMode="auto">
          <a:xfrm>
            <a:off x="420467" y="5353051"/>
            <a:ext cx="15668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zh-CN" sz="1800" b="1" u="sng">
                <a:latin typeface="Arial" charset="0"/>
                <a:ea typeface="宋体" charset="-122"/>
              </a:rPr>
              <a:t>The Results:</a:t>
            </a:r>
          </a:p>
        </p:txBody>
      </p:sp>
      <p:sp>
        <p:nvSpPr>
          <p:cNvPr id="12296" name="Text Box 10"/>
          <p:cNvSpPr txBox="1">
            <a:spLocks noChangeArrowheads="1"/>
          </p:cNvSpPr>
          <p:nvPr/>
        </p:nvSpPr>
        <p:spPr bwMode="auto">
          <a:xfrm>
            <a:off x="4140200" y="1574800"/>
            <a:ext cx="2808288" cy="1493838"/>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 D = 100	 m/min</a:t>
            </a:r>
          </a:p>
          <a:p>
            <a:pPr>
              <a:lnSpc>
                <a:spcPct val="90000"/>
              </a:lnSpc>
              <a:spcBef>
                <a:spcPct val="50000"/>
              </a:spcBef>
              <a:buFontTx/>
              <a:buChar char="•"/>
            </a:pPr>
            <a:r>
              <a:rPr lang="de-DE" altLang="zh-CN" sz="1400">
                <a:latin typeface="Arial" charset="0"/>
                <a:ea typeface="宋体" charset="-122"/>
              </a:rPr>
              <a:t> Vc = 180  m/min</a:t>
            </a:r>
          </a:p>
          <a:p>
            <a:pPr>
              <a:lnSpc>
                <a:spcPct val="90000"/>
              </a:lnSpc>
              <a:spcBef>
                <a:spcPct val="50000"/>
              </a:spcBef>
              <a:buFontTx/>
              <a:buChar char="•"/>
            </a:pPr>
            <a:r>
              <a:rPr lang="de-DE" altLang="zh-CN" sz="1400">
                <a:latin typeface="Arial" charset="0"/>
                <a:ea typeface="宋体" charset="-122"/>
              </a:rPr>
              <a:t> Vf  = 1030  mm/min</a:t>
            </a:r>
          </a:p>
          <a:p>
            <a:pPr>
              <a:lnSpc>
                <a:spcPct val="90000"/>
              </a:lnSpc>
              <a:spcBef>
                <a:spcPct val="50000"/>
              </a:spcBef>
              <a:buFontTx/>
              <a:buChar char="•"/>
            </a:pPr>
            <a:r>
              <a:rPr lang="de-DE" altLang="zh-CN" sz="1400">
                <a:latin typeface="Arial" charset="0"/>
                <a:ea typeface="宋体" charset="-122"/>
              </a:rPr>
              <a:t> FPT = 0,12  mm</a:t>
            </a:r>
          </a:p>
          <a:p>
            <a:pPr>
              <a:lnSpc>
                <a:spcPct val="90000"/>
              </a:lnSpc>
              <a:spcBef>
                <a:spcPct val="50000"/>
              </a:spcBef>
              <a:buFontTx/>
              <a:buChar char="•"/>
            </a:pPr>
            <a:r>
              <a:rPr lang="de-DE" altLang="zh-CN" sz="1400">
                <a:latin typeface="Arial" charset="0"/>
                <a:ea typeface="宋体" charset="-122"/>
              </a:rPr>
              <a:t> DOC = 1,7 – 2,0 mm</a:t>
            </a:r>
          </a:p>
        </p:txBody>
      </p:sp>
      <p:sp>
        <p:nvSpPr>
          <p:cNvPr id="12297" name="Rectangle 11"/>
          <p:cNvSpPr>
            <a:spLocks noChangeArrowheads="1"/>
          </p:cNvSpPr>
          <p:nvPr/>
        </p:nvSpPr>
        <p:spPr bwMode="auto">
          <a:xfrm>
            <a:off x="4144963" y="1196975"/>
            <a:ext cx="1233487"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Data:</a:t>
            </a:r>
          </a:p>
        </p:txBody>
      </p:sp>
      <p:sp>
        <p:nvSpPr>
          <p:cNvPr id="12298" name="Text Box 12"/>
          <p:cNvSpPr txBox="1">
            <a:spLocks noChangeArrowheads="1"/>
          </p:cNvSpPr>
          <p:nvPr/>
        </p:nvSpPr>
        <p:spPr bwMode="auto">
          <a:xfrm>
            <a:off x="420467" y="1347788"/>
            <a:ext cx="4344988" cy="179546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Component: Pass. car conrod</a:t>
            </a:r>
          </a:p>
          <a:p>
            <a:pPr>
              <a:lnSpc>
                <a:spcPct val="90000"/>
              </a:lnSpc>
              <a:spcBef>
                <a:spcPct val="50000"/>
              </a:spcBef>
              <a:buFontTx/>
              <a:buChar char="•"/>
            </a:pPr>
            <a:r>
              <a:rPr lang="en-GB" altLang="zh-CN" sz="1400" dirty="0">
                <a:latin typeface="Arial" charset="0"/>
                <a:ea typeface="宋体" charset="-122"/>
              </a:rPr>
              <a:t>  Material:  C70 S6 BY  	</a:t>
            </a:r>
          </a:p>
          <a:p>
            <a:pPr>
              <a:lnSpc>
                <a:spcPct val="90000"/>
              </a:lnSpc>
              <a:spcBef>
                <a:spcPct val="50000"/>
              </a:spcBef>
              <a:buFontTx/>
              <a:buChar char="•"/>
            </a:pPr>
            <a:r>
              <a:rPr lang="en-GB" altLang="zh-CN" sz="1400" dirty="0">
                <a:latin typeface="Arial" charset="0"/>
                <a:ea typeface="宋体" charset="-122"/>
              </a:rPr>
              <a:t>  Operation:    Milling thrust faces</a:t>
            </a:r>
          </a:p>
          <a:p>
            <a:pPr>
              <a:lnSpc>
                <a:spcPct val="90000"/>
              </a:lnSpc>
              <a:spcBef>
                <a:spcPct val="50000"/>
              </a:spcBef>
              <a:buFontTx/>
              <a:buChar char="•"/>
            </a:pPr>
            <a:r>
              <a:rPr lang="en-GB" altLang="zh-CN" sz="1400" dirty="0">
                <a:latin typeface="Arial" charset="0"/>
                <a:ea typeface="宋体" charset="-122"/>
              </a:rPr>
              <a:t>  Coolant:   no</a:t>
            </a:r>
          </a:p>
          <a:p>
            <a:pPr>
              <a:lnSpc>
                <a:spcPct val="90000"/>
              </a:lnSpc>
              <a:spcBef>
                <a:spcPct val="50000"/>
              </a:spcBef>
              <a:buFontTx/>
              <a:buChar char="•"/>
            </a:pPr>
            <a:r>
              <a:rPr lang="en-GB" altLang="zh-CN" sz="1400" dirty="0">
                <a:latin typeface="Arial" charset="0"/>
                <a:ea typeface="宋体" charset="-122"/>
              </a:rPr>
              <a:t>  Machine:   </a:t>
            </a:r>
            <a:r>
              <a:rPr lang="en-GB" altLang="zh-CN" sz="1400" dirty="0" err="1">
                <a:latin typeface="Arial" charset="0"/>
                <a:ea typeface="宋体" charset="-122"/>
              </a:rPr>
              <a:t>Transferline</a:t>
            </a:r>
            <a:endParaRPr lang="en-GB" altLang="zh-CN" sz="1400" dirty="0">
              <a:latin typeface="Arial" charset="0"/>
              <a:ea typeface="宋体" charset="-122"/>
            </a:endParaRPr>
          </a:p>
          <a:p>
            <a:pPr>
              <a:lnSpc>
                <a:spcPct val="90000"/>
              </a:lnSpc>
              <a:spcBef>
                <a:spcPct val="50000"/>
              </a:spcBef>
              <a:buFontTx/>
              <a:buChar char="•"/>
            </a:pPr>
            <a:r>
              <a:rPr lang="en-GB" altLang="zh-CN" sz="1400" dirty="0">
                <a:latin typeface="Arial" charset="0"/>
                <a:ea typeface="宋体" charset="-122"/>
              </a:rPr>
              <a:t>  Objective:  Achieve surface finish Rz 16</a:t>
            </a:r>
          </a:p>
        </p:txBody>
      </p:sp>
      <p:sp>
        <p:nvSpPr>
          <p:cNvPr id="12299" name="Rectangle 13"/>
          <p:cNvSpPr>
            <a:spLocks noChangeArrowheads="1"/>
          </p:cNvSpPr>
          <p:nvPr/>
        </p:nvSpPr>
        <p:spPr bwMode="auto">
          <a:xfrm>
            <a:off x="460155" y="1044576"/>
            <a:ext cx="1241425"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Task:</a:t>
            </a:r>
          </a:p>
        </p:txBody>
      </p:sp>
      <p:sp>
        <p:nvSpPr>
          <p:cNvPr id="12300" name="Text Box 14"/>
          <p:cNvSpPr txBox="1">
            <a:spLocks noChangeArrowheads="1"/>
          </p:cNvSpPr>
          <p:nvPr/>
        </p:nvSpPr>
        <p:spPr bwMode="auto">
          <a:xfrm>
            <a:off x="250825" y="369674"/>
            <a:ext cx="3700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eaLnBrk="0" fontAlgn="base" hangingPunct="0">
              <a:spcBef>
                <a:spcPct val="0"/>
              </a:spcBef>
              <a:spcAft>
                <a:spcPct val="0"/>
              </a:spcAft>
              <a:defRPr sz="2800" b="1" i="1">
                <a:solidFill>
                  <a:schemeClr val="accent3"/>
                </a:solidFill>
                <a:latin typeface="+mj-lt"/>
                <a:ea typeface="+mj-ea"/>
                <a:cs typeface="+mj-cs"/>
              </a:defRPr>
            </a:lvl1pPr>
          </a:lstStyle>
          <a:p>
            <a:r>
              <a:rPr lang="zh-CN" altLang="en-US" b="0" i="0" dirty="0">
                <a:solidFill>
                  <a:schemeClr val="tx1"/>
                </a:solidFill>
                <a:latin typeface="Microsoft YaHei" panose="020B0503020204020204" pitchFamily="34" charset="-122"/>
                <a:ea typeface="Microsoft YaHei" panose="020B0503020204020204" pitchFamily="34" charset="-122"/>
              </a:rPr>
              <a:t>铣削止推面案例</a:t>
            </a:r>
            <a:endParaRPr lang="de-DE" altLang="zh-CN" b="0" i="0" dirty="0">
              <a:solidFill>
                <a:schemeClr val="tx1"/>
              </a:solidFill>
              <a:latin typeface="Microsoft YaHei" panose="020B0503020204020204" pitchFamily="34" charset="-122"/>
              <a:ea typeface="Microsoft YaHei" panose="020B0503020204020204" pitchFamily="34" charset="-122"/>
            </a:endParaRPr>
          </a:p>
        </p:txBody>
      </p:sp>
      <p:grpSp>
        <p:nvGrpSpPr>
          <p:cNvPr id="12301" name="MaterialGroup"/>
          <p:cNvGrpSpPr>
            <a:grpSpLocks/>
          </p:cNvGrpSpPr>
          <p:nvPr/>
        </p:nvGrpSpPr>
        <p:grpSpPr bwMode="auto">
          <a:xfrm>
            <a:off x="7667625" y="1052513"/>
            <a:ext cx="1225550" cy="320675"/>
            <a:chOff x="3840" y="510"/>
            <a:chExt cx="1728" cy="202"/>
          </a:xfrm>
        </p:grpSpPr>
        <p:sp>
          <p:nvSpPr>
            <p:cNvPr id="12302"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12303" name="MaterialText"/>
            <p:cNvSpPr txBox="1">
              <a:spLocks noChangeArrowheads="1"/>
            </p:cNvSpPr>
            <p:nvPr/>
          </p:nvSpPr>
          <p:spPr bwMode="auto">
            <a:xfrm>
              <a:off x="3840" y="510"/>
              <a:ext cx="172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STEEL</a:t>
              </a:r>
            </a:p>
          </p:txBody>
        </p:sp>
      </p:grpSp>
    </p:spTree>
    <p:extLst>
      <p:ext uri="{BB962C8B-B14F-4D97-AF65-F5344CB8AC3E}">
        <p14:creationId xmlns:p14="http://schemas.microsoft.com/office/powerpoint/2010/main" val="5104548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6"/>
          <p:cNvSpPr txBox="1">
            <a:spLocks noChangeArrowheads="1"/>
          </p:cNvSpPr>
          <p:nvPr/>
        </p:nvSpPr>
        <p:spPr bwMode="auto">
          <a:xfrm>
            <a:off x="3289299" y="4262438"/>
            <a:ext cx="180975" cy="4635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zh-CN" altLang="zh-CN" sz="2400">
              <a:latin typeface="Arial" charset="0"/>
            </a:endParaRPr>
          </a:p>
        </p:txBody>
      </p:sp>
      <p:sp>
        <p:nvSpPr>
          <p:cNvPr id="18435" name="Text Box 17"/>
          <p:cNvSpPr txBox="1">
            <a:spLocks noChangeArrowheads="1"/>
          </p:cNvSpPr>
          <p:nvPr/>
        </p:nvSpPr>
        <p:spPr bwMode="auto">
          <a:xfrm>
            <a:off x="7905750" y="6350000"/>
            <a:ext cx="1058863" cy="2476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Tx/>
              <a:buNone/>
            </a:pPr>
            <a:r>
              <a:rPr lang="de-DE" altLang="zh-CN" sz="1000">
                <a:latin typeface="Arial" charset="0"/>
                <a:ea typeface="宋体" charset="-122"/>
              </a:rPr>
              <a:t>DWG 1552204 </a:t>
            </a:r>
          </a:p>
        </p:txBody>
      </p:sp>
      <p:pic>
        <p:nvPicPr>
          <p:cNvPr id="18436" name="Picture 18" descr="C:\A_Daten\A_Projekte\K3120_Lion_Alfing_Pleuel\Bilder\Praesentation\K3120_T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900" y="1481138"/>
            <a:ext cx="2014538"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20"/>
          <p:cNvSpPr txBox="1">
            <a:spLocks noChangeArrowheads="1"/>
          </p:cNvSpPr>
          <p:nvPr/>
        </p:nvSpPr>
        <p:spPr bwMode="auto">
          <a:xfrm>
            <a:off x="354012" y="3508376"/>
            <a:ext cx="5113337" cy="17970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  </a:t>
            </a:r>
            <a:r>
              <a:rPr lang="en-GB" altLang="zh-CN" sz="1400">
                <a:latin typeface="Arial" charset="0"/>
                <a:ea typeface="宋体" charset="-122"/>
              </a:rPr>
              <a:t>HSK63A Special Topcut Plus  </a:t>
            </a:r>
          </a:p>
          <a:p>
            <a:pPr>
              <a:lnSpc>
                <a:spcPct val="90000"/>
              </a:lnSpc>
              <a:spcBef>
                <a:spcPct val="50000"/>
              </a:spcBef>
              <a:buFontTx/>
              <a:buChar char="•"/>
            </a:pPr>
            <a:r>
              <a:rPr lang="en-GB" altLang="zh-CN" sz="1400">
                <a:latin typeface="Arial" charset="0"/>
                <a:ea typeface="宋体" charset="-122"/>
              </a:rPr>
              <a:t>  Chamfering 0,7 x 30o  both sides</a:t>
            </a:r>
          </a:p>
          <a:p>
            <a:pPr>
              <a:lnSpc>
                <a:spcPct val="90000"/>
              </a:lnSpc>
              <a:spcBef>
                <a:spcPct val="50000"/>
              </a:spcBef>
              <a:buFontTx/>
              <a:buChar char="•"/>
            </a:pPr>
            <a:r>
              <a:rPr lang="en-GB" altLang="zh-CN" sz="1400">
                <a:latin typeface="Arial" charset="0"/>
                <a:ea typeface="宋体" charset="-122"/>
              </a:rPr>
              <a:t>  Insert for drilling XOMT070304-34  TN7015</a:t>
            </a:r>
          </a:p>
          <a:p>
            <a:pPr>
              <a:lnSpc>
                <a:spcPct val="90000"/>
              </a:lnSpc>
              <a:spcBef>
                <a:spcPct val="50000"/>
              </a:spcBef>
              <a:buFontTx/>
              <a:buChar char="•"/>
            </a:pPr>
            <a:r>
              <a:rPr lang="en-GB" altLang="zh-CN" sz="1400">
                <a:latin typeface="Arial" charset="0"/>
                <a:ea typeface="宋体" charset="-122"/>
              </a:rPr>
              <a:t>  Insert for chamfering  3xCCMT060204-11 KT315</a:t>
            </a:r>
          </a:p>
          <a:p>
            <a:pPr>
              <a:lnSpc>
                <a:spcPct val="90000"/>
              </a:lnSpc>
              <a:spcBef>
                <a:spcPct val="50000"/>
              </a:spcBef>
              <a:buFontTx/>
              <a:buChar char="•"/>
            </a:pPr>
            <a:r>
              <a:rPr lang="en-GB" altLang="zh-CN" sz="1400">
                <a:latin typeface="Arial" charset="0"/>
                <a:ea typeface="宋体" charset="-122"/>
              </a:rPr>
              <a:t>  Insert for chamfer adjustable</a:t>
            </a:r>
          </a:p>
          <a:p>
            <a:pPr>
              <a:lnSpc>
                <a:spcPct val="90000"/>
              </a:lnSpc>
              <a:spcBef>
                <a:spcPct val="50000"/>
              </a:spcBef>
              <a:buFontTx/>
              <a:buChar char="•"/>
            </a:pPr>
            <a:r>
              <a:rPr lang="en-GB" altLang="zh-CN" sz="1400">
                <a:latin typeface="Arial" charset="0"/>
                <a:ea typeface="宋体" charset="-122"/>
              </a:rPr>
              <a:t> 4 useable cutting edges</a:t>
            </a:r>
          </a:p>
        </p:txBody>
      </p:sp>
      <p:sp>
        <p:nvSpPr>
          <p:cNvPr id="18438" name="Rectangle 21"/>
          <p:cNvSpPr>
            <a:spLocks noChangeArrowheads="1"/>
          </p:cNvSpPr>
          <p:nvPr/>
        </p:nvSpPr>
        <p:spPr bwMode="auto">
          <a:xfrm>
            <a:off x="354012" y="3148013"/>
            <a:ext cx="1655762"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Solution:</a:t>
            </a:r>
          </a:p>
        </p:txBody>
      </p:sp>
      <p:sp>
        <p:nvSpPr>
          <p:cNvPr id="18439" name="Text Box 22"/>
          <p:cNvSpPr txBox="1">
            <a:spLocks noChangeArrowheads="1"/>
          </p:cNvSpPr>
          <p:nvPr/>
        </p:nvSpPr>
        <p:spPr bwMode="auto">
          <a:xfrm>
            <a:off x="354012" y="5957350"/>
            <a:ext cx="3249612" cy="28841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Quite run without vibrations</a:t>
            </a:r>
          </a:p>
        </p:txBody>
      </p:sp>
      <p:sp>
        <p:nvSpPr>
          <p:cNvPr id="18440" name="Rectangle 23"/>
          <p:cNvSpPr>
            <a:spLocks noChangeArrowheads="1"/>
          </p:cNvSpPr>
          <p:nvPr/>
        </p:nvSpPr>
        <p:spPr bwMode="auto">
          <a:xfrm>
            <a:off x="309562" y="5380038"/>
            <a:ext cx="1566862"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a:t>
            </a:r>
            <a:r>
              <a:rPr lang="en-GB" altLang="zh-CN" sz="1800" b="1" u="sng">
                <a:latin typeface="Arial" charset="0"/>
              </a:rPr>
              <a:t>Results:</a:t>
            </a:r>
          </a:p>
        </p:txBody>
      </p:sp>
      <p:sp>
        <p:nvSpPr>
          <p:cNvPr id="18441" name="Text Box 24"/>
          <p:cNvSpPr txBox="1">
            <a:spLocks noChangeArrowheads="1"/>
          </p:cNvSpPr>
          <p:nvPr/>
        </p:nvSpPr>
        <p:spPr bwMode="auto">
          <a:xfrm>
            <a:off x="3809999" y="5291138"/>
            <a:ext cx="2592388" cy="119221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  D = 22 mm</a:t>
            </a:r>
          </a:p>
          <a:p>
            <a:pPr>
              <a:lnSpc>
                <a:spcPct val="90000"/>
              </a:lnSpc>
              <a:spcBef>
                <a:spcPct val="50000"/>
              </a:spcBef>
              <a:buFontTx/>
              <a:buChar char="•"/>
            </a:pPr>
            <a:r>
              <a:rPr lang="de-DE" altLang="zh-CN" sz="1400">
                <a:latin typeface="Arial" charset="0"/>
                <a:ea typeface="宋体" charset="-122"/>
              </a:rPr>
              <a:t>  Vc = 160 m/min</a:t>
            </a:r>
          </a:p>
          <a:p>
            <a:pPr>
              <a:lnSpc>
                <a:spcPct val="90000"/>
              </a:lnSpc>
              <a:spcBef>
                <a:spcPct val="50000"/>
              </a:spcBef>
              <a:buFontTx/>
              <a:buChar char="•"/>
            </a:pPr>
            <a:r>
              <a:rPr lang="de-DE" altLang="zh-CN" sz="1400">
                <a:latin typeface="Arial" charset="0"/>
                <a:ea typeface="宋体" charset="-122"/>
              </a:rPr>
              <a:t>  Vf  =  302 mm/min</a:t>
            </a:r>
          </a:p>
          <a:p>
            <a:pPr>
              <a:lnSpc>
                <a:spcPct val="90000"/>
              </a:lnSpc>
              <a:spcBef>
                <a:spcPct val="50000"/>
              </a:spcBef>
              <a:buFontTx/>
              <a:buChar char="•"/>
            </a:pPr>
            <a:r>
              <a:rPr lang="de-DE" altLang="zh-CN" sz="1400">
                <a:latin typeface="Arial" charset="0"/>
                <a:ea typeface="宋体" charset="-122"/>
              </a:rPr>
              <a:t>  FPT = 0,13 mm/rev</a:t>
            </a:r>
          </a:p>
        </p:txBody>
      </p:sp>
      <p:sp>
        <p:nvSpPr>
          <p:cNvPr id="18442" name="Rectangle 25"/>
          <p:cNvSpPr>
            <a:spLocks noChangeArrowheads="1"/>
          </p:cNvSpPr>
          <p:nvPr/>
        </p:nvSpPr>
        <p:spPr bwMode="auto">
          <a:xfrm>
            <a:off x="3809999" y="4876801"/>
            <a:ext cx="1233488"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a:t>
            </a:r>
            <a:r>
              <a:rPr lang="en-US" altLang="zh-CN" sz="1800" b="1" u="sng">
                <a:latin typeface="Arial" charset="0"/>
                <a:ea typeface="宋体" charset="-122"/>
              </a:rPr>
              <a:t>Data:</a:t>
            </a:r>
          </a:p>
        </p:txBody>
      </p:sp>
      <p:sp>
        <p:nvSpPr>
          <p:cNvPr id="18443" name="Text Box 26"/>
          <p:cNvSpPr txBox="1">
            <a:spLocks noChangeArrowheads="1"/>
          </p:cNvSpPr>
          <p:nvPr/>
        </p:nvSpPr>
        <p:spPr bwMode="auto">
          <a:xfrm>
            <a:off x="354012" y="1347788"/>
            <a:ext cx="6192837" cy="17970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Component: Pass. car conrod</a:t>
            </a:r>
          </a:p>
          <a:p>
            <a:pPr>
              <a:lnSpc>
                <a:spcPct val="90000"/>
              </a:lnSpc>
              <a:spcBef>
                <a:spcPct val="50000"/>
              </a:spcBef>
              <a:buFontTx/>
              <a:buChar char="•"/>
            </a:pPr>
            <a:r>
              <a:rPr lang="en-GB" altLang="zh-CN" sz="1400" dirty="0">
                <a:latin typeface="Arial" charset="0"/>
                <a:ea typeface="宋体" charset="-122"/>
              </a:rPr>
              <a:t>  Material:	 C70 S6 BY	</a:t>
            </a:r>
          </a:p>
          <a:p>
            <a:pPr>
              <a:lnSpc>
                <a:spcPct val="90000"/>
              </a:lnSpc>
              <a:spcBef>
                <a:spcPct val="50000"/>
              </a:spcBef>
              <a:buFontTx/>
              <a:buChar char="•"/>
            </a:pPr>
            <a:r>
              <a:rPr lang="en-GB" altLang="zh-CN" sz="1400" dirty="0">
                <a:latin typeface="Arial" charset="0"/>
                <a:ea typeface="宋体" charset="-122"/>
              </a:rPr>
              <a:t>  Operation:    Drilling into solid material</a:t>
            </a:r>
          </a:p>
          <a:p>
            <a:pPr>
              <a:lnSpc>
                <a:spcPct val="90000"/>
              </a:lnSpc>
              <a:spcBef>
                <a:spcPct val="50000"/>
              </a:spcBef>
              <a:buFontTx/>
              <a:buChar char="•"/>
            </a:pPr>
            <a:r>
              <a:rPr lang="en-GB" altLang="zh-CN" sz="1400" dirty="0">
                <a:latin typeface="Arial" charset="0"/>
                <a:ea typeface="宋体" charset="-122"/>
              </a:rPr>
              <a:t>  Coolant:	 Yes</a:t>
            </a:r>
          </a:p>
          <a:p>
            <a:pPr>
              <a:lnSpc>
                <a:spcPct val="90000"/>
              </a:lnSpc>
              <a:spcBef>
                <a:spcPct val="50000"/>
              </a:spcBef>
              <a:buFontTx/>
              <a:buChar char="•"/>
            </a:pPr>
            <a:r>
              <a:rPr lang="en-GB" altLang="zh-CN" sz="1400" dirty="0">
                <a:latin typeface="Arial" charset="0"/>
                <a:ea typeface="宋体" charset="-122"/>
              </a:rPr>
              <a:t>  Machine:   M/C  with 4 spindles</a:t>
            </a:r>
          </a:p>
          <a:p>
            <a:pPr>
              <a:lnSpc>
                <a:spcPct val="90000"/>
              </a:lnSpc>
              <a:spcBef>
                <a:spcPct val="50000"/>
              </a:spcBef>
              <a:buFontTx/>
              <a:buChar char="•"/>
            </a:pPr>
            <a:r>
              <a:rPr lang="en-GB" altLang="zh-CN" sz="1400" dirty="0">
                <a:latin typeface="Arial" charset="0"/>
                <a:ea typeface="宋体" charset="-122"/>
              </a:rPr>
              <a:t>  Objective:  Drilling Ø22 and chamfering forward and backwards</a:t>
            </a:r>
          </a:p>
        </p:txBody>
      </p:sp>
      <p:sp>
        <p:nvSpPr>
          <p:cNvPr id="18444" name="Rectangle 27"/>
          <p:cNvSpPr>
            <a:spLocks noChangeArrowheads="1"/>
          </p:cNvSpPr>
          <p:nvPr/>
        </p:nvSpPr>
        <p:spPr bwMode="auto">
          <a:xfrm>
            <a:off x="319087" y="987426"/>
            <a:ext cx="1241425"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Task:</a:t>
            </a:r>
          </a:p>
        </p:txBody>
      </p:sp>
      <p:sp>
        <p:nvSpPr>
          <p:cNvPr id="18445" name="Text Box 28"/>
          <p:cNvSpPr txBox="1">
            <a:spLocks noChangeArrowheads="1"/>
          </p:cNvSpPr>
          <p:nvPr/>
        </p:nvSpPr>
        <p:spPr bwMode="auto">
          <a:xfrm>
            <a:off x="250825" y="380307"/>
            <a:ext cx="424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defRPr sz="2400" b="1" i="1">
                <a:solidFill>
                  <a:schemeClr val="accent3"/>
                </a:solidFill>
                <a:latin typeface="+mj-lt"/>
                <a:ea typeface="+mj-ea"/>
                <a:cs typeface="+mj-cs"/>
              </a:defRPr>
            </a:lvl1pPr>
            <a:lvl2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2pPr>
            <a:lvl3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3pPr>
            <a:lvl4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4pPr>
            <a:lvl5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5pPr>
            <a:lvl6pPr marL="457200" fontAlgn="base">
              <a:spcBef>
                <a:spcPct val="0"/>
              </a:spcBef>
              <a:spcAft>
                <a:spcPct val="0"/>
              </a:spcAft>
              <a:defRPr sz="2400" b="1">
                <a:solidFill>
                  <a:schemeClr val="tx2"/>
                </a:solidFill>
                <a:latin typeface="Arial" charset="0"/>
                <a:ea typeface="ＭＳ Ｐゴシック" charset="-128"/>
                <a:cs typeface="ＭＳ Ｐゴシック" charset="-128"/>
              </a:defRPr>
            </a:lvl6pPr>
            <a:lvl7pPr marL="914400" fontAlgn="base">
              <a:spcBef>
                <a:spcPct val="0"/>
              </a:spcBef>
              <a:spcAft>
                <a:spcPct val="0"/>
              </a:spcAft>
              <a:defRPr sz="2400" b="1">
                <a:solidFill>
                  <a:schemeClr val="tx2"/>
                </a:solidFill>
                <a:latin typeface="Arial" charset="0"/>
                <a:ea typeface="ＭＳ Ｐゴシック" charset="-128"/>
                <a:cs typeface="ＭＳ Ｐゴシック" charset="-128"/>
              </a:defRPr>
            </a:lvl7pPr>
            <a:lvl8pPr marL="1371600" fontAlgn="base">
              <a:spcBef>
                <a:spcPct val="0"/>
              </a:spcBef>
              <a:spcAft>
                <a:spcPct val="0"/>
              </a:spcAft>
              <a:defRPr sz="2400" b="1">
                <a:solidFill>
                  <a:schemeClr val="tx2"/>
                </a:solidFill>
                <a:latin typeface="Arial" charset="0"/>
                <a:ea typeface="ＭＳ Ｐゴシック" charset="-128"/>
                <a:cs typeface="ＭＳ Ｐゴシック" charset="-128"/>
              </a:defRPr>
            </a:lvl8pPr>
            <a:lvl9pPr marL="1828800" fontAlgn="base">
              <a:spcBef>
                <a:spcPct val="0"/>
              </a:spcBef>
              <a:spcAft>
                <a:spcPct val="0"/>
              </a:spcAft>
              <a:defRPr sz="2400" b="1">
                <a:solidFill>
                  <a:schemeClr val="tx2"/>
                </a:solidFill>
                <a:latin typeface="Arial" charset="0"/>
                <a:ea typeface="ＭＳ Ｐゴシック" charset="-128"/>
                <a:cs typeface="ＭＳ Ｐゴシック" charset="-128"/>
              </a:defRPr>
            </a:lvl9pPr>
          </a:lstStyle>
          <a:p>
            <a:r>
              <a:rPr lang="zh-CN" altLang="en-US" sz="2800" b="0" i="0" dirty="0">
                <a:solidFill>
                  <a:schemeClr val="tx1"/>
                </a:solidFill>
                <a:latin typeface="Microsoft YaHei" panose="020B0503020204020204" pitchFamily="34" charset="-122"/>
                <a:ea typeface="Microsoft YaHei" panose="020B0503020204020204" pitchFamily="34" charset="-122"/>
              </a:rPr>
              <a:t>小头孔加工案例</a:t>
            </a:r>
            <a:endParaRPr lang="de-DE" altLang="zh-CN" sz="2800" b="0" i="0" dirty="0">
              <a:solidFill>
                <a:schemeClr val="tx1"/>
              </a:solidFill>
              <a:latin typeface="Microsoft YaHei" panose="020B0503020204020204" pitchFamily="34" charset="-122"/>
              <a:ea typeface="Microsoft YaHei" panose="020B0503020204020204" pitchFamily="34" charset="-122"/>
            </a:endParaRPr>
          </a:p>
        </p:txBody>
      </p:sp>
      <p:grpSp>
        <p:nvGrpSpPr>
          <p:cNvPr id="18446" name="MaterialGroup"/>
          <p:cNvGrpSpPr>
            <a:grpSpLocks/>
          </p:cNvGrpSpPr>
          <p:nvPr/>
        </p:nvGrpSpPr>
        <p:grpSpPr bwMode="auto">
          <a:xfrm>
            <a:off x="7667625" y="1052513"/>
            <a:ext cx="1225550" cy="320675"/>
            <a:chOff x="3840" y="510"/>
            <a:chExt cx="1728" cy="202"/>
          </a:xfrm>
        </p:grpSpPr>
        <p:sp>
          <p:nvSpPr>
            <p:cNvPr id="18447"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18448" name="MaterialText"/>
            <p:cNvSpPr txBox="1">
              <a:spLocks noChangeArrowheads="1"/>
            </p:cNvSpPr>
            <p:nvPr/>
          </p:nvSpPr>
          <p:spPr bwMode="auto">
            <a:xfrm>
              <a:off x="3840" y="510"/>
              <a:ext cx="172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STEEL</a:t>
              </a:r>
            </a:p>
          </p:txBody>
        </p:sp>
      </p:grpSp>
    </p:spTree>
    <p:extLst>
      <p:ext uri="{BB962C8B-B14F-4D97-AF65-F5344CB8AC3E}">
        <p14:creationId xmlns:p14="http://schemas.microsoft.com/office/powerpoint/2010/main" val="415969108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标题 6">
            <a:extLst>
              <a:ext uri="{FF2B5EF4-FFF2-40B4-BE49-F238E27FC236}">
                <a16:creationId xmlns:a16="http://schemas.microsoft.com/office/drawing/2014/main" id="{FF33E104-2B74-4F66-B1DA-123598F6EF6B}"/>
              </a:ext>
            </a:extLst>
          </p:cNvPr>
          <p:cNvSpPr>
            <a:spLocks noGrp="1"/>
          </p:cNvSpPr>
          <p:nvPr>
            <p:ph type="title"/>
          </p:nvPr>
        </p:nvSpPr>
        <p:spPr/>
        <p:txBody>
          <a:bodyPr/>
          <a:lstStyle/>
          <a:p>
            <a:r>
              <a:rPr lang="zh-CN" altLang="en-US" dirty="0">
                <a:latin typeface="Microsoft YaHei" panose="020B0503020204020204" pitchFamily="34" charset="-122"/>
                <a:ea typeface="Microsoft YaHei" panose="020B0503020204020204" pitchFamily="34" charset="-122"/>
              </a:rPr>
              <a:t>曲轴加工</a:t>
            </a:r>
          </a:p>
        </p:txBody>
      </p:sp>
      <p:sp>
        <p:nvSpPr>
          <p:cNvPr id="4099" name="Text Box 2">
            <a:extLst>
              <a:ext uri="{FF2B5EF4-FFF2-40B4-BE49-F238E27FC236}">
                <a16:creationId xmlns:a16="http://schemas.microsoft.com/office/drawing/2014/main" id="{1939010B-1E92-4581-AA2E-D2A1B7EBED69}"/>
              </a:ext>
            </a:extLst>
          </p:cNvPr>
          <p:cNvSpPr txBox="1">
            <a:spLocks noChangeArrowheads="1"/>
          </p:cNvSpPr>
          <p:nvPr/>
        </p:nvSpPr>
        <p:spPr bwMode="auto">
          <a:xfrm>
            <a:off x="449263" y="1136469"/>
            <a:ext cx="7696200" cy="4550349"/>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342900" indent="-342900">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600200" indent="-4572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pPr>
            <a:r>
              <a:rPr lang="zh-CN" altLang="en-US" b="0" dirty="0">
                <a:latin typeface="Microsoft YaHei" panose="020B0503020204020204" pitchFamily="34" charset="-122"/>
                <a:ea typeface="Microsoft YaHei" panose="020B0503020204020204" pitchFamily="34" charset="-122"/>
              </a:rPr>
              <a:t>曲轴加工刀具简介</a:t>
            </a:r>
            <a:endParaRPr lang="en-US" altLang="zh-CN" b="0" dirty="0">
              <a:latin typeface="Microsoft YaHei" panose="020B0503020204020204" pitchFamily="34" charset="-122"/>
              <a:ea typeface="Microsoft YaHei" panose="020B0503020204020204" pitchFamily="34" charset="-122"/>
            </a:endParaRPr>
          </a:p>
          <a:p>
            <a:pPr>
              <a:lnSpc>
                <a:spcPct val="150000"/>
              </a:lnSpc>
              <a:spcBef>
                <a:spcPct val="0"/>
              </a:spcBef>
            </a:pPr>
            <a:r>
              <a:rPr lang="zh-CN" altLang="en-US" b="0" dirty="0">
                <a:latin typeface="Microsoft YaHei" panose="020B0503020204020204" pitchFamily="34" charset="-122"/>
                <a:ea typeface="Microsoft YaHei" panose="020B0503020204020204" pitchFamily="34" charset="-122"/>
              </a:rPr>
              <a:t>曲轴加工通用类刀具</a:t>
            </a:r>
            <a:endParaRPr lang="en-GB" altLang="zh-CN" b="0" dirty="0">
              <a:latin typeface="Microsoft YaHei" panose="020B0503020204020204" pitchFamily="34" charset="-122"/>
              <a:ea typeface="Microsoft YaHei" panose="020B0503020204020204" pitchFamily="34" charset="-122"/>
            </a:endParaRPr>
          </a:p>
          <a:p>
            <a:pPr>
              <a:lnSpc>
                <a:spcPct val="150000"/>
              </a:lnSpc>
              <a:spcBef>
                <a:spcPct val="0"/>
              </a:spcBef>
            </a:pPr>
            <a:r>
              <a:rPr lang="zh-CN" altLang="en-US" b="0" dirty="0">
                <a:latin typeface="Microsoft YaHei" panose="020B0503020204020204" pitchFamily="34" charset="-122"/>
                <a:ea typeface="Microsoft YaHei" panose="020B0503020204020204" pitchFamily="34" charset="-122"/>
              </a:rPr>
              <a:t>曲轴加工特有工序</a:t>
            </a:r>
            <a:endParaRPr lang="en-US" altLang="zh-CN" dirty="0">
              <a:latin typeface="Microsoft YaHei" panose="020B0503020204020204" pitchFamily="34" charset="-122"/>
              <a:ea typeface="Microsoft YaHei" panose="020B0503020204020204" pitchFamily="34" charset="-122"/>
            </a:endParaRPr>
          </a:p>
          <a:p>
            <a:pPr lvl="2">
              <a:lnSpc>
                <a:spcPct val="150000"/>
              </a:lnSpc>
              <a:spcBef>
                <a:spcPct val="0"/>
              </a:spcBef>
              <a:buFontTx/>
              <a:buAutoNum type="arabicPeriod"/>
            </a:pPr>
            <a:r>
              <a:rPr lang="zh-CN" altLang="en-US" b="0" dirty="0">
                <a:latin typeface="Microsoft YaHei" panose="020B0503020204020204" pitchFamily="34" charset="-122"/>
                <a:ea typeface="Microsoft YaHei" panose="020B0503020204020204" pitchFamily="34" charset="-122"/>
              </a:rPr>
              <a:t>车车拉</a:t>
            </a:r>
            <a:r>
              <a:rPr lang="en-US" altLang="zh-CN" b="0" dirty="0">
                <a:latin typeface="Microsoft YaHei" panose="020B0503020204020204" pitchFamily="34" charset="-122"/>
                <a:ea typeface="Microsoft YaHei" panose="020B0503020204020204" pitchFamily="34" charset="-122"/>
              </a:rPr>
              <a:t> </a:t>
            </a:r>
          </a:p>
          <a:p>
            <a:pPr lvl="2">
              <a:lnSpc>
                <a:spcPct val="150000"/>
              </a:lnSpc>
              <a:spcBef>
                <a:spcPct val="0"/>
              </a:spcBef>
              <a:buFontTx/>
              <a:buAutoNum type="arabicPeriod"/>
            </a:pPr>
            <a:r>
              <a:rPr lang="zh-CN" altLang="en-US" b="0" dirty="0">
                <a:latin typeface="Microsoft YaHei" panose="020B0503020204020204" pitchFamily="34" charset="-122"/>
                <a:ea typeface="Microsoft YaHei" panose="020B0503020204020204" pitchFamily="34" charset="-122"/>
              </a:rPr>
              <a:t>车拉</a:t>
            </a:r>
          </a:p>
          <a:p>
            <a:pPr lvl="2">
              <a:lnSpc>
                <a:spcPct val="150000"/>
              </a:lnSpc>
              <a:spcBef>
                <a:spcPct val="0"/>
              </a:spcBef>
              <a:buFontTx/>
              <a:buAutoNum type="arabicPeriod"/>
            </a:pPr>
            <a:r>
              <a:rPr lang="zh-CN" altLang="en-US" b="0" dirty="0">
                <a:latin typeface="Microsoft YaHei" panose="020B0503020204020204" pitchFamily="34" charset="-122"/>
                <a:ea typeface="Microsoft YaHei" panose="020B0503020204020204" pitchFamily="34" charset="-122"/>
              </a:rPr>
              <a:t>外铣</a:t>
            </a:r>
            <a:endParaRPr lang="en-US" altLang="zh-CN" b="0" dirty="0">
              <a:latin typeface="Microsoft YaHei" panose="020B0503020204020204" pitchFamily="34" charset="-122"/>
              <a:ea typeface="Microsoft YaHei" panose="020B0503020204020204" pitchFamily="34" charset="-122"/>
            </a:endParaRPr>
          </a:p>
          <a:p>
            <a:pPr lvl="2">
              <a:lnSpc>
                <a:spcPct val="150000"/>
              </a:lnSpc>
              <a:spcBef>
                <a:spcPct val="0"/>
              </a:spcBef>
              <a:buFontTx/>
              <a:buAutoNum type="arabicPeriod"/>
            </a:pPr>
            <a:r>
              <a:rPr lang="zh-CN" altLang="en-US" b="0" dirty="0">
                <a:latin typeface="Microsoft YaHei" panose="020B0503020204020204" pitchFamily="34" charset="-122"/>
                <a:ea typeface="Microsoft YaHei" panose="020B0503020204020204" pitchFamily="34" charset="-122"/>
              </a:rPr>
              <a:t>内铣</a:t>
            </a:r>
            <a:endParaRPr lang="en-GB" altLang="zh-CN" b="0" dirty="0">
              <a:latin typeface="Microsoft YaHei" panose="020B0503020204020204" pitchFamily="34" charset="-122"/>
              <a:ea typeface="Microsoft YaHei" panose="020B0503020204020204" pitchFamily="34" charset="-122"/>
            </a:endParaRPr>
          </a:p>
          <a:p>
            <a:pPr>
              <a:lnSpc>
                <a:spcPct val="150000"/>
              </a:lnSpc>
              <a:spcBef>
                <a:spcPct val="0"/>
              </a:spcBef>
              <a:buFontTx/>
              <a:buNone/>
            </a:pPr>
            <a:endParaRPr lang="zh-CN" altLang="en-US" sz="2400" b="0" dirty="0">
              <a:latin typeface="Microsoft YaHei" panose="020B0503020204020204" pitchFamily="34" charset="-122"/>
              <a:ea typeface="Microsoft YaHei" panose="020B0503020204020204" pitchFamily="34" charset="-122"/>
            </a:endParaRPr>
          </a:p>
          <a:p>
            <a:pPr>
              <a:lnSpc>
                <a:spcPct val="150000"/>
              </a:lnSpc>
              <a:spcBef>
                <a:spcPct val="0"/>
              </a:spcBef>
              <a:buFontTx/>
              <a:buNone/>
            </a:pPr>
            <a:endParaRPr lang="en-US" altLang="zh-CN" sz="2400" b="0" dirty="0">
              <a:latin typeface="Microsoft YaHei" panose="020B0503020204020204" pitchFamily="34" charset="-122"/>
              <a:ea typeface="Microsoft YaHei" panose="020B0503020204020204" pitchFamily="34" charset="-122"/>
            </a:endParaRPr>
          </a:p>
          <a:p>
            <a:pPr>
              <a:lnSpc>
                <a:spcPct val="150000"/>
              </a:lnSpc>
              <a:spcBef>
                <a:spcPct val="0"/>
              </a:spcBef>
            </a:pPr>
            <a:endParaRPr lang="en-GB" altLang="zh-CN" sz="2400" dirty="0">
              <a:solidFill>
                <a:schemeClr val="bg2"/>
              </a:solidFill>
              <a:latin typeface="Microsoft YaHei" panose="020B0503020204020204" pitchFamily="34" charset="-122"/>
              <a:ea typeface="Microsoft YaHei" panose="020B0503020204020204" pitchFamily="34" charset="-122"/>
            </a:endParaRPr>
          </a:p>
        </p:txBody>
      </p:sp>
      <p:pic>
        <p:nvPicPr>
          <p:cNvPr id="5" name="Picture 4" descr="Namenlos">
            <a:extLst>
              <a:ext uri="{FF2B5EF4-FFF2-40B4-BE49-F238E27FC236}">
                <a16:creationId xmlns:a16="http://schemas.microsoft.com/office/drawing/2014/main" id="{480DBF8A-8B1A-4119-87D8-E6F1B8F92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49" y="2481943"/>
            <a:ext cx="6357187" cy="3653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287337" y="1163265"/>
            <a:ext cx="4032250" cy="14954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a:latin typeface="Arial" charset="0"/>
                <a:ea typeface="宋体" charset="-122"/>
              </a:rPr>
              <a:t>Component</a:t>
            </a:r>
            <a:r>
              <a:rPr lang="de-DE" altLang="zh-CN" sz="1400">
                <a:latin typeface="Arial" charset="0"/>
                <a:ea typeface="宋体" charset="-122"/>
              </a:rPr>
              <a:t>:Conrod</a:t>
            </a:r>
          </a:p>
          <a:p>
            <a:pPr>
              <a:lnSpc>
                <a:spcPct val="90000"/>
              </a:lnSpc>
              <a:spcBef>
                <a:spcPct val="50000"/>
              </a:spcBef>
              <a:buFontTx/>
              <a:buChar char="•"/>
            </a:pPr>
            <a:r>
              <a:rPr lang="en-US" altLang="zh-CN" sz="1400">
                <a:latin typeface="Arial" charset="0"/>
                <a:ea typeface="宋体" charset="-122"/>
              </a:rPr>
              <a:t>Material: C70S6</a:t>
            </a:r>
            <a:endParaRPr lang="de-DE" altLang="zh-CN" sz="1400">
              <a:latin typeface="Arial" charset="0"/>
              <a:ea typeface="宋体" charset="-122"/>
            </a:endParaRPr>
          </a:p>
          <a:p>
            <a:pPr>
              <a:lnSpc>
                <a:spcPct val="90000"/>
              </a:lnSpc>
              <a:spcBef>
                <a:spcPct val="50000"/>
              </a:spcBef>
              <a:buFontTx/>
              <a:buChar char="•"/>
            </a:pPr>
            <a:r>
              <a:rPr lang="en-US" altLang="zh-CN" sz="1400">
                <a:latin typeface="Arial" charset="0"/>
                <a:ea typeface="宋体" charset="-122"/>
              </a:rPr>
              <a:t>Operation</a:t>
            </a:r>
            <a:r>
              <a:rPr lang="de-DE" altLang="zh-CN" sz="1400">
                <a:latin typeface="Arial" charset="0"/>
                <a:ea typeface="宋体" charset="-122"/>
              </a:rPr>
              <a:t>:Semi-Finsih Conrod Big Eye</a:t>
            </a:r>
          </a:p>
          <a:p>
            <a:pPr>
              <a:lnSpc>
                <a:spcPct val="90000"/>
              </a:lnSpc>
              <a:spcBef>
                <a:spcPct val="50000"/>
              </a:spcBef>
              <a:buFontTx/>
              <a:buChar char="•"/>
            </a:pPr>
            <a:r>
              <a:rPr lang="en-US" altLang="zh-CN" sz="1400">
                <a:latin typeface="Arial" charset="0"/>
                <a:ea typeface="宋体" charset="-122"/>
              </a:rPr>
              <a:t>Coolant</a:t>
            </a:r>
            <a:r>
              <a:rPr lang="de-DE" altLang="zh-CN" sz="1400">
                <a:latin typeface="Arial" charset="0"/>
                <a:ea typeface="宋体" charset="-122"/>
              </a:rPr>
              <a:t>: Yes (With Internal Coolant)</a:t>
            </a:r>
          </a:p>
          <a:p>
            <a:pPr>
              <a:lnSpc>
                <a:spcPct val="90000"/>
              </a:lnSpc>
              <a:spcBef>
                <a:spcPct val="50000"/>
              </a:spcBef>
              <a:buFontTx/>
              <a:buChar char="•"/>
            </a:pPr>
            <a:r>
              <a:rPr lang="en-US" altLang="zh-CN" sz="1400">
                <a:latin typeface="Arial" charset="0"/>
                <a:ea typeface="宋体" charset="-122"/>
              </a:rPr>
              <a:t>Equipment</a:t>
            </a:r>
            <a:r>
              <a:rPr lang="de-DE" altLang="zh-CN" sz="1400">
                <a:latin typeface="Arial" charset="0"/>
                <a:ea typeface="宋体" charset="-122"/>
              </a:rPr>
              <a:t>: Doosan (VMC BT40)</a:t>
            </a:r>
          </a:p>
        </p:txBody>
      </p:sp>
      <p:sp>
        <p:nvSpPr>
          <p:cNvPr id="21507" name="Text Box 5"/>
          <p:cNvSpPr txBox="1">
            <a:spLocks noChangeArrowheads="1"/>
          </p:cNvSpPr>
          <p:nvPr/>
        </p:nvSpPr>
        <p:spPr bwMode="auto">
          <a:xfrm>
            <a:off x="287337" y="3019052"/>
            <a:ext cx="4032250" cy="17748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2 Inserts for rough boring(D47.7mm) and circular mill back chamfer (SCMT09T308MP KCP25)</a:t>
            </a:r>
          </a:p>
          <a:p>
            <a:pPr>
              <a:lnSpc>
                <a:spcPct val="90000"/>
              </a:lnSpc>
              <a:spcBef>
                <a:spcPct val="50000"/>
              </a:spcBef>
              <a:buFontTx/>
              <a:buChar char="•"/>
            </a:pPr>
            <a:r>
              <a:rPr lang="de-DE" altLang="zh-CN" sz="1400">
                <a:latin typeface="Arial" charset="0"/>
                <a:ea typeface="宋体" charset="-122"/>
              </a:rPr>
              <a:t>1 Insert for Semi-Finishing(D49.4) with Adjusting element(SCMT09T30811 KT315)</a:t>
            </a:r>
          </a:p>
          <a:p>
            <a:pPr>
              <a:lnSpc>
                <a:spcPct val="90000"/>
              </a:lnSpc>
              <a:spcBef>
                <a:spcPct val="50000"/>
              </a:spcBef>
              <a:buFontTx/>
              <a:buChar char="•"/>
            </a:pPr>
            <a:r>
              <a:rPr lang="de-DE" altLang="zh-CN" sz="1400">
                <a:latin typeface="Arial" charset="0"/>
                <a:ea typeface="宋体" charset="-122"/>
              </a:rPr>
              <a:t>1 Insert for Chamfer (SCMT09T308MP KCP25)</a:t>
            </a:r>
          </a:p>
          <a:p>
            <a:pPr>
              <a:lnSpc>
                <a:spcPct val="90000"/>
              </a:lnSpc>
              <a:spcBef>
                <a:spcPct val="50000"/>
              </a:spcBef>
              <a:buFontTx/>
              <a:buChar char="•"/>
            </a:pPr>
            <a:endParaRPr lang="de-DE" altLang="zh-CN" sz="1400">
              <a:latin typeface="Arial" charset="0"/>
              <a:ea typeface="宋体" charset="-122"/>
            </a:endParaRPr>
          </a:p>
        </p:txBody>
      </p:sp>
      <p:sp>
        <p:nvSpPr>
          <p:cNvPr id="21508" name="Rectangle 6"/>
          <p:cNvSpPr>
            <a:spLocks noChangeArrowheads="1"/>
          </p:cNvSpPr>
          <p:nvPr/>
        </p:nvSpPr>
        <p:spPr bwMode="auto">
          <a:xfrm>
            <a:off x="4103687" y="1388690"/>
            <a:ext cx="3455988" cy="19907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Vc= 200 m/min(Boring)</a:t>
            </a:r>
          </a:p>
          <a:p>
            <a:pPr>
              <a:lnSpc>
                <a:spcPct val="90000"/>
              </a:lnSpc>
              <a:spcBef>
                <a:spcPct val="50000"/>
              </a:spcBef>
              <a:buFontTx/>
              <a:buChar char="•"/>
            </a:pPr>
            <a:r>
              <a:rPr lang="de-DE" altLang="zh-CN" sz="1400">
                <a:latin typeface="Arial" charset="0"/>
                <a:ea typeface="宋体" charset="-122"/>
              </a:rPr>
              <a:t>        230m/min(Milling Chamfer)</a:t>
            </a:r>
          </a:p>
          <a:p>
            <a:pPr>
              <a:lnSpc>
                <a:spcPct val="90000"/>
              </a:lnSpc>
              <a:spcBef>
                <a:spcPct val="50000"/>
              </a:spcBef>
              <a:buFontTx/>
              <a:buChar char="•"/>
            </a:pPr>
            <a:r>
              <a:rPr lang="de-DE" altLang="zh-CN" sz="1400">
                <a:latin typeface="Arial" charset="0"/>
                <a:ea typeface="宋体" charset="-122"/>
              </a:rPr>
              <a:t>  D = D47.7/49.4 mm; Z = 2+1+1</a:t>
            </a:r>
          </a:p>
          <a:p>
            <a:pPr>
              <a:lnSpc>
                <a:spcPct val="90000"/>
              </a:lnSpc>
              <a:spcBef>
                <a:spcPct val="50000"/>
              </a:spcBef>
              <a:buFontTx/>
              <a:buChar char="•"/>
            </a:pPr>
            <a:r>
              <a:rPr lang="de-DE" altLang="zh-CN" sz="1400">
                <a:latin typeface="Arial" charset="0"/>
                <a:ea typeface="宋体" charset="-122"/>
              </a:rPr>
              <a:t>  Fz = 0.15 mm/rev(Rough)</a:t>
            </a:r>
          </a:p>
          <a:p>
            <a:pPr>
              <a:lnSpc>
                <a:spcPct val="90000"/>
              </a:lnSpc>
              <a:spcBef>
                <a:spcPct val="50000"/>
              </a:spcBef>
              <a:buFontTx/>
              <a:buChar char="•"/>
            </a:pPr>
            <a:r>
              <a:rPr lang="de-DE" altLang="zh-CN" sz="1400">
                <a:latin typeface="Arial" charset="0"/>
                <a:ea typeface="宋体" charset="-122"/>
              </a:rPr>
              <a:t>        =0.1 mm/rev(Semi-Finish)</a:t>
            </a:r>
          </a:p>
          <a:p>
            <a:pPr>
              <a:lnSpc>
                <a:spcPct val="90000"/>
              </a:lnSpc>
              <a:spcBef>
                <a:spcPct val="50000"/>
              </a:spcBef>
              <a:buFontTx/>
              <a:buChar char="•"/>
            </a:pPr>
            <a:r>
              <a:rPr lang="de-DE" altLang="zh-CN" sz="1400">
                <a:latin typeface="Arial" charset="0"/>
                <a:ea typeface="宋体" charset="-122"/>
              </a:rPr>
              <a:t>        =0.12 mm/rev (Circular Mill Chamfer)</a:t>
            </a:r>
          </a:p>
        </p:txBody>
      </p:sp>
      <p:sp>
        <p:nvSpPr>
          <p:cNvPr id="21509" name="Text Box 8"/>
          <p:cNvSpPr txBox="1">
            <a:spLocks noChangeArrowheads="1"/>
          </p:cNvSpPr>
          <p:nvPr/>
        </p:nvSpPr>
        <p:spPr bwMode="auto">
          <a:xfrm>
            <a:off x="250825" y="359041"/>
            <a:ext cx="741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eaLnBrk="0" fontAlgn="base" hangingPunct="0">
              <a:spcBef>
                <a:spcPct val="0"/>
              </a:spcBef>
              <a:spcAft>
                <a:spcPct val="0"/>
              </a:spcAft>
              <a:defRPr sz="2400" b="1" i="1">
                <a:solidFill>
                  <a:schemeClr val="accent3"/>
                </a:solidFill>
                <a:latin typeface="+mj-lt"/>
                <a:ea typeface="+mj-ea"/>
                <a:cs typeface="+mj-cs"/>
              </a:defRPr>
            </a:lvl1pPr>
            <a:lvl2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2pPr>
            <a:lvl3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3pPr>
            <a:lvl4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4pPr>
            <a:lvl5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5pPr>
            <a:lvl6pPr marL="457200" fontAlgn="base">
              <a:spcBef>
                <a:spcPct val="0"/>
              </a:spcBef>
              <a:spcAft>
                <a:spcPct val="0"/>
              </a:spcAft>
              <a:defRPr sz="2400" b="1">
                <a:solidFill>
                  <a:schemeClr val="tx2"/>
                </a:solidFill>
                <a:latin typeface="Arial" charset="0"/>
                <a:ea typeface="ＭＳ Ｐゴシック" charset="-128"/>
                <a:cs typeface="ＭＳ Ｐゴシック" charset="-128"/>
              </a:defRPr>
            </a:lvl6pPr>
            <a:lvl7pPr marL="914400" fontAlgn="base">
              <a:spcBef>
                <a:spcPct val="0"/>
              </a:spcBef>
              <a:spcAft>
                <a:spcPct val="0"/>
              </a:spcAft>
              <a:defRPr sz="2400" b="1">
                <a:solidFill>
                  <a:schemeClr val="tx2"/>
                </a:solidFill>
                <a:latin typeface="Arial" charset="0"/>
                <a:ea typeface="ＭＳ Ｐゴシック" charset="-128"/>
                <a:cs typeface="ＭＳ Ｐゴシック" charset="-128"/>
              </a:defRPr>
            </a:lvl7pPr>
            <a:lvl8pPr marL="1371600" fontAlgn="base">
              <a:spcBef>
                <a:spcPct val="0"/>
              </a:spcBef>
              <a:spcAft>
                <a:spcPct val="0"/>
              </a:spcAft>
              <a:defRPr sz="2400" b="1">
                <a:solidFill>
                  <a:schemeClr val="tx2"/>
                </a:solidFill>
                <a:latin typeface="Arial" charset="0"/>
                <a:ea typeface="ＭＳ Ｐゴシック" charset="-128"/>
                <a:cs typeface="ＭＳ Ｐゴシック" charset="-128"/>
              </a:defRPr>
            </a:lvl8pPr>
            <a:lvl9pPr marL="1828800" fontAlgn="base">
              <a:spcBef>
                <a:spcPct val="0"/>
              </a:spcBef>
              <a:spcAft>
                <a:spcPct val="0"/>
              </a:spcAft>
              <a:defRPr sz="2400" b="1">
                <a:solidFill>
                  <a:schemeClr val="tx2"/>
                </a:solidFill>
                <a:latin typeface="Arial" charset="0"/>
                <a:ea typeface="ＭＳ Ｐゴシック" charset="-128"/>
                <a:cs typeface="ＭＳ Ｐゴシック" charset="-128"/>
              </a:defRPr>
            </a:lvl9pPr>
          </a:lstStyle>
          <a:p>
            <a:r>
              <a:rPr lang="zh-CN" altLang="en-US" sz="2800" b="0" i="0" dirty="0">
                <a:solidFill>
                  <a:schemeClr val="tx1"/>
                </a:solidFill>
                <a:latin typeface="Microsoft YaHei" panose="020B0503020204020204" pitchFamily="34" charset="-122"/>
                <a:ea typeface="Microsoft YaHei" panose="020B0503020204020204" pitchFamily="34" charset="-122"/>
              </a:rPr>
              <a:t>大头孔加工案例</a:t>
            </a:r>
            <a:endParaRPr lang="zh-CN" altLang="de-DE" sz="2800" b="0" i="0" dirty="0">
              <a:solidFill>
                <a:schemeClr val="tx1"/>
              </a:solidFill>
              <a:latin typeface="Microsoft YaHei" panose="020B0503020204020204" pitchFamily="34" charset="-122"/>
              <a:ea typeface="Microsoft YaHei" panose="020B0503020204020204" pitchFamily="34" charset="-122"/>
            </a:endParaRPr>
          </a:p>
        </p:txBody>
      </p:sp>
      <p:sp>
        <p:nvSpPr>
          <p:cNvPr id="21510" name="Text Box 9"/>
          <p:cNvSpPr txBox="1">
            <a:spLocks noChangeArrowheads="1"/>
          </p:cNvSpPr>
          <p:nvPr/>
        </p:nvSpPr>
        <p:spPr bwMode="auto">
          <a:xfrm>
            <a:off x="220662" y="4908177"/>
            <a:ext cx="4098925" cy="12795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4 Operation in 1 tool, Reduce Cycle Time.</a:t>
            </a:r>
          </a:p>
          <a:p>
            <a:pPr>
              <a:lnSpc>
                <a:spcPct val="90000"/>
              </a:lnSpc>
              <a:spcBef>
                <a:spcPct val="50000"/>
              </a:spcBef>
              <a:buFontTx/>
              <a:buChar char="•"/>
            </a:pPr>
            <a:r>
              <a:rPr lang="de-DE" altLang="zh-CN" sz="1400">
                <a:latin typeface="Arial" charset="0"/>
                <a:ea typeface="宋体" charset="-122"/>
              </a:rPr>
              <a:t>Take full advantage of rough insert two cutting edge, One for rough boring, another for circular mill, 4 usages per insert, low cost. </a:t>
            </a:r>
          </a:p>
          <a:p>
            <a:pPr>
              <a:lnSpc>
                <a:spcPct val="90000"/>
              </a:lnSpc>
              <a:spcBef>
                <a:spcPct val="50000"/>
              </a:spcBef>
              <a:buFontTx/>
              <a:buChar char="•"/>
            </a:pPr>
            <a:r>
              <a:rPr lang="de-DE" altLang="zh-CN" sz="1400">
                <a:latin typeface="Arial" charset="0"/>
                <a:ea typeface="宋体" charset="-122"/>
              </a:rPr>
              <a:t>Good Suface quality, better than Ra1.6</a:t>
            </a:r>
          </a:p>
        </p:txBody>
      </p:sp>
      <p:sp>
        <p:nvSpPr>
          <p:cNvPr id="21511" name="Text Box 11"/>
          <p:cNvSpPr txBox="1">
            <a:spLocks noChangeArrowheads="1"/>
          </p:cNvSpPr>
          <p:nvPr/>
        </p:nvSpPr>
        <p:spPr bwMode="auto">
          <a:xfrm>
            <a:off x="7991475" y="6081340"/>
            <a:ext cx="1152525" cy="24923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de-DE" altLang="zh-CN" sz="1000">
                <a:latin typeface="Arial" charset="0"/>
                <a:ea typeface="宋体" charset="-122"/>
              </a:rPr>
              <a:t>DWG:2704052</a:t>
            </a:r>
          </a:p>
        </p:txBody>
      </p:sp>
      <p:pic>
        <p:nvPicPr>
          <p:cNvPr id="2151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3644900"/>
            <a:ext cx="2801938"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0" y="1485900"/>
            <a:ext cx="1633538"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514" name="MaterialGroup"/>
          <p:cNvGrpSpPr>
            <a:grpSpLocks/>
          </p:cNvGrpSpPr>
          <p:nvPr/>
        </p:nvGrpSpPr>
        <p:grpSpPr bwMode="auto">
          <a:xfrm>
            <a:off x="7667625" y="1052513"/>
            <a:ext cx="1225550" cy="320675"/>
            <a:chOff x="3840" y="510"/>
            <a:chExt cx="1728" cy="202"/>
          </a:xfrm>
        </p:grpSpPr>
        <p:sp>
          <p:nvSpPr>
            <p:cNvPr id="21519"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21520" name="MaterialText"/>
            <p:cNvSpPr txBox="1">
              <a:spLocks noChangeArrowheads="1"/>
            </p:cNvSpPr>
            <p:nvPr/>
          </p:nvSpPr>
          <p:spPr bwMode="auto">
            <a:xfrm>
              <a:off x="3840" y="510"/>
              <a:ext cx="172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STEEL</a:t>
              </a:r>
            </a:p>
          </p:txBody>
        </p:sp>
      </p:grpSp>
      <p:sp>
        <p:nvSpPr>
          <p:cNvPr id="21515" name="Rectangle 21"/>
          <p:cNvSpPr>
            <a:spLocks noChangeArrowheads="1"/>
          </p:cNvSpPr>
          <p:nvPr/>
        </p:nvSpPr>
        <p:spPr bwMode="auto">
          <a:xfrm>
            <a:off x="214312" y="2658690"/>
            <a:ext cx="16557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Solution:</a:t>
            </a:r>
          </a:p>
        </p:txBody>
      </p:sp>
      <p:sp>
        <p:nvSpPr>
          <p:cNvPr id="21516" name="Rectangle 23"/>
          <p:cNvSpPr>
            <a:spLocks noChangeArrowheads="1"/>
          </p:cNvSpPr>
          <p:nvPr/>
        </p:nvSpPr>
        <p:spPr bwMode="auto">
          <a:xfrm>
            <a:off x="214312" y="4592265"/>
            <a:ext cx="15668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a:t>
            </a:r>
            <a:r>
              <a:rPr lang="en-GB" altLang="zh-CN" sz="1800" b="1" u="sng">
                <a:latin typeface="Arial" charset="0"/>
              </a:rPr>
              <a:t>Results:</a:t>
            </a:r>
          </a:p>
        </p:txBody>
      </p:sp>
      <p:sp>
        <p:nvSpPr>
          <p:cNvPr id="21517" name="Rectangle 25"/>
          <p:cNvSpPr>
            <a:spLocks noChangeArrowheads="1"/>
          </p:cNvSpPr>
          <p:nvPr/>
        </p:nvSpPr>
        <p:spPr bwMode="auto">
          <a:xfrm>
            <a:off x="4103687" y="1063252"/>
            <a:ext cx="1233488"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a:t>
            </a:r>
            <a:r>
              <a:rPr lang="en-US" altLang="zh-CN" sz="1800" b="1" u="sng">
                <a:latin typeface="Arial" charset="0"/>
                <a:ea typeface="宋体" charset="-122"/>
              </a:rPr>
              <a:t>Data:</a:t>
            </a:r>
          </a:p>
        </p:txBody>
      </p:sp>
      <p:sp>
        <p:nvSpPr>
          <p:cNvPr id="21518" name="Rectangle 27"/>
          <p:cNvSpPr>
            <a:spLocks noChangeArrowheads="1"/>
          </p:cNvSpPr>
          <p:nvPr/>
        </p:nvSpPr>
        <p:spPr bwMode="auto">
          <a:xfrm>
            <a:off x="214312" y="858465"/>
            <a:ext cx="1241425"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dirty="0">
                <a:latin typeface="Arial" charset="0"/>
                <a:ea typeface="宋体" charset="-122"/>
              </a:rPr>
              <a:t>The Task:</a:t>
            </a:r>
          </a:p>
        </p:txBody>
      </p:sp>
    </p:spTree>
    <p:extLst>
      <p:ext uri="{BB962C8B-B14F-4D97-AF65-F5344CB8AC3E}">
        <p14:creationId xmlns:p14="http://schemas.microsoft.com/office/powerpoint/2010/main" val="225129673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7478712" y="5849986"/>
            <a:ext cx="1025525" cy="24923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de-DE" altLang="zh-CN" sz="1000" dirty="0">
                <a:latin typeface="Arial" charset="0"/>
                <a:ea typeface="宋体" charset="-122"/>
              </a:rPr>
              <a:t>DWG 1552203</a:t>
            </a:r>
          </a:p>
        </p:txBody>
      </p:sp>
      <p:sp>
        <p:nvSpPr>
          <p:cNvPr id="22531" name="Text Box 9"/>
          <p:cNvSpPr txBox="1">
            <a:spLocks noChangeArrowheads="1"/>
          </p:cNvSpPr>
          <p:nvPr/>
        </p:nvSpPr>
        <p:spPr bwMode="auto">
          <a:xfrm>
            <a:off x="4714875" y="1528763"/>
            <a:ext cx="2506663" cy="119221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D = 46,5 / 48,5 mm;  z = 3</a:t>
            </a:r>
          </a:p>
          <a:p>
            <a:pPr>
              <a:lnSpc>
                <a:spcPct val="90000"/>
              </a:lnSpc>
              <a:spcBef>
                <a:spcPct val="50000"/>
              </a:spcBef>
              <a:buFontTx/>
              <a:buChar char="•"/>
            </a:pPr>
            <a:r>
              <a:rPr lang="de-DE" altLang="zh-CN" sz="1400">
                <a:latin typeface="Arial" charset="0"/>
                <a:ea typeface="宋体" charset="-122"/>
              </a:rPr>
              <a:t>Vc = 146 m/min</a:t>
            </a:r>
          </a:p>
          <a:p>
            <a:pPr>
              <a:lnSpc>
                <a:spcPct val="90000"/>
              </a:lnSpc>
              <a:spcBef>
                <a:spcPct val="50000"/>
              </a:spcBef>
              <a:buFontTx/>
              <a:buChar char="•"/>
            </a:pPr>
            <a:r>
              <a:rPr lang="de-DE" altLang="zh-CN" sz="1400">
                <a:latin typeface="Arial" charset="0"/>
                <a:ea typeface="宋体" charset="-122"/>
              </a:rPr>
              <a:t>Vf  =  600 mm/min</a:t>
            </a:r>
          </a:p>
          <a:p>
            <a:pPr>
              <a:lnSpc>
                <a:spcPct val="90000"/>
              </a:lnSpc>
              <a:spcBef>
                <a:spcPct val="50000"/>
              </a:spcBef>
              <a:buFontTx/>
              <a:buChar char="•"/>
            </a:pPr>
            <a:r>
              <a:rPr lang="de-DE" altLang="zh-CN" sz="1400">
                <a:latin typeface="Arial" charset="0"/>
                <a:ea typeface="宋体" charset="-122"/>
              </a:rPr>
              <a:t>Fz = 0,2 mm</a:t>
            </a:r>
          </a:p>
        </p:txBody>
      </p:sp>
      <p:pic>
        <p:nvPicPr>
          <p:cNvPr id="22532" name="Picture 13" descr="K3120_T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4685" y="1371650"/>
            <a:ext cx="1652452" cy="44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26"/>
          <p:cNvSpPr txBox="1">
            <a:spLocks noChangeArrowheads="1"/>
          </p:cNvSpPr>
          <p:nvPr/>
        </p:nvSpPr>
        <p:spPr bwMode="auto">
          <a:xfrm>
            <a:off x="331788" y="1416050"/>
            <a:ext cx="4344987" cy="17970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Component: Pass. car conrod</a:t>
            </a:r>
          </a:p>
          <a:p>
            <a:pPr>
              <a:lnSpc>
                <a:spcPct val="90000"/>
              </a:lnSpc>
              <a:spcBef>
                <a:spcPct val="50000"/>
              </a:spcBef>
              <a:buFontTx/>
              <a:buChar char="•"/>
            </a:pPr>
            <a:r>
              <a:rPr lang="en-GB" altLang="zh-CN" sz="1400" dirty="0">
                <a:latin typeface="Arial" charset="0"/>
                <a:ea typeface="宋体" charset="-122"/>
              </a:rPr>
              <a:t>  Material:C70 S6 BY	</a:t>
            </a:r>
          </a:p>
          <a:p>
            <a:pPr>
              <a:lnSpc>
                <a:spcPct val="90000"/>
              </a:lnSpc>
              <a:spcBef>
                <a:spcPct val="50000"/>
              </a:spcBef>
              <a:buFontTx/>
              <a:buChar char="•"/>
            </a:pPr>
            <a:r>
              <a:rPr lang="en-GB" altLang="zh-CN" sz="1400" dirty="0">
                <a:latin typeface="Arial" charset="0"/>
                <a:ea typeface="宋体" charset="-122"/>
              </a:rPr>
              <a:t>  Operation:  Rough and Semi-finish Big Eye</a:t>
            </a:r>
          </a:p>
          <a:p>
            <a:pPr>
              <a:lnSpc>
                <a:spcPct val="90000"/>
              </a:lnSpc>
              <a:spcBef>
                <a:spcPct val="50000"/>
              </a:spcBef>
              <a:buFontTx/>
              <a:buChar char="•"/>
            </a:pPr>
            <a:r>
              <a:rPr lang="en-GB" altLang="zh-CN" sz="1400" dirty="0">
                <a:latin typeface="Arial" charset="0"/>
                <a:ea typeface="宋体" charset="-122"/>
              </a:rPr>
              <a:t>  Coolant: Yes</a:t>
            </a:r>
          </a:p>
          <a:p>
            <a:pPr>
              <a:lnSpc>
                <a:spcPct val="90000"/>
              </a:lnSpc>
              <a:spcBef>
                <a:spcPct val="50000"/>
              </a:spcBef>
              <a:buFontTx/>
              <a:buChar char="•"/>
            </a:pPr>
            <a:r>
              <a:rPr lang="en-GB" altLang="zh-CN" sz="1400" dirty="0">
                <a:latin typeface="Arial" charset="0"/>
                <a:ea typeface="宋体" charset="-122"/>
              </a:rPr>
              <a:t>  Machine:   M/C  with 4 spindles</a:t>
            </a:r>
          </a:p>
          <a:p>
            <a:pPr>
              <a:lnSpc>
                <a:spcPct val="90000"/>
              </a:lnSpc>
              <a:spcBef>
                <a:spcPct val="50000"/>
              </a:spcBef>
              <a:buFontTx/>
              <a:buChar char="•"/>
            </a:pPr>
            <a:r>
              <a:rPr lang="en-GB" altLang="zh-CN" sz="1400" dirty="0">
                <a:latin typeface="Arial" charset="0"/>
                <a:ea typeface="宋体" charset="-122"/>
              </a:rPr>
              <a:t>  Objective:  Big Eye Ø 48,5 0/+0,05</a:t>
            </a:r>
          </a:p>
        </p:txBody>
      </p:sp>
      <p:sp>
        <p:nvSpPr>
          <p:cNvPr id="22535" name="Rectangle 27"/>
          <p:cNvSpPr>
            <a:spLocks noChangeArrowheads="1"/>
          </p:cNvSpPr>
          <p:nvPr/>
        </p:nvSpPr>
        <p:spPr bwMode="auto">
          <a:xfrm>
            <a:off x="322263" y="1125538"/>
            <a:ext cx="1241425"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dirty="0">
                <a:latin typeface="Arial" charset="0"/>
                <a:ea typeface="宋体" charset="-122"/>
              </a:rPr>
              <a:t>The Task:</a:t>
            </a:r>
          </a:p>
        </p:txBody>
      </p:sp>
      <p:sp>
        <p:nvSpPr>
          <p:cNvPr id="22536" name="Text Box 20"/>
          <p:cNvSpPr txBox="1">
            <a:spLocks noChangeArrowheads="1"/>
          </p:cNvSpPr>
          <p:nvPr/>
        </p:nvSpPr>
        <p:spPr bwMode="auto">
          <a:xfrm>
            <a:off x="322263" y="3613150"/>
            <a:ext cx="5111750" cy="168751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  </a:t>
            </a:r>
            <a:r>
              <a:rPr lang="en-GB" altLang="zh-CN" sz="1400">
                <a:latin typeface="Arial" charset="0"/>
                <a:ea typeface="宋体" charset="-122"/>
              </a:rPr>
              <a:t>HSK63A special boring with special cartridge </a:t>
            </a:r>
          </a:p>
          <a:p>
            <a:pPr>
              <a:lnSpc>
                <a:spcPct val="90000"/>
              </a:lnSpc>
              <a:spcBef>
                <a:spcPct val="50000"/>
              </a:spcBef>
              <a:buFontTx/>
              <a:buChar char="•"/>
            </a:pPr>
            <a:r>
              <a:rPr lang="en-GB" altLang="zh-CN" sz="1400">
                <a:latin typeface="Arial" charset="0"/>
                <a:ea typeface="宋体" charset="-122"/>
              </a:rPr>
              <a:t>  Rough insert 3x SCMT09T308-MU TN8025</a:t>
            </a:r>
          </a:p>
          <a:p>
            <a:pPr>
              <a:lnSpc>
                <a:spcPct val="90000"/>
              </a:lnSpc>
              <a:spcBef>
                <a:spcPct val="50000"/>
              </a:spcBef>
              <a:buFontTx/>
              <a:buChar char="•"/>
            </a:pPr>
            <a:r>
              <a:rPr lang="en-GB" altLang="zh-CN" sz="1400">
                <a:latin typeface="Arial" charset="0"/>
                <a:ea typeface="宋体" charset="-122"/>
              </a:rPr>
              <a:t>  Semi-finish insert 3x SCMT09T308-11  HT93VX(Cermet)</a:t>
            </a:r>
          </a:p>
          <a:p>
            <a:pPr>
              <a:lnSpc>
                <a:spcPct val="90000"/>
              </a:lnSpc>
              <a:spcBef>
                <a:spcPct val="50000"/>
              </a:spcBef>
              <a:buFontTx/>
              <a:buChar char="•"/>
            </a:pPr>
            <a:r>
              <a:rPr lang="en-GB" altLang="zh-CN" sz="1400">
                <a:latin typeface="Arial" charset="0"/>
                <a:ea typeface="宋体" charset="-122"/>
              </a:rPr>
              <a:t> Two side chamfer(</a:t>
            </a:r>
            <a:r>
              <a:rPr lang="de-DE" altLang="zh-CN" sz="1400">
                <a:latin typeface="Arial" charset="0"/>
                <a:ea typeface="宋体" charset="-122"/>
              </a:rPr>
              <a:t>circular mill back chamfer</a:t>
            </a:r>
            <a:r>
              <a:rPr lang="en-GB" altLang="zh-CN" sz="1400">
                <a:latin typeface="Arial" charset="0"/>
                <a:ea typeface="宋体" charset="-122"/>
              </a:rPr>
              <a:t>) insert 3x CCMT060204-11 KT315</a:t>
            </a:r>
          </a:p>
          <a:p>
            <a:pPr>
              <a:lnSpc>
                <a:spcPct val="90000"/>
              </a:lnSpc>
              <a:spcBef>
                <a:spcPct val="50000"/>
              </a:spcBef>
              <a:buFontTx/>
              <a:buChar char="•"/>
            </a:pPr>
            <a:r>
              <a:rPr lang="en-GB" altLang="zh-CN" sz="1400">
                <a:latin typeface="Arial" charset="0"/>
                <a:ea typeface="宋体" charset="-122"/>
              </a:rPr>
              <a:t> Special cartridge for chamfer, Adjustalbe</a:t>
            </a:r>
          </a:p>
        </p:txBody>
      </p:sp>
      <p:sp>
        <p:nvSpPr>
          <p:cNvPr id="22537" name="Rectangle 21"/>
          <p:cNvSpPr>
            <a:spLocks noChangeArrowheads="1"/>
          </p:cNvSpPr>
          <p:nvPr/>
        </p:nvSpPr>
        <p:spPr bwMode="auto">
          <a:xfrm>
            <a:off x="296863" y="3273425"/>
            <a:ext cx="1657350"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Solution:</a:t>
            </a:r>
          </a:p>
        </p:txBody>
      </p:sp>
      <p:sp>
        <p:nvSpPr>
          <p:cNvPr id="22538" name="Text Box 22"/>
          <p:cNvSpPr txBox="1">
            <a:spLocks noChangeArrowheads="1"/>
          </p:cNvSpPr>
          <p:nvPr/>
        </p:nvSpPr>
        <p:spPr bwMode="auto">
          <a:xfrm>
            <a:off x="322263" y="5942268"/>
            <a:ext cx="3249612" cy="28841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Good chip control</a:t>
            </a:r>
          </a:p>
        </p:txBody>
      </p:sp>
      <p:sp>
        <p:nvSpPr>
          <p:cNvPr id="22539" name="Rectangle 23"/>
          <p:cNvSpPr>
            <a:spLocks noChangeArrowheads="1"/>
          </p:cNvSpPr>
          <p:nvPr/>
        </p:nvSpPr>
        <p:spPr bwMode="auto">
          <a:xfrm>
            <a:off x="322263" y="5457825"/>
            <a:ext cx="1566862"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zh-CN" sz="1800" b="1" u="sng">
                <a:latin typeface="Arial" charset="0"/>
              </a:rPr>
              <a:t>The Results:</a:t>
            </a:r>
          </a:p>
        </p:txBody>
      </p:sp>
      <p:sp>
        <p:nvSpPr>
          <p:cNvPr id="22540" name="Rectangle 25"/>
          <p:cNvSpPr>
            <a:spLocks noChangeArrowheads="1"/>
          </p:cNvSpPr>
          <p:nvPr/>
        </p:nvSpPr>
        <p:spPr bwMode="auto">
          <a:xfrm>
            <a:off x="4676775" y="1231900"/>
            <a:ext cx="1233488" cy="344488"/>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None/>
            </a:pPr>
            <a:r>
              <a:rPr lang="en-US" altLang="zh-CN" sz="1800" b="1" u="sng">
                <a:latin typeface="Arial" charset="0"/>
                <a:ea typeface="黑体" pitchFamily="49" charset="-122"/>
              </a:rPr>
              <a:t>The Data:</a:t>
            </a:r>
          </a:p>
        </p:txBody>
      </p:sp>
      <p:grpSp>
        <p:nvGrpSpPr>
          <p:cNvPr id="22541" name="MaterialGroup"/>
          <p:cNvGrpSpPr>
            <a:grpSpLocks/>
          </p:cNvGrpSpPr>
          <p:nvPr/>
        </p:nvGrpSpPr>
        <p:grpSpPr bwMode="auto">
          <a:xfrm>
            <a:off x="7588172" y="895400"/>
            <a:ext cx="1116090" cy="292034"/>
            <a:chOff x="3840" y="510"/>
            <a:chExt cx="1728" cy="202"/>
          </a:xfrm>
        </p:grpSpPr>
        <p:sp>
          <p:nvSpPr>
            <p:cNvPr id="22542"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22543" name="MaterialText"/>
            <p:cNvSpPr txBox="1">
              <a:spLocks noChangeArrowheads="1"/>
            </p:cNvSpPr>
            <p:nvPr/>
          </p:nvSpPr>
          <p:spPr bwMode="auto">
            <a:xfrm>
              <a:off x="3840" y="510"/>
              <a:ext cx="172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dirty="0">
                  <a:solidFill>
                    <a:srgbClr val="FFFFFF"/>
                  </a:solidFill>
                  <a:latin typeface="Swis721 Blk BT" pitchFamily="34" charset="0"/>
                  <a:ea typeface="宋体" charset="-122"/>
                </a:rPr>
                <a:t>STEEL</a:t>
              </a:r>
            </a:p>
          </p:txBody>
        </p:sp>
      </p:grpSp>
      <p:sp>
        <p:nvSpPr>
          <p:cNvPr id="16" name="Text Box 8">
            <a:extLst>
              <a:ext uri="{FF2B5EF4-FFF2-40B4-BE49-F238E27FC236}">
                <a16:creationId xmlns:a16="http://schemas.microsoft.com/office/drawing/2014/main" id="{B3979A3F-7A7D-4D42-9B3C-E0A1539005AE}"/>
              </a:ext>
            </a:extLst>
          </p:cNvPr>
          <p:cNvSpPr txBox="1">
            <a:spLocks noChangeArrowheads="1"/>
          </p:cNvSpPr>
          <p:nvPr/>
        </p:nvSpPr>
        <p:spPr bwMode="auto">
          <a:xfrm>
            <a:off x="250825" y="359041"/>
            <a:ext cx="741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eaLnBrk="0" fontAlgn="base" hangingPunct="0">
              <a:spcBef>
                <a:spcPct val="0"/>
              </a:spcBef>
              <a:spcAft>
                <a:spcPct val="0"/>
              </a:spcAft>
              <a:defRPr sz="2400" b="1" i="1">
                <a:solidFill>
                  <a:schemeClr val="accent3"/>
                </a:solidFill>
                <a:latin typeface="+mj-lt"/>
                <a:ea typeface="+mj-ea"/>
                <a:cs typeface="+mj-cs"/>
              </a:defRPr>
            </a:lvl1pPr>
            <a:lvl2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2pPr>
            <a:lvl3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3pPr>
            <a:lvl4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4pPr>
            <a:lvl5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5pPr>
            <a:lvl6pPr marL="457200" fontAlgn="base">
              <a:spcBef>
                <a:spcPct val="0"/>
              </a:spcBef>
              <a:spcAft>
                <a:spcPct val="0"/>
              </a:spcAft>
              <a:defRPr sz="2400" b="1">
                <a:solidFill>
                  <a:schemeClr val="tx2"/>
                </a:solidFill>
                <a:latin typeface="Arial" charset="0"/>
                <a:ea typeface="ＭＳ Ｐゴシック" charset="-128"/>
                <a:cs typeface="ＭＳ Ｐゴシック" charset="-128"/>
              </a:defRPr>
            </a:lvl6pPr>
            <a:lvl7pPr marL="914400" fontAlgn="base">
              <a:spcBef>
                <a:spcPct val="0"/>
              </a:spcBef>
              <a:spcAft>
                <a:spcPct val="0"/>
              </a:spcAft>
              <a:defRPr sz="2400" b="1">
                <a:solidFill>
                  <a:schemeClr val="tx2"/>
                </a:solidFill>
                <a:latin typeface="Arial" charset="0"/>
                <a:ea typeface="ＭＳ Ｐゴシック" charset="-128"/>
                <a:cs typeface="ＭＳ Ｐゴシック" charset="-128"/>
              </a:defRPr>
            </a:lvl7pPr>
            <a:lvl8pPr marL="1371600" fontAlgn="base">
              <a:spcBef>
                <a:spcPct val="0"/>
              </a:spcBef>
              <a:spcAft>
                <a:spcPct val="0"/>
              </a:spcAft>
              <a:defRPr sz="2400" b="1">
                <a:solidFill>
                  <a:schemeClr val="tx2"/>
                </a:solidFill>
                <a:latin typeface="Arial" charset="0"/>
                <a:ea typeface="ＭＳ Ｐゴシック" charset="-128"/>
                <a:cs typeface="ＭＳ Ｐゴシック" charset="-128"/>
              </a:defRPr>
            </a:lvl8pPr>
            <a:lvl9pPr marL="1828800" fontAlgn="base">
              <a:spcBef>
                <a:spcPct val="0"/>
              </a:spcBef>
              <a:spcAft>
                <a:spcPct val="0"/>
              </a:spcAft>
              <a:defRPr sz="2400" b="1">
                <a:solidFill>
                  <a:schemeClr val="tx2"/>
                </a:solidFill>
                <a:latin typeface="Arial" charset="0"/>
                <a:ea typeface="ＭＳ Ｐゴシック" charset="-128"/>
                <a:cs typeface="ＭＳ Ｐゴシック" charset="-128"/>
              </a:defRPr>
            </a:lvl9pPr>
          </a:lstStyle>
          <a:p>
            <a:r>
              <a:rPr lang="zh-CN" altLang="en-US" sz="2800" b="0" i="0" dirty="0">
                <a:solidFill>
                  <a:schemeClr val="tx1"/>
                </a:solidFill>
                <a:latin typeface="Microsoft YaHei" panose="020B0503020204020204" pitchFamily="34" charset="-122"/>
                <a:ea typeface="Microsoft YaHei" panose="020B0503020204020204" pitchFamily="34" charset="-122"/>
              </a:rPr>
              <a:t>大头孔加工案例</a:t>
            </a:r>
            <a:endParaRPr lang="zh-CN" altLang="de-DE" sz="2800" b="0" i="0"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93809749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a:xfrm>
            <a:off x="263525" y="318245"/>
            <a:ext cx="8229600" cy="4619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457200"/>
            <a:r>
              <a:rPr lang="zh-CN" altLang="en-US" kern="1200" dirty="0">
                <a:latin typeface="Microsoft YaHei" panose="020B0503020204020204" pitchFamily="34" charset="-122"/>
                <a:ea typeface="Microsoft YaHei" panose="020B0503020204020204" pitchFamily="34" charset="-122"/>
              </a:rPr>
              <a:t>螺孔加工</a:t>
            </a:r>
            <a:endParaRPr lang="de-DE" altLang="zh-CN" kern="1200" dirty="0">
              <a:latin typeface="Microsoft YaHei" panose="020B0503020204020204" pitchFamily="34" charset="-122"/>
              <a:ea typeface="Microsoft YaHei" panose="020B0503020204020204" pitchFamily="34" charset="-122"/>
            </a:endParaRPr>
          </a:p>
        </p:txBody>
      </p:sp>
      <p:pic>
        <p:nvPicPr>
          <p:cNvPr id="31747" name="内容占位符 1"/>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573730" y="549226"/>
            <a:ext cx="5617950" cy="2732936"/>
          </a:xfrm>
        </p:spPr>
      </p:pic>
      <p:pic>
        <p:nvPicPr>
          <p:cNvPr id="31748" name="Picture 2" descr="T1-Gu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9348" y="3429000"/>
            <a:ext cx="1226170" cy="270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7535" y="3429000"/>
            <a:ext cx="3289300"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0509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1-G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769" y="939800"/>
            <a:ext cx="2259012"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7362825" y="6350000"/>
            <a:ext cx="1025525" cy="2476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de-DE" altLang="zh-CN" sz="1000">
                <a:latin typeface="Arial" charset="0"/>
                <a:ea typeface="宋体" charset="-122"/>
              </a:rPr>
              <a:t>DWG 1552198</a:t>
            </a:r>
          </a:p>
        </p:txBody>
      </p:sp>
      <p:grpSp>
        <p:nvGrpSpPr>
          <p:cNvPr id="32772" name="MaterialGroup"/>
          <p:cNvGrpSpPr>
            <a:grpSpLocks/>
          </p:cNvGrpSpPr>
          <p:nvPr/>
        </p:nvGrpSpPr>
        <p:grpSpPr bwMode="auto">
          <a:xfrm>
            <a:off x="6280706" y="596900"/>
            <a:ext cx="1225550" cy="320675"/>
            <a:chOff x="3840" y="510"/>
            <a:chExt cx="1728" cy="202"/>
          </a:xfrm>
        </p:grpSpPr>
        <p:sp>
          <p:nvSpPr>
            <p:cNvPr id="32782"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32783" name="MaterialText"/>
            <p:cNvSpPr txBox="1">
              <a:spLocks noChangeArrowheads="1"/>
            </p:cNvSpPr>
            <p:nvPr/>
          </p:nvSpPr>
          <p:spPr bwMode="auto">
            <a:xfrm>
              <a:off x="3840" y="510"/>
              <a:ext cx="172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STEEL</a:t>
              </a:r>
            </a:p>
          </p:txBody>
        </p:sp>
      </p:grpSp>
      <p:sp>
        <p:nvSpPr>
          <p:cNvPr id="31749" name="Rectangle 17"/>
          <p:cNvSpPr>
            <a:spLocks noChangeArrowheads="1"/>
          </p:cNvSpPr>
          <p:nvPr/>
        </p:nvSpPr>
        <p:spPr bwMode="auto">
          <a:xfrm>
            <a:off x="584756" y="348408"/>
            <a:ext cx="417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eaLnBrk="0" fontAlgn="base" hangingPunct="0">
              <a:spcBef>
                <a:spcPct val="0"/>
              </a:spcBef>
              <a:spcAft>
                <a:spcPct val="0"/>
              </a:spcAft>
            </a:pPr>
            <a:r>
              <a:rPr lang="zh-CN" altLang="en-US" sz="2800" dirty="0">
                <a:latin typeface="Microsoft YaHei" panose="020B0503020204020204" pitchFamily="34" charset="-122"/>
                <a:ea typeface="Microsoft YaHei" panose="020B0503020204020204" pitchFamily="34" charset="-122"/>
                <a:cs typeface="+mj-cs"/>
              </a:rPr>
              <a:t>铣削螺纹孔面</a:t>
            </a:r>
            <a:endParaRPr lang="de-DE" altLang="zh-CN" sz="2800" dirty="0">
              <a:latin typeface="Microsoft YaHei" panose="020B0503020204020204" pitchFamily="34" charset="-122"/>
              <a:ea typeface="Microsoft YaHei" panose="020B0503020204020204" pitchFamily="34" charset="-122"/>
              <a:cs typeface="+mj-cs"/>
            </a:endParaRPr>
          </a:p>
        </p:txBody>
      </p:sp>
      <p:sp>
        <p:nvSpPr>
          <p:cNvPr id="32774" name="Text Box 26"/>
          <p:cNvSpPr txBox="1">
            <a:spLocks noChangeArrowheads="1"/>
          </p:cNvSpPr>
          <p:nvPr/>
        </p:nvSpPr>
        <p:spPr bwMode="auto">
          <a:xfrm>
            <a:off x="638731" y="1135914"/>
            <a:ext cx="4344988" cy="14954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  </a:t>
            </a:r>
            <a:r>
              <a:rPr lang="en-GB" altLang="zh-CN" sz="1400">
                <a:latin typeface="Arial" charset="0"/>
                <a:ea typeface="宋体" charset="-122"/>
              </a:rPr>
              <a:t>Component: Pass. car conrod</a:t>
            </a:r>
          </a:p>
          <a:p>
            <a:pPr>
              <a:lnSpc>
                <a:spcPct val="90000"/>
              </a:lnSpc>
              <a:spcBef>
                <a:spcPct val="50000"/>
              </a:spcBef>
              <a:buFontTx/>
              <a:buChar char="•"/>
            </a:pPr>
            <a:r>
              <a:rPr lang="en-GB" altLang="zh-CN" sz="1400">
                <a:latin typeface="Arial" charset="0"/>
                <a:ea typeface="宋体" charset="-122"/>
              </a:rPr>
              <a:t>  Material:	 C70S6BY	</a:t>
            </a:r>
          </a:p>
          <a:p>
            <a:pPr>
              <a:lnSpc>
                <a:spcPct val="90000"/>
              </a:lnSpc>
              <a:spcBef>
                <a:spcPct val="50000"/>
              </a:spcBef>
              <a:buFontTx/>
              <a:buChar char="•"/>
            </a:pPr>
            <a:r>
              <a:rPr lang="en-GB" altLang="zh-CN" sz="1400">
                <a:latin typeface="Arial" charset="0"/>
                <a:ea typeface="宋体" charset="-122"/>
              </a:rPr>
              <a:t>  Operation:  Spot Facing For Screw Holes</a:t>
            </a:r>
          </a:p>
          <a:p>
            <a:pPr>
              <a:lnSpc>
                <a:spcPct val="90000"/>
              </a:lnSpc>
              <a:spcBef>
                <a:spcPct val="50000"/>
              </a:spcBef>
              <a:buFontTx/>
              <a:buChar char="•"/>
            </a:pPr>
            <a:r>
              <a:rPr lang="en-GB" altLang="zh-CN" sz="1400">
                <a:latin typeface="Arial" charset="0"/>
                <a:ea typeface="宋体" charset="-122"/>
              </a:rPr>
              <a:t>  Coolant:  Yes</a:t>
            </a:r>
          </a:p>
          <a:p>
            <a:pPr>
              <a:lnSpc>
                <a:spcPct val="90000"/>
              </a:lnSpc>
              <a:spcBef>
                <a:spcPct val="50000"/>
              </a:spcBef>
              <a:buFontTx/>
              <a:buChar char="•"/>
            </a:pPr>
            <a:r>
              <a:rPr lang="en-GB" altLang="zh-CN" sz="1400">
                <a:latin typeface="Arial" charset="0"/>
                <a:ea typeface="宋体" charset="-122"/>
              </a:rPr>
              <a:t>  Machine:  M/C  with 4 spindles</a:t>
            </a:r>
          </a:p>
        </p:txBody>
      </p:sp>
      <p:sp>
        <p:nvSpPr>
          <p:cNvPr id="32775" name="Rectangle 27"/>
          <p:cNvSpPr>
            <a:spLocks noChangeArrowheads="1"/>
          </p:cNvSpPr>
          <p:nvPr/>
        </p:nvSpPr>
        <p:spPr bwMode="auto">
          <a:xfrm>
            <a:off x="629206" y="883502"/>
            <a:ext cx="1241425"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Task:</a:t>
            </a:r>
          </a:p>
        </p:txBody>
      </p:sp>
      <p:sp>
        <p:nvSpPr>
          <p:cNvPr id="32776" name="Text Box 20"/>
          <p:cNvSpPr txBox="1">
            <a:spLocks noChangeArrowheads="1"/>
          </p:cNvSpPr>
          <p:nvPr/>
        </p:nvSpPr>
        <p:spPr bwMode="auto">
          <a:xfrm>
            <a:off x="664131" y="2904389"/>
            <a:ext cx="5111750" cy="179546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  </a:t>
            </a:r>
            <a:r>
              <a:rPr lang="en-US" altLang="zh-CN" sz="1400">
                <a:latin typeface="Arial" charset="0"/>
                <a:ea typeface="宋体" charset="-122"/>
              </a:rPr>
              <a:t>Assembly with Weldon Adaptor</a:t>
            </a:r>
            <a:endParaRPr lang="en-GB" altLang="zh-CN" sz="1400">
              <a:latin typeface="Arial" charset="0"/>
              <a:ea typeface="宋体" charset="-122"/>
            </a:endParaRPr>
          </a:p>
          <a:p>
            <a:pPr>
              <a:lnSpc>
                <a:spcPct val="90000"/>
              </a:lnSpc>
              <a:spcBef>
                <a:spcPct val="50000"/>
              </a:spcBef>
              <a:buFontTx/>
              <a:buChar char="•"/>
            </a:pPr>
            <a:r>
              <a:rPr lang="en-GB" altLang="zh-CN" sz="1400">
                <a:latin typeface="Arial" charset="0"/>
                <a:ea typeface="宋体" charset="-122"/>
              </a:rPr>
              <a:t>  S.C Endmill</a:t>
            </a:r>
          </a:p>
          <a:p>
            <a:pPr>
              <a:lnSpc>
                <a:spcPct val="90000"/>
              </a:lnSpc>
              <a:spcBef>
                <a:spcPct val="50000"/>
              </a:spcBef>
              <a:buFontTx/>
              <a:buChar char="•"/>
            </a:pPr>
            <a:r>
              <a:rPr lang="en-GB" altLang="zh-CN" sz="1400">
                <a:latin typeface="Arial" charset="0"/>
                <a:ea typeface="宋体" charset="-122"/>
              </a:rPr>
              <a:t> </a:t>
            </a:r>
            <a:r>
              <a:rPr lang="en-US" altLang="zh-CN" sz="1400">
                <a:latin typeface="Arial" charset="0"/>
                <a:ea typeface="宋体" charset="-122"/>
              </a:rPr>
              <a:t> Stock: 2mm</a:t>
            </a:r>
          </a:p>
          <a:p>
            <a:pPr>
              <a:lnSpc>
                <a:spcPct val="90000"/>
              </a:lnSpc>
              <a:spcBef>
                <a:spcPct val="50000"/>
              </a:spcBef>
              <a:buFontTx/>
              <a:buChar char="•"/>
            </a:pPr>
            <a:r>
              <a:rPr lang="en-US" altLang="zh-CN" sz="1400">
                <a:latin typeface="Arial" charset="0"/>
                <a:ea typeface="宋体" charset="-122"/>
              </a:rPr>
              <a:t>  Z=4/2(Center Cutting)</a:t>
            </a:r>
          </a:p>
          <a:p>
            <a:pPr>
              <a:lnSpc>
                <a:spcPct val="90000"/>
              </a:lnSpc>
              <a:spcBef>
                <a:spcPct val="50000"/>
              </a:spcBef>
              <a:buFontTx/>
              <a:buChar char="•"/>
            </a:pPr>
            <a:r>
              <a:rPr lang="en-US" altLang="zh-CN" sz="1400">
                <a:latin typeface="Arial" charset="0"/>
                <a:ea typeface="宋体" charset="-122"/>
              </a:rPr>
              <a:t>  Grade KC7315</a:t>
            </a:r>
          </a:p>
          <a:p>
            <a:pPr>
              <a:lnSpc>
                <a:spcPct val="90000"/>
              </a:lnSpc>
              <a:spcBef>
                <a:spcPct val="50000"/>
              </a:spcBef>
              <a:buFontTx/>
              <a:buChar char="•"/>
            </a:pPr>
            <a:r>
              <a:rPr lang="en-US" altLang="zh-CN" sz="1400">
                <a:latin typeface="Arial" charset="0"/>
                <a:ea typeface="宋体" charset="-122"/>
              </a:rPr>
              <a:t>  Internal Coolant</a:t>
            </a:r>
          </a:p>
        </p:txBody>
      </p:sp>
      <p:sp>
        <p:nvSpPr>
          <p:cNvPr id="32777" name="Rectangle 21"/>
          <p:cNvSpPr>
            <a:spLocks noChangeArrowheads="1"/>
          </p:cNvSpPr>
          <p:nvPr/>
        </p:nvSpPr>
        <p:spPr bwMode="auto">
          <a:xfrm>
            <a:off x="591106" y="2539264"/>
            <a:ext cx="16557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Solution:</a:t>
            </a:r>
          </a:p>
        </p:txBody>
      </p:sp>
      <p:sp>
        <p:nvSpPr>
          <p:cNvPr id="32778" name="Text Box 22"/>
          <p:cNvSpPr txBox="1">
            <a:spLocks noChangeArrowheads="1"/>
          </p:cNvSpPr>
          <p:nvPr/>
        </p:nvSpPr>
        <p:spPr bwMode="auto">
          <a:xfrm>
            <a:off x="526812" y="5009777"/>
            <a:ext cx="3249613" cy="28841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Good Surface Roughness</a:t>
            </a:r>
            <a:endParaRPr lang="en-GB" altLang="zh-CN" sz="1400" dirty="0">
              <a:latin typeface="Arial" charset="0"/>
              <a:ea typeface="宋体" charset="-122"/>
            </a:endParaRPr>
          </a:p>
        </p:txBody>
      </p:sp>
      <p:sp>
        <p:nvSpPr>
          <p:cNvPr id="32779" name="Rectangle 23"/>
          <p:cNvSpPr>
            <a:spLocks noChangeArrowheads="1"/>
          </p:cNvSpPr>
          <p:nvPr/>
        </p:nvSpPr>
        <p:spPr bwMode="auto">
          <a:xfrm>
            <a:off x="584756" y="4617302"/>
            <a:ext cx="15668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a:t>
            </a:r>
            <a:r>
              <a:rPr lang="en-GB" altLang="zh-CN" sz="1800" b="1" u="sng">
                <a:latin typeface="Arial" charset="0"/>
              </a:rPr>
              <a:t>Results:</a:t>
            </a:r>
          </a:p>
        </p:txBody>
      </p:sp>
      <p:sp>
        <p:nvSpPr>
          <p:cNvPr id="32780" name="Rectangle 25"/>
          <p:cNvSpPr>
            <a:spLocks noChangeArrowheads="1"/>
          </p:cNvSpPr>
          <p:nvPr/>
        </p:nvSpPr>
        <p:spPr bwMode="auto">
          <a:xfrm>
            <a:off x="591106" y="5281312"/>
            <a:ext cx="1233488" cy="34290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None/>
            </a:pPr>
            <a:r>
              <a:rPr lang="de-DE" altLang="zh-CN" sz="1800" b="1" u="sng" dirty="0">
                <a:latin typeface="Arial" charset="0"/>
                <a:ea typeface="宋体" charset="-122"/>
              </a:rPr>
              <a:t>The </a:t>
            </a:r>
            <a:r>
              <a:rPr lang="en-US" altLang="zh-CN" sz="1800" b="1" u="sng" dirty="0">
                <a:latin typeface="Arial" charset="0"/>
                <a:ea typeface="黑体" pitchFamily="49" charset="-122"/>
              </a:rPr>
              <a:t>Data:</a:t>
            </a:r>
          </a:p>
        </p:txBody>
      </p:sp>
      <p:sp>
        <p:nvSpPr>
          <p:cNvPr id="32781" name="Text Box 22"/>
          <p:cNvSpPr txBox="1">
            <a:spLocks noChangeArrowheads="1"/>
          </p:cNvSpPr>
          <p:nvPr/>
        </p:nvSpPr>
        <p:spPr bwMode="auto">
          <a:xfrm>
            <a:off x="557152" y="5580032"/>
            <a:ext cx="3251200" cy="8921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dirty="0">
                <a:latin typeface="Arial" charset="0"/>
                <a:ea typeface="宋体" charset="-122"/>
              </a:rPr>
              <a:t> </a:t>
            </a:r>
            <a:r>
              <a:rPr lang="en-US" altLang="zh-CN" sz="1400" dirty="0" err="1">
                <a:latin typeface="Arial" charset="0"/>
                <a:ea typeface="宋体" charset="-122"/>
              </a:rPr>
              <a:t>Vc</a:t>
            </a:r>
            <a:r>
              <a:rPr lang="en-US" altLang="zh-CN" sz="1400" dirty="0">
                <a:latin typeface="Arial" charset="0"/>
                <a:ea typeface="宋体" charset="-122"/>
              </a:rPr>
              <a:t>=73m/min</a:t>
            </a:r>
            <a:endParaRPr lang="en-GB" altLang="zh-CN" sz="1400" dirty="0">
              <a:latin typeface="Arial" charset="0"/>
              <a:ea typeface="宋体" charset="-122"/>
            </a:endParaRPr>
          </a:p>
          <a:p>
            <a:pPr>
              <a:lnSpc>
                <a:spcPct val="90000"/>
              </a:lnSpc>
              <a:spcBef>
                <a:spcPct val="50000"/>
              </a:spcBef>
              <a:buFontTx/>
              <a:buChar char="•"/>
            </a:pPr>
            <a:r>
              <a:rPr lang="en-GB" altLang="zh-CN" sz="1400" dirty="0">
                <a:latin typeface="Arial" charset="0"/>
                <a:ea typeface="宋体" charset="-122"/>
              </a:rPr>
              <a:t> Z=4</a:t>
            </a:r>
          </a:p>
          <a:p>
            <a:pPr>
              <a:lnSpc>
                <a:spcPct val="90000"/>
              </a:lnSpc>
              <a:spcBef>
                <a:spcPct val="50000"/>
              </a:spcBef>
              <a:buFontTx/>
              <a:buChar char="•"/>
            </a:pPr>
            <a:r>
              <a:rPr lang="en-GB" altLang="zh-CN" sz="1400" dirty="0">
                <a:latin typeface="Arial" charset="0"/>
                <a:ea typeface="宋体" charset="-122"/>
              </a:rPr>
              <a:t> </a:t>
            </a:r>
            <a:r>
              <a:rPr lang="en-GB" altLang="zh-CN" sz="1400" dirty="0" err="1">
                <a:latin typeface="Arial" charset="0"/>
                <a:ea typeface="宋体" charset="-122"/>
              </a:rPr>
              <a:t>Fz</a:t>
            </a:r>
            <a:r>
              <a:rPr lang="en-GB" altLang="zh-CN" sz="1400" dirty="0">
                <a:latin typeface="Arial" charset="0"/>
                <a:ea typeface="宋体" charset="-122"/>
              </a:rPr>
              <a:t>=0.25mm/r</a:t>
            </a:r>
          </a:p>
        </p:txBody>
      </p:sp>
    </p:spTree>
    <p:extLst>
      <p:ext uri="{BB962C8B-B14F-4D97-AF65-F5344CB8AC3E}">
        <p14:creationId xmlns:p14="http://schemas.microsoft.com/office/powerpoint/2010/main" val="8744708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7"/>
          <p:cNvSpPr>
            <a:spLocks noChangeArrowheads="1"/>
          </p:cNvSpPr>
          <p:nvPr/>
        </p:nvSpPr>
        <p:spPr bwMode="auto">
          <a:xfrm>
            <a:off x="395287" y="380307"/>
            <a:ext cx="417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eaLnBrk="0" fontAlgn="base" hangingPunct="0">
              <a:spcBef>
                <a:spcPct val="0"/>
              </a:spcBef>
              <a:spcAft>
                <a:spcPct val="0"/>
              </a:spcAft>
            </a:pPr>
            <a:r>
              <a:rPr lang="zh-CN" altLang="en-US" sz="2800" dirty="0">
                <a:latin typeface="Microsoft YaHei" panose="020B0503020204020204" pitchFamily="34" charset="-122"/>
                <a:ea typeface="Microsoft YaHei" panose="020B0503020204020204" pitchFamily="34" charset="-122"/>
                <a:cs typeface="+mj-cs"/>
              </a:rPr>
              <a:t>铣削螺纹孔面</a:t>
            </a:r>
            <a:endParaRPr lang="de-DE" altLang="zh-CN" sz="2800" dirty="0">
              <a:latin typeface="Microsoft YaHei" panose="020B0503020204020204" pitchFamily="34" charset="-122"/>
              <a:ea typeface="Microsoft YaHei" panose="020B0503020204020204" pitchFamily="34" charset="-122"/>
              <a:cs typeface="+mj-cs"/>
            </a:endParaRPr>
          </a:p>
        </p:txBody>
      </p:sp>
      <p:sp>
        <p:nvSpPr>
          <p:cNvPr id="35843" name="Text Box 26"/>
          <p:cNvSpPr txBox="1">
            <a:spLocks noChangeArrowheads="1"/>
          </p:cNvSpPr>
          <p:nvPr/>
        </p:nvSpPr>
        <p:spPr bwMode="auto">
          <a:xfrm>
            <a:off x="660400" y="1175814"/>
            <a:ext cx="4344988" cy="149383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Component: Pass. car conrod</a:t>
            </a:r>
          </a:p>
          <a:p>
            <a:pPr>
              <a:lnSpc>
                <a:spcPct val="90000"/>
              </a:lnSpc>
              <a:spcBef>
                <a:spcPct val="50000"/>
              </a:spcBef>
              <a:buFontTx/>
              <a:buChar char="•"/>
            </a:pPr>
            <a:r>
              <a:rPr lang="en-GB" altLang="zh-CN" sz="1400" dirty="0">
                <a:latin typeface="Arial" charset="0"/>
                <a:ea typeface="宋体" charset="-122"/>
              </a:rPr>
              <a:t>  Material:	 Powder Metal	</a:t>
            </a:r>
          </a:p>
          <a:p>
            <a:pPr>
              <a:lnSpc>
                <a:spcPct val="90000"/>
              </a:lnSpc>
              <a:spcBef>
                <a:spcPct val="50000"/>
              </a:spcBef>
              <a:buFontTx/>
              <a:buChar char="•"/>
            </a:pPr>
            <a:r>
              <a:rPr lang="en-GB" altLang="zh-CN" sz="1400" dirty="0">
                <a:latin typeface="Arial" charset="0"/>
                <a:ea typeface="宋体" charset="-122"/>
              </a:rPr>
              <a:t>  Operation:    Spot Facing For Screw Holes</a:t>
            </a:r>
          </a:p>
          <a:p>
            <a:pPr>
              <a:lnSpc>
                <a:spcPct val="90000"/>
              </a:lnSpc>
              <a:spcBef>
                <a:spcPct val="50000"/>
              </a:spcBef>
              <a:buFontTx/>
              <a:buChar char="•"/>
            </a:pPr>
            <a:r>
              <a:rPr lang="en-GB" altLang="zh-CN" sz="1400" dirty="0">
                <a:latin typeface="Arial" charset="0"/>
                <a:ea typeface="宋体" charset="-122"/>
              </a:rPr>
              <a:t>  Coolant:	 Yes</a:t>
            </a:r>
          </a:p>
          <a:p>
            <a:pPr>
              <a:lnSpc>
                <a:spcPct val="90000"/>
              </a:lnSpc>
              <a:spcBef>
                <a:spcPct val="50000"/>
              </a:spcBef>
              <a:buFontTx/>
              <a:buChar char="•"/>
            </a:pPr>
            <a:r>
              <a:rPr lang="en-GB" altLang="zh-CN" sz="1400" dirty="0">
                <a:latin typeface="Arial" charset="0"/>
                <a:ea typeface="宋体" charset="-122"/>
              </a:rPr>
              <a:t>  Machine:  M/C  with 2 spindles</a:t>
            </a:r>
          </a:p>
        </p:txBody>
      </p:sp>
      <p:sp>
        <p:nvSpPr>
          <p:cNvPr id="35844" name="Rectangle 27"/>
          <p:cNvSpPr>
            <a:spLocks noChangeArrowheads="1"/>
          </p:cNvSpPr>
          <p:nvPr/>
        </p:nvSpPr>
        <p:spPr bwMode="auto">
          <a:xfrm>
            <a:off x="650875" y="871014"/>
            <a:ext cx="1241425"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Task:</a:t>
            </a:r>
          </a:p>
        </p:txBody>
      </p:sp>
      <p:sp>
        <p:nvSpPr>
          <p:cNvPr id="35845" name="Text Box 20"/>
          <p:cNvSpPr txBox="1">
            <a:spLocks noChangeArrowheads="1"/>
          </p:cNvSpPr>
          <p:nvPr/>
        </p:nvSpPr>
        <p:spPr bwMode="auto">
          <a:xfrm>
            <a:off x="612775" y="3061764"/>
            <a:ext cx="5111750" cy="119221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US" altLang="zh-CN" sz="1400" dirty="0">
                <a:latin typeface="Arial" charset="0"/>
                <a:ea typeface="宋体" charset="-122"/>
              </a:rPr>
              <a:t>D25 Mill1-10 “25A04R32M12ED10”</a:t>
            </a:r>
            <a:endParaRPr lang="en-GB" altLang="zh-CN" sz="1400" dirty="0">
              <a:latin typeface="Arial" charset="0"/>
              <a:ea typeface="宋体" charset="-122"/>
            </a:endParaRPr>
          </a:p>
          <a:p>
            <a:pPr>
              <a:lnSpc>
                <a:spcPct val="90000"/>
              </a:lnSpc>
              <a:spcBef>
                <a:spcPct val="50000"/>
              </a:spcBef>
              <a:buFontTx/>
              <a:buChar char="•"/>
            </a:pPr>
            <a:r>
              <a:rPr lang="en-GB" altLang="zh-CN" sz="1400" dirty="0">
                <a:latin typeface="Arial" charset="0"/>
                <a:ea typeface="宋体" charset="-122"/>
              </a:rPr>
              <a:t>  Insert 4x EPT10T331PDSRGE KCPK30</a:t>
            </a:r>
          </a:p>
          <a:p>
            <a:pPr>
              <a:lnSpc>
                <a:spcPct val="90000"/>
              </a:lnSpc>
              <a:spcBef>
                <a:spcPct val="50000"/>
              </a:spcBef>
              <a:buFontTx/>
              <a:buChar char="•"/>
            </a:pPr>
            <a:r>
              <a:rPr lang="en-US" altLang="zh-CN" sz="1400" dirty="0">
                <a:latin typeface="Arial" charset="0"/>
                <a:ea typeface="宋体" charset="-122"/>
              </a:rPr>
              <a:t>  Adaptor HSK63AST12084M</a:t>
            </a:r>
          </a:p>
          <a:p>
            <a:pPr>
              <a:lnSpc>
                <a:spcPct val="90000"/>
              </a:lnSpc>
              <a:spcBef>
                <a:spcPct val="50000"/>
              </a:spcBef>
              <a:buFontTx/>
              <a:buChar char="•"/>
            </a:pPr>
            <a:r>
              <a:rPr lang="en-US" altLang="zh-CN" sz="1400" dirty="0">
                <a:latin typeface="Arial" charset="0"/>
                <a:ea typeface="宋体" charset="-122"/>
              </a:rPr>
              <a:t>  Internal Coolant</a:t>
            </a:r>
          </a:p>
        </p:txBody>
      </p:sp>
      <p:sp>
        <p:nvSpPr>
          <p:cNvPr id="35846" name="Rectangle 21"/>
          <p:cNvSpPr>
            <a:spLocks noChangeArrowheads="1"/>
          </p:cNvSpPr>
          <p:nvPr/>
        </p:nvSpPr>
        <p:spPr bwMode="auto">
          <a:xfrm>
            <a:off x="612775" y="2669651"/>
            <a:ext cx="1655763" cy="37306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Solution:</a:t>
            </a:r>
          </a:p>
        </p:txBody>
      </p:sp>
      <p:sp>
        <p:nvSpPr>
          <p:cNvPr id="35847" name="Text Box 22"/>
          <p:cNvSpPr txBox="1">
            <a:spLocks noChangeArrowheads="1"/>
          </p:cNvSpPr>
          <p:nvPr/>
        </p:nvSpPr>
        <p:spPr bwMode="auto">
          <a:xfrm>
            <a:off x="548481" y="4624631"/>
            <a:ext cx="3249613" cy="28841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Good Surface Roughness </a:t>
            </a:r>
          </a:p>
        </p:txBody>
      </p:sp>
      <p:sp>
        <p:nvSpPr>
          <p:cNvPr id="35848" name="Rectangle 23"/>
          <p:cNvSpPr>
            <a:spLocks noChangeArrowheads="1"/>
          </p:cNvSpPr>
          <p:nvPr/>
        </p:nvSpPr>
        <p:spPr bwMode="auto">
          <a:xfrm>
            <a:off x="606425" y="4253976"/>
            <a:ext cx="15668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a:t>
            </a:r>
            <a:r>
              <a:rPr lang="en-GB" altLang="zh-CN" sz="1800" b="1" u="sng">
                <a:latin typeface="Arial" charset="0"/>
              </a:rPr>
              <a:t>Results:</a:t>
            </a:r>
          </a:p>
        </p:txBody>
      </p:sp>
      <p:sp>
        <p:nvSpPr>
          <p:cNvPr id="35849" name="Rectangle 25"/>
          <p:cNvSpPr>
            <a:spLocks noChangeArrowheads="1"/>
          </p:cNvSpPr>
          <p:nvPr/>
        </p:nvSpPr>
        <p:spPr bwMode="auto">
          <a:xfrm>
            <a:off x="606425" y="4913044"/>
            <a:ext cx="1233488" cy="34448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None/>
            </a:pPr>
            <a:r>
              <a:rPr lang="de-DE" altLang="zh-CN" sz="1800" b="1" u="sng" dirty="0">
                <a:latin typeface="Arial" charset="0"/>
                <a:ea typeface="宋体" charset="-122"/>
              </a:rPr>
              <a:t>The </a:t>
            </a:r>
            <a:r>
              <a:rPr lang="en-US" altLang="zh-CN" sz="1800" b="1" u="sng" dirty="0">
                <a:latin typeface="Arial" charset="0"/>
                <a:ea typeface="黑体" pitchFamily="49" charset="-122"/>
              </a:rPr>
              <a:t>Data:</a:t>
            </a:r>
          </a:p>
        </p:txBody>
      </p:sp>
      <p:sp>
        <p:nvSpPr>
          <p:cNvPr id="35850" name="Text Box 22"/>
          <p:cNvSpPr txBox="1">
            <a:spLocks noChangeArrowheads="1"/>
          </p:cNvSpPr>
          <p:nvPr/>
        </p:nvSpPr>
        <p:spPr bwMode="auto">
          <a:xfrm>
            <a:off x="585789" y="5257531"/>
            <a:ext cx="3251200" cy="8921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dirty="0">
                <a:latin typeface="Arial" charset="0"/>
                <a:ea typeface="宋体" charset="-122"/>
              </a:rPr>
              <a:t> Vc=125m/min</a:t>
            </a:r>
            <a:endParaRPr lang="en-GB" altLang="zh-CN" sz="1400" dirty="0">
              <a:latin typeface="Arial" charset="0"/>
              <a:ea typeface="宋体" charset="-122"/>
            </a:endParaRPr>
          </a:p>
          <a:p>
            <a:pPr>
              <a:lnSpc>
                <a:spcPct val="90000"/>
              </a:lnSpc>
              <a:spcBef>
                <a:spcPct val="50000"/>
              </a:spcBef>
              <a:buFontTx/>
              <a:buChar char="•"/>
            </a:pPr>
            <a:r>
              <a:rPr lang="en-GB" altLang="zh-CN" sz="1400" dirty="0">
                <a:latin typeface="Arial" charset="0"/>
                <a:ea typeface="宋体" charset="-122"/>
              </a:rPr>
              <a:t> Z=4</a:t>
            </a:r>
          </a:p>
          <a:p>
            <a:pPr>
              <a:lnSpc>
                <a:spcPct val="90000"/>
              </a:lnSpc>
              <a:spcBef>
                <a:spcPct val="50000"/>
              </a:spcBef>
              <a:buFontTx/>
              <a:buChar char="•"/>
            </a:pPr>
            <a:r>
              <a:rPr lang="en-GB" altLang="zh-CN" sz="1400" dirty="0">
                <a:latin typeface="Arial" charset="0"/>
                <a:ea typeface="宋体" charset="-122"/>
              </a:rPr>
              <a:t> Fz=0.12mm/r</a:t>
            </a:r>
          </a:p>
        </p:txBody>
      </p:sp>
      <p:pic>
        <p:nvPicPr>
          <p:cNvPr id="358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7012" y="1004528"/>
            <a:ext cx="2722563" cy="50720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5852" name="MaterialGroup"/>
          <p:cNvGrpSpPr>
            <a:grpSpLocks/>
          </p:cNvGrpSpPr>
          <p:nvPr/>
        </p:nvGrpSpPr>
        <p:grpSpPr bwMode="auto">
          <a:xfrm>
            <a:off x="6386512" y="477478"/>
            <a:ext cx="2089150" cy="554037"/>
            <a:chOff x="3840" y="510"/>
            <a:chExt cx="1728" cy="349"/>
          </a:xfrm>
        </p:grpSpPr>
        <p:sp>
          <p:nvSpPr>
            <p:cNvPr id="35853"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35854" name="MaterialText"/>
            <p:cNvSpPr txBox="1">
              <a:spLocks noChangeArrowheads="1"/>
            </p:cNvSpPr>
            <p:nvPr/>
          </p:nvSpPr>
          <p:spPr bwMode="auto">
            <a:xfrm>
              <a:off x="3840" y="510"/>
              <a:ext cx="172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dirty="0">
                  <a:solidFill>
                    <a:srgbClr val="FFFFFF"/>
                  </a:solidFill>
                  <a:latin typeface="Swis721 Blk BT" pitchFamily="34" charset="0"/>
                  <a:ea typeface="宋体" charset="-122"/>
                </a:rPr>
                <a:t>Powder Metal</a:t>
              </a:r>
            </a:p>
          </p:txBody>
        </p:sp>
      </p:grpSp>
    </p:spTree>
    <p:extLst>
      <p:ext uri="{BB962C8B-B14F-4D97-AF65-F5344CB8AC3E}">
        <p14:creationId xmlns:p14="http://schemas.microsoft.com/office/powerpoint/2010/main" val="4213416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noFill/>
        </p:spPr>
        <p:txBody>
          <a:bodyPr/>
          <a:lstStyle/>
          <a:p>
            <a:pPr eaLnBrk="1" hangingPunct="1"/>
            <a:r>
              <a:rPr lang="de-DE" altLang="zh-CN"/>
              <a:t> </a:t>
            </a:r>
          </a:p>
        </p:txBody>
      </p:sp>
      <p:sp>
        <p:nvSpPr>
          <p:cNvPr id="39939" name="Text Box 3"/>
          <p:cNvSpPr txBox="1">
            <a:spLocks noChangeArrowheads="1"/>
          </p:cNvSpPr>
          <p:nvPr/>
        </p:nvSpPr>
        <p:spPr bwMode="auto">
          <a:xfrm>
            <a:off x="4183324" y="4175125"/>
            <a:ext cx="182562" cy="4635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zh-CN" altLang="zh-CN" sz="2400">
              <a:latin typeface="Arial" charset="0"/>
            </a:endParaRPr>
          </a:p>
        </p:txBody>
      </p:sp>
      <p:pic>
        <p:nvPicPr>
          <p:cNvPr id="39940" name="Picture 4" descr="C:\A_Daten\A_Projekte\K3120_Lion_Alfing_Pleuel\Bilder\Praesentation\K3120_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9738" y="1092020"/>
            <a:ext cx="1470025"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839" y="3824288"/>
            <a:ext cx="774372" cy="264953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9208" y="2897188"/>
            <a:ext cx="791666" cy="7683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3" name="Text Box 7"/>
          <p:cNvSpPr txBox="1">
            <a:spLocks noChangeArrowheads="1"/>
          </p:cNvSpPr>
          <p:nvPr/>
        </p:nvSpPr>
        <p:spPr bwMode="auto">
          <a:xfrm>
            <a:off x="7615238" y="6421438"/>
            <a:ext cx="1060450" cy="2476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de-DE" altLang="zh-CN" sz="1000">
                <a:latin typeface="Arial" charset="0"/>
                <a:ea typeface="宋体" charset="-122"/>
              </a:rPr>
              <a:t>DWG 1523674 </a:t>
            </a:r>
          </a:p>
        </p:txBody>
      </p:sp>
      <p:sp>
        <p:nvSpPr>
          <p:cNvPr id="39944" name="Text Box 8"/>
          <p:cNvSpPr txBox="1">
            <a:spLocks noChangeArrowheads="1"/>
          </p:cNvSpPr>
          <p:nvPr/>
        </p:nvSpPr>
        <p:spPr bwMode="auto">
          <a:xfrm>
            <a:off x="4580199" y="1338263"/>
            <a:ext cx="2281237" cy="119221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  D = 8,6 mm</a:t>
            </a:r>
          </a:p>
          <a:p>
            <a:pPr>
              <a:lnSpc>
                <a:spcPct val="90000"/>
              </a:lnSpc>
              <a:spcBef>
                <a:spcPct val="50000"/>
              </a:spcBef>
              <a:buFontTx/>
              <a:buChar char="•"/>
            </a:pPr>
            <a:r>
              <a:rPr lang="de-DE" altLang="zh-CN" sz="1400">
                <a:latin typeface="Arial" charset="0"/>
                <a:ea typeface="宋体" charset="-122"/>
              </a:rPr>
              <a:t>  Vc = 140 m/min</a:t>
            </a:r>
          </a:p>
          <a:p>
            <a:pPr>
              <a:lnSpc>
                <a:spcPct val="90000"/>
              </a:lnSpc>
              <a:spcBef>
                <a:spcPct val="50000"/>
              </a:spcBef>
              <a:buFontTx/>
              <a:buChar char="•"/>
            </a:pPr>
            <a:r>
              <a:rPr lang="de-DE" altLang="zh-CN" sz="1400">
                <a:latin typeface="Arial" charset="0"/>
                <a:ea typeface="宋体" charset="-122"/>
              </a:rPr>
              <a:t>  Vf  =  1036 mm/min</a:t>
            </a:r>
          </a:p>
          <a:p>
            <a:pPr>
              <a:lnSpc>
                <a:spcPct val="90000"/>
              </a:lnSpc>
              <a:spcBef>
                <a:spcPct val="50000"/>
              </a:spcBef>
              <a:buFontTx/>
              <a:buChar char="•"/>
            </a:pPr>
            <a:r>
              <a:rPr lang="de-DE" altLang="zh-CN" sz="1400">
                <a:latin typeface="Arial" charset="0"/>
                <a:ea typeface="宋体" charset="-122"/>
              </a:rPr>
              <a:t>  FPT = 0,2 mm/rev</a:t>
            </a:r>
          </a:p>
        </p:txBody>
      </p:sp>
      <p:sp>
        <p:nvSpPr>
          <p:cNvPr id="39945" name="Rectangle 9"/>
          <p:cNvSpPr>
            <a:spLocks noChangeArrowheads="1"/>
          </p:cNvSpPr>
          <p:nvPr/>
        </p:nvSpPr>
        <p:spPr bwMode="auto">
          <a:xfrm>
            <a:off x="4580199" y="1027113"/>
            <a:ext cx="758825"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Data:</a:t>
            </a:r>
          </a:p>
        </p:txBody>
      </p:sp>
      <p:sp>
        <p:nvSpPr>
          <p:cNvPr id="39946" name="Text Box 10"/>
          <p:cNvSpPr txBox="1">
            <a:spLocks noChangeArrowheads="1"/>
          </p:cNvSpPr>
          <p:nvPr/>
        </p:nvSpPr>
        <p:spPr bwMode="auto">
          <a:xfrm>
            <a:off x="619386" y="1233488"/>
            <a:ext cx="3960813" cy="179546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Component: Pass. car conrod</a:t>
            </a:r>
          </a:p>
          <a:p>
            <a:pPr>
              <a:lnSpc>
                <a:spcPct val="90000"/>
              </a:lnSpc>
              <a:spcBef>
                <a:spcPct val="50000"/>
              </a:spcBef>
              <a:buFontTx/>
              <a:buChar char="•"/>
            </a:pPr>
            <a:r>
              <a:rPr lang="en-GB" altLang="zh-CN" sz="1400" dirty="0">
                <a:latin typeface="Arial" charset="0"/>
                <a:ea typeface="宋体" charset="-122"/>
              </a:rPr>
              <a:t>  Material:       C70 S6 BY	</a:t>
            </a:r>
          </a:p>
          <a:p>
            <a:pPr>
              <a:lnSpc>
                <a:spcPct val="90000"/>
              </a:lnSpc>
              <a:spcBef>
                <a:spcPct val="50000"/>
              </a:spcBef>
              <a:buFontTx/>
              <a:buChar char="•"/>
            </a:pPr>
            <a:r>
              <a:rPr lang="en-GB" altLang="zh-CN" sz="1400" dirty="0">
                <a:latin typeface="Arial" charset="0"/>
                <a:ea typeface="宋体" charset="-122"/>
              </a:rPr>
              <a:t>  Operation:    Drilling screw hole</a:t>
            </a:r>
          </a:p>
          <a:p>
            <a:pPr>
              <a:lnSpc>
                <a:spcPct val="90000"/>
              </a:lnSpc>
              <a:spcBef>
                <a:spcPct val="50000"/>
              </a:spcBef>
              <a:buFontTx/>
              <a:buChar char="•"/>
            </a:pPr>
            <a:r>
              <a:rPr lang="en-GB" altLang="zh-CN" sz="1400" dirty="0">
                <a:latin typeface="Arial" charset="0"/>
                <a:ea typeface="宋体" charset="-122"/>
              </a:rPr>
              <a:t>  Coolant:        Yes</a:t>
            </a:r>
          </a:p>
          <a:p>
            <a:pPr>
              <a:lnSpc>
                <a:spcPct val="90000"/>
              </a:lnSpc>
              <a:spcBef>
                <a:spcPct val="50000"/>
              </a:spcBef>
              <a:buFontTx/>
              <a:buChar char="•"/>
            </a:pPr>
            <a:r>
              <a:rPr lang="en-GB" altLang="zh-CN" sz="1400" dirty="0">
                <a:latin typeface="Arial" charset="0"/>
                <a:ea typeface="宋体" charset="-122"/>
              </a:rPr>
              <a:t>  Machine:       M/C  with 4 spindles</a:t>
            </a:r>
          </a:p>
          <a:p>
            <a:pPr>
              <a:lnSpc>
                <a:spcPct val="90000"/>
              </a:lnSpc>
              <a:spcBef>
                <a:spcPct val="50000"/>
              </a:spcBef>
              <a:buFontTx/>
              <a:buChar char="•"/>
            </a:pPr>
            <a:r>
              <a:rPr lang="en-GB" altLang="zh-CN" sz="1400" dirty="0">
                <a:latin typeface="Arial" charset="0"/>
                <a:ea typeface="宋体" charset="-122"/>
              </a:rPr>
              <a:t>  Objective:     Drilling with high speed</a:t>
            </a:r>
          </a:p>
        </p:txBody>
      </p:sp>
      <p:sp>
        <p:nvSpPr>
          <p:cNvPr id="39947" name="Rectangle 11"/>
          <p:cNvSpPr>
            <a:spLocks noChangeArrowheads="1"/>
          </p:cNvSpPr>
          <p:nvPr/>
        </p:nvSpPr>
        <p:spPr bwMode="auto">
          <a:xfrm>
            <a:off x="620974" y="1001713"/>
            <a:ext cx="1241425"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Task:</a:t>
            </a:r>
          </a:p>
        </p:txBody>
      </p:sp>
      <p:sp>
        <p:nvSpPr>
          <p:cNvPr id="39948" name="Text Box 12"/>
          <p:cNvSpPr txBox="1">
            <a:spLocks noChangeArrowheads="1"/>
          </p:cNvSpPr>
          <p:nvPr/>
        </p:nvSpPr>
        <p:spPr bwMode="auto">
          <a:xfrm>
            <a:off x="620974" y="3381375"/>
            <a:ext cx="3648075" cy="179546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 </a:t>
            </a:r>
            <a:r>
              <a:rPr lang="en-GB" altLang="zh-CN" sz="1400">
                <a:latin typeface="Arial" charset="0"/>
                <a:ea typeface="宋体" charset="-122"/>
              </a:rPr>
              <a:t>HSK63A Hydraulic chuck</a:t>
            </a:r>
          </a:p>
          <a:p>
            <a:pPr>
              <a:lnSpc>
                <a:spcPct val="90000"/>
              </a:lnSpc>
              <a:spcBef>
                <a:spcPct val="50000"/>
              </a:spcBef>
              <a:buFontTx/>
              <a:buChar char="•"/>
            </a:pPr>
            <a:r>
              <a:rPr lang="en-GB" altLang="zh-CN" sz="1400">
                <a:latin typeface="Arial" charset="0"/>
                <a:ea typeface="宋体" charset="-122"/>
              </a:rPr>
              <a:t> Solid carbide drill with HP geometry</a:t>
            </a:r>
          </a:p>
          <a:p>
            <a:pPr>
              <a:lnSpc>
                <a:spcPct val="90000"/>
              </a:lnSpc>
              <a:spcBef>
                <a:spcPct val="50000"/>
              </a:spcBef>
              <a:buFontTx/>
              <a:buChar char="•"/>
            </a:pPr>
            <a:r>
              <a:rPr lang="en-GB" altLang="zh-CN" sz="1400">
                <a:latin typeface="Arial" charset="0"/>
                <a:ea typeface="宋体" charset="-122"/>
              </a:rPr>
              <a:t>  Point angle 140 degree</a:t>
            </a:r>
          </a:p>
          <a:p>
            <a:pPr>
              <a:lnSpc>
                <a:spcPct val="90000"/>
              </a:lnSpc>
              <a:spcBef>
                <a:spcPct val="50000"/>
              </a:spcBef>
              <a:buFontTx/>
              <a:buChar char="•"/>
            </a:pPr>
            <a:r>
              <a:rPr lang="en-GB" altLang="zh-CN" sz="1400">
                <a:latin typeface="Arial" charset="0"/>
                <a:ea typeface="宋体" charset="-122"/>
              </a:rPr>
              <a:t>  Typ B256  B751A1523674  KC7315</a:t>
            </a:r>
          </a:p>
          <a:p>
            <a:pPr>
              <a:lnSpc>
                <a:spcPct val="90000"/>
              </a:lnSpc>
              <a:spcBef>
                <a:spcPct val="50000"/>
              </a:spcBef>
              <a:buFontTx/>
              <a:buChar char="•"/>
            </a:pPr>
            <a:r>
              <a:rPr lang="en-GB" altLang="zh-CN" sz="1400">
                <a:latin typeface="Arial" charset="0"/>
                <a:ea typeface="宋体" charset="-122"/>
              </a:rPr>
              <a:t>  4 guiding lands</a:t>
            </a:r>
          </a:p>
          <a:p>
            <a:pPr>
              <a:lnSpc>
                <a:spcPct val="90000"/>
              </a:lnSpc>
              <a:spcBef>
                <a:spcPct val="50000"/>
              </a:spcBef>
              <a:buFontTx/>
              <a:buChar char="•"/>
            </a:pPr>
            <a:r>
              <a:rPr lang="en-GB" altLang="zh-CN" sz="1400">
                <a:latin typeface="Arial" charset="0"/>
                <a:ea typeface="宋体" charset="-122"/>
              </a:rPr>
              <a:t>  Internal coolant</a:t>
            </a:r>
          </a:p>
        </p:txBody>
      </p:sp>
      <p:sp>
        <p:nvSpPr>
          <p:cNvPr id="39949" name="Rectangle 13"/>
          <p:cNvSpPr>
            <a:spLocks noChangeArrowheads="1"/>
          </p:cNvSpPr>
          <p:nvPr/>
        </p:nvSpPr>
        <p:spPr bwMode="auto">
          <a:xfrm>
            <a:off x="647961" y="3005138"/>
            <a:ext cx="16557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Solution:</a:t>
            </a:r>
          </a:p>
        </p:txBody>
      </p:sp>
      <p:sp>
        <p:nvSpPr>
          <p:cNvPr id="39950" name="Text Box 14"/>
          <p:cNvSpPr txBox="1">
            <a:spLocks noChangeArrowheads="1"/>
          </p:cNvSpPr>
          <p:nvPr/>
        </p:nvSpPr>
        <p:spPr bwMode="auto">
          <a:xfrm>
            <a:off x="565411" y="5818443"/>
            <a:ext cx="4375150" cy="28841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Double cutting speed</a:t>
            </a:r>
          </a:p>
        </p:txBody>
      </p:sp>
      <p:sp>
        <p:nvSpPr>
          <p:cNvPr id="39951" name="Rectangle 15"/>
          <p:cNvSpPr>
            <a:spLocks noChangeArrowheads="1"/>
          </p:cNvSpPr>
          <p:nvPr/>
        </p:nvSpPr>
        <p:spPr bwMode="auto">
          <a:xfrm>
            <a:off x="619386" y="5335588"/>
            <a:ext cx="15668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a:t>
            </a:r>
            <a:r>
              <a:rPr lang="en-GB" altLang="zh-CN" sz="1800" b="1" u="sng">
                <a:latin typeface="Arial" charset="0"/>
                <a:ea typeface="宋体" charset="-122"/>
              </a:rPr>
              <a:t>Results:</a:t>
            </a:r>
          </a:p>
        </p:txBody>
      </p:sp>
      <p:sp>
        <p:nvSpPr>
          <p:cNvPr id="39952" name="标题 1"/>
          <p:cNvSpPr txBox="1">
            <a:spLocks/>
          </p:cNvSpPr>
          <p:nvPr/>
        </p:nvSpPr>
        <p:spPr bwMode="auto">
          <a:xfrm>
            <a:off x="250825" y="377462"/>
            <a:ext cx="5867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defRPr sz="2400" b="1" i="1">
                <a:solidFill>
                  <a:schemeClr val="accent3"/>
                </a:solidFill>
                <a:latin typeface="+mj-lt"/>
                <a:ea typeface="+mj-ea"/>
                <a:cs typeface="+mj-cs"/>
              </a:defRPr>
            </a:lvl1pPr>
            <a:lvl2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2pPr>
            <a:lvl3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3pPr>
            <a:lvl4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4pPr>
            <a:lvl5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5pPr>
            <a:lvl6pPr marL="457200" fontAlgn="base">
              <a:spcBef>
                <a:spcPct val="0"/>
              </a:spcBef>
              <a:spcAft>
                <a:spcPct val="0"/>
              </a:spcAft>
              <a:defRPr sz="2400" b="1">
                <a:solidFill>
                  <a:schemeClr val="tx2"/>
                </a:solidFill>
                <a:latin typeface="Arial" charset="0"/>
                <a:ea typeface="ＭＳ Ｐゴシック" charset="-128"/>
                <a:cs typeface="ＭＳ Ｐゴシック" charset="-128"/>
              </a:defRPr>
            </a:lvl6pPr>
            <a:lvl7pPr marL="914400" fontAlgn="base">
              <a:spcBef>
                <a:spcPct val="0"/>
              </a:spcBef>
              <a:spcAft>
                <a:spcPct val="0"/>
              </a:spcAft>
              <a:defRPr sz="2400" b="1">
                <a:solidFill>
                  <a:schemeClr val="tx2"/>
                </a:solidFill>
                <a:latin typeface="Arial" charset="0"/>
                <a:ea typeface="ＭＳ Ｐゴシック" charset="-128"/>
                <a:cs typeface="ＭＳ Ｐゴシック" charset="-128"/>
              </a:defRPr>
            </a:lvl7pPr>
            <a:lvl8pPr marL="1371600" fontAlgn="base">
              <a:spcBef>
                <a:spcPct val="0"/>
              </a:spcBef>
              <a:spcAft>
                <a:spcPct val="0"/>
              </a:spcAft>
              <a:defRPr sz="2400" b="1">
                <a:solidFill>
                  <a:schemeClr val="tx2"/>
                </a:solidFill>
                <a:latin typeface="Arial" charset="0"/>
                <a:ea typeface="ＭＳ Ｐゴシック" charset="-128"/>
                <a:cs typeface="ＭＳ Ｐゴシック" charset="-128"/>
              </a:defRPr>
            </a:lvl8pPr>
            <a:lvl9pPr marL="1828800" fontAlgn="base">
              <a:spcBef>
                <a:spcPct val="0"/>
              </a:spcBef>
              <a:spcAft>
                <a:spcPct val="0"/>
              </a:spcAft>
              <a:defRPr sz="2400" b="1">
                <a:solidFill>
                  <a:schemeClr val="tx2"/>
                </a:solidFill>
                <a:latin typeface="Arial" charset="0"/>
                <a:ea typeface="ＭＳ Ｐゴシック" charset="-128"/>
                <a:cs typeface="ＭＳ Ｐゴシック" charset="-128"/>
              </a:defRPr>
            </a:lvl9pPr>
          </a:lstStyle>
          <a:p>
            <a:r>
              <a:rPr lang="zh-CN" altLang="en-US" sz="2800" b="0" i="0" dirty="0">
                <a:solidFill>
                  <a:schemeClr val="tx1"/>
                </a:solidFill>
                <a:latin typeface="Microsoft YaHei" panose="020B0503020204020204" pitchFamily="34" charset="-122"/>
                <a:ea typeface="Microsoft YaHei" panose="020B0503020204020204" pitchFamily="34" charset="-122"/>
              </a:rPr>
              <a:t>螺孔钻削</a:t>
            </a:r>
          </a:p>
        </p:txBody>
      </p:sp>
      <p:grpSp>
        <p:nvGrpSpPr>
          <p:cNvPr id="39953" name="MaterialGroup"/>
          <p:cNvGrpSpPr>
            <a:grpSpLocks/>
          </p:cNvGrpSpPr>
          <p:nvPr/>
        </p:nvGrpSpPr>
        <p:grpSpPr bwMode="auto">
          <a:xfrm>
            <a:off x="7177088" y="796745"/>
            <a:ext cx="1225550" cy="320675"/>
            <a:chOff x="3840" y="510"/>
            <a:chExt cx="1728" cy="202"/>
          </a:xfrm>
        </p:grpSpPr>
        <p:sp>
          <p:nvSpPr>
            <p:cNvPr id="39954"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39955" name="MaterialText"/>
            <p:cNvSpPr txBox="1">
              <a:spLocks noChangeArrowheads="1"/>
            </p:cNvSpPr>
            <p:nvPr/>
          </p:nvSpPr>
          <p:spPr bwMode="auto">
            <a:xfrm>
              <a:off x="3840" y="510"/>
              <a:ext cx="172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dirty="0">
                  <a:solidFill>
                    <a:srgbClr val="FFFFFF"/>
                  </a:solidFill>
                  <a:latin typeface="Swis721 Blk BT" pitchFamily="34" charset="0"/>
                  <a:ea typeface="宋体" charset="-122"/>
                </a:rPr>
                <a:t>STEEL</a:t>
              </a:r>
            </a:p>
          </p:txBody>
        </p:sp>
      </p:grpSp>
    </p:spTree>
    <p:extLst>
      <p:ext uri="{BB962C8B-B14F-4D97-AF65-F5344CB8AC3E}">
        <p14:creationId xmlns:p14="http://schemas.microsoft.com/office/powerpoint/2010/main" val="73139039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K3120_T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5959" y="926658"/>
            <a:ext cx="1439863"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08_cmyk_gedre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9797" y="2098233"/>
            <a:ext cx="955675"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15"/>
          <p:cNvSpPr>
            <a:spLocks noChangeArrowheads="1"/>
          </p:cNvSpPr>
          <p:nvPr/>
        </p:nvSpPr>
        <p:spPr bwMode="auto">
          <a:xfrm>
            <a:off x="389555" y="360777"/>
            <a:ext cx="5616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eaLnBrk="0" fontAlgn="base" hangingPunct="0">
              <a:spcBef>
                <a:spcPct val="0"/>
              </a:spcBef>
              <a:spcAft>
                <a:spcPct val="0"/>
              </a:spcAft>
            </a:pPr>
            <a:r>
              <a:rPr lang="zh-CN" altLang="en-US" sz="2800" dirty="0">
                <a:latin typeface="Microsoft YaHei" panose="020B0503020204020204" pitchFamily="34" charset="-122"/>
                <a:ea typeface="Microsoft YaHei" panose="020B0503020204020204" pitchFamily="34" charset="-122"/>
                <a:cs typeface="+mj-cs"/>
              </a:rPr>
              <a:t>攻丝</a:t>
            </a:r>
            <a:endParaRPr lang="en-US" altLang="zh-CN" sz="2800" dirty="0">
              <a:latin typeface="Microsoft YaHei" panose="020B0503020204020204" pitchFamily="34" charset="-122"/>
              <a:ea typeface="Microsoft YaHei" panose="020B0503020204020204" pitchFamily="34" charset="-122"/>
              <a:cs typeface="+mj-cs"/>
            </a:endParaRPr>
          </a:p>
        </p:txBody>
      </p:sp>
      <p:sp>
        <p:nvSpPr>
          <p:cNvPr id="46085" name="Text Box 8"/>
          <p:cNvSpPr txBox="1">
            <a:spLocks noChangeArrowheads="1"/>
          </p:cNvSpPr>
          <p:nvPr/>
        </p:nvSpPr>
        <p:spPr bwMode="auto">
          <a:xfrm>
            <a:off x="4154487" y="1552575"/>
            <a:ext cx="2282825" cy="8921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  D = 8 mm</a:t>
            </a:r>
          </a:p>
          <a:p>
            <a:pPr>
              <a:lnSpc>
                <a:spcPct val="90000"/>
              </a:lnSpc>
              <a:spcBef>
                <a:spcPct val="50000"/>
              </a:spcBef>
              <a:buFontTx/>
              <a:buChar char="•"/>
            </a:pPr>
            <a:r>
              <a:rPr lang="de-DE" altLang="zh-CN" sz="1400">
                <a:latin typeface="Arial" charset="0"/>
                <a:ea typeface="宋体" charset="-122"/>
              </a:rPr>
              <a:t>  Vc = 15 m/min</a:t>
            </a:r>
          </a:p>
          <a:p>
            <a:pPr>
              <a:lnSpc>
                <a:spcPct val="90000"/>
              </a:lnSpc>
              <a:spcBef>
                <a:spcPct val="50000"/>
              </a:spcBef>
              <a:buFontTx/>
              <a:buChar char="•"/>
            </a:pPr>
            <a:r>
              <a:rPr lang="de-DE" altLang="zh-CN" sz="1400">
                <a:latin typeface="Arial" charset="0"/>
                <a:ea typeface="宋体" charset="-122"/>
              </a:rPr>
              <a:t>  Fz  =  1 mm/r</a:t>
            </a:r>
          </a:p>
        </p:txBody>
      </p:sp>
      <p:sp>
        <p:nvSpPr>
          <p:cNvPr id="46086" name="Rectangle 9"/>
          <p:cNvSpPr>
            <a:spLocks noChangeArrowheads="1"/>
          </p:cNvSpPr>
          <p:nvPr/>
        </p:nvSpPr>
        <p:spPr bwMode="auto">
          <a:xfrm>
            <a:off x="4154487" y="1241425"/>
            <a:ext cx="1233488"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Data:</a:t>
            </a:r>
          </a:p>
        </p:txBody>
      </p:sp>
      <p:sp>
        <p:nvSpPr>
          <p:cNvPr id="46087" name="Text Box 10"/>
          <p:cNvSpPr txBox="1">
            <a:spLocks noChangeArrowheads="1"/>
          </p:cNvSpPr>
          <p:nvPr/>
        </p:nvSpPr>
        <p:spPr bwMode="auto">
          <a:xfrm>
            <a:off x="611187" y="1463675"/>
            <a:ext cx="3960813" cy="179546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  </a:t>
            </a:r>
            <a:r>
              <a:rPr lang="en-GB" altLang="zh-CN" sz="1400">
                <a:latin typeface="Arial" charset="0"/>
                <a:ea typeface="宋体" charset="-122"/>
              </a:rPr>
              <a:t>Component: Pass. car conrod</a:t>
            </a:r>
          </a:p>
          <a:p>
            <a:pPr>
              <a:lnSpc>
                <a:spcPct val="90000"/>
              </a:lnSpc>
              <a:spcBef>
                <a:spcPct val="50000"/>
              </a:spcBef>
              <a:buFontTx/>
              <a:buChar char="•"/>
            </a:pPr>
            <a:r>
              <a:rPr lang="en-GB" altLang="zh-CN" sz="1400">
                <a:latin typeface="Arial" charset="0"/>
                <a:ea typeface="宋体" charset="-122"/>
              </a:rPr>
              <a:t>  Material:  C70 S6 BY	</a:t>
            </a:r>
          </a:p>
          <a:p>
            <a:pPr>
              <a:lnSpc>
                <a:spcPct val="90000"/>
              </a:lnSpc>
              <a:spcBef>
                <a:spcPct val="50000"/>
              </a:spcBef>
              <a:buFontTx/>
              <a:buChar char="•"/>
            </a:pPr>
            <a:r>
              <a:rPr lang="en-GB" altLang="zh-CN" sz="1400">
                <a:latin typeface="Arial" charset="0"/>
                <a:ea typeface="宋体" charset="-122"/>
              </a:rPr>
              <a:t>  Operation:   Tap M8x1</a:t>
            </a:r>
          </a:p>
          <a:p>
            <a:pPr>
              <a:lnSpc>
                <a:spcPct val="90000"/>
              </a:lnSpc>
              <a:spcBef>
                <a:spcPct val="50000"/>
              </a:spcBef>
              <a:buFontTx/>
              <a:buChar char="•"/>
            </a:pPr>
            <a:r>
              <a:rPr lang="en-GB" altLang="zh-CN" sz="1400">
                <a:latin typeface="Arial" charset="0"/>
                <a:ea typeface="宋体" charset="-122"/>
              </a:rPr>
              <a:t>  Coolant:   Yes</a:t>
            </a:r>
          </a:p>
          <a:p>
            <a:pPr>
              <a:lnSpc>
                <a:spcPct val="90000"/>
              </a:lnSpc>
              <a:spcBef>
                <a:spcPct val="50000"/>
              </a:spcBef>
              <a:buFontTx/>
              <a:buChar char="•"/>
            </a:pPr>
            <a:r>
              <a:rPr lang="en-GB" altLang="zh-CN" sz="1400">
                <a:latin typeface="Arial" charset="0"/>
                <a:ea typeface="宋体" charset="-122"/>
              </a:rPr>
              <a:t>  Machine:   M/C  with 4 spindles</a:t>
            </a:r>
          </a:p>
          <a:p>
            <a:pPr>
              <a:lnSpc>
                <a:spcPct val="90000"/>
              </a:lnSpc>
              <a:spcBef>
                <a:spcPct val="50000"/>
              </a:spcBef>
              <a:buFontTx/>
              <a:buChar char="•"/>
            </a:pPr>
            <a:r>
              <a:rPr lang="en-GB" altLang="zh-CN" sz="1400">
                <a:latin typeface="Arial" charset="0"/>
                <a:ea typeface="宋体" charset="-122"/>
              </a:rPr>
              <a:t>  Objective: Tapping,2x Retract Speed</a:t>
            </a:r>
          </a:p>
        </p:txBody>
      </p:sp>
      <p:sp>
        <p:nvSpPr>
          <p:cNvPr id="46088" name="Rectangle 11"/>
          <p:cNvSpPr>
            <a:spLocks noChangeArrowheads="1"/>
          </p:cNvSpPr>
          <p:nvPr/>
        </p:nvSpPr>
        <p:spPr bwMode="auto">
          <a:xfrm>
            <a:off x="611187" y="1171575"/>
            <a:ext cx="124301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Task:</a:t>
            </a:r>
          </a:p>
        </p:txBody>
      </p:sp>
      <p:sp>
        <p:nvSpPr>
          <p:cNvPr id="46089" name="Text Box 12"/>
          <p:cNvSpPr txBox="1">
            <a:spLocks noChangeArrowheads="1"/>
          </p:cNvSpPr>
          <p:nvPr/>
        </p:nvSpPr>
        <p:spPr bwMode="auto">
          <a:xfrm>
            <a:off x="611187" y="3651250"/>
            <a:ext cx="3648075" cy="119221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 </a:t>
            </a:r>
            <a:r>
              <a:rPr lang="en-GB" altLang="zh-CN" sz="1400">
                <a:latin typeface="Arial" charset="0"/>
                <a:ea typeface="宋体" charset="-122"/>
              </a:rPr>
              <a:t>HSK63A Syncro Chuck</a:t>
            </a:r>
          </a:p>
          <a:p>
            <a:pPr>
              <a:lnSpc>
                <a:spcPct val="90000"/>
              </a:lnSpc>
              <a:spcBef>
                <a:spcPct val="50000"/>
              </a:spcBef>
              <a:buFontTx/>
              <a:buChar char="•"/>
            </a:pPr>
            <a:r>
              <a:rPr lang="en-GB" altLang="zh-CN" sz="1400">
                <a:latin typeface="Arial" charset="0"/>
                <a:ea typeface="宋体" charset="-122"/>
              </a:rPr>
              <a:t> HSS-PM Tap, FX.006060</a:t>
            </a:r>
          </a:p>
          <a:p>
            <a:pPr>
              <a:lnSpc>
                <a:spcPct val="90000"/>
              </a:lnSpc>
              <a:spcBef>
                <a:spcPct val="50000"/>
              </a:spcBef>
              <a:buFontTx/>
              <a:buChar char="•"/>
            </a:pPr>
            <a:r>
              <a:rPr lang="en-GB" altLang="zh-CN" sz="1400">
                <a:latin typeface="Arial" charset="0"/>
                <a:ea typeface="宋体" charset="-122"/>
              </a:rPr>
              <a:t>  TiCN Coating</a:t>
            </a:r>
          </a:p>
          <a:p>
            <a:pPr>
              <a:lnSpc>
                <a:spcPct val="90000"/>
              </a:lnSpc>
              <a:spcBef>
                <a:spcPct val="50000"/>
              </a:spcBef>
              <a:buFontTx/>
              <a:buChar char="•"/>
            </a:pPr>
            <a:r>
              <a:rPr lang="en-GB" altLang="zh-CN" sz="1400">
                <a:latin typeface="Arial" charset="0"/>
                <a:ea typeface="宋体" charset="-122"/>
              </a:rPr>
              <a:t>  Coolant via bigger sealing disc</a:t>
            </a:r>
          </a:p>
        </p:txBody>
      </p:sp>
      <p:sp>
        <p:nvSpPr>
          <p:cNvPr id="46090" name="Rectangle 13"/>
          <p:cNvSpPr>
            <a:spLocks noChangeArrowheads="1"/>
          </p:cNvSpPr>
          <p:nvPr/>
        </p:nvSpPr>
        <p:spPr bwMode="auto">
          <a:xfrm>
            <a:off x="611187" y="3319463"/>
            <a:ext cx="1657350"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Solution:</a:t>
            </a:r>
          </a:p>
        </p:txBody>
      </p:sp>
      <p:sp>
        <p:nvSpPr>
          <p:cNvPr id="46091" name="Text Box 14"/>
          <p:cNvSpPr txBox="1">
            <a:spLocks noChangeArrowheads="1"/>
          </p:cNvSpPr>
          <p:nvPr/>
        </p:nvSpPr>
        <p:spPr bwMode="auto">
          <a:xfrm>
            <a:off x="627062" y="5556506"/>
            <a:ext cx="4376738" cy="28841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Good Chip Flute Control</a:t>
            </a:r>
          </a:p>
        </p:txBody>
      </p:sp>
      <p:sp>
        <p:nvSpPr>
          <p:cNvPr id="46092" name="Rectangle 15"/>
          <p:cNvSpPr>
            <a:spLocks noChangeArrowheads="1"/>
          </p:cNvSpPr>
          <p:nvPr/>
        </p:nvSpPr>
        <p:spPr bwMode="auto">
          <a:xfrm>
            <a:off x="611187" y="5048250"/>
            <a:ext cx="15668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a:t>
            </a:r>
            <a:r>
              <a:rPr lang="en-GB" altLang="zh-CN" sz="1800" b="1" u="sng">
                <a:latin typeface="Arial" charset="0"/>
                <a:ea typeface="宋体" charset="-122"/>
              </a:rPr>
              <a:t>Results:</a:t>
            </a:r>
          </a:p>
        </p:txBody>
      </p:sp>
      <p:grpSp>
        <p:nvGrpSpPr>
          <p:cNvPr id="46093" name="MaterialGroup"/>
          <p:cNvGrpSpPr>
            <a:grpSpLocks/>
          </p:cNvGrpSpPr>
          <p:nvPr/>
        </p:nvGrpSpPr>
        <p:grpSpPr bwMode="auto">
          <a:xfrm>
            <a:off x="7318834" y="637733"/>
            <a:ext cx="1225550" cy="320675"/>
            <a:chOff x="3840" y="510"/>
            <a:chExt cx="1728" cy="202"/>
          </a:xfrm>
        </p:grpSpPr>
        <p:sp>
          <p:nvSpPr>
            <p:cNvPr id="46094"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46095" name="MaterialText"/>
            <p:cNvSpPr txBox="1">
              <a:spLocks noChangeArrowheads="1"/>
            </p:cNvSpPr>
            <p:nvPr/>
          </p:nvSpPr>
          <p:spPr bwMode="auto">
            <a:xfrm>
              <a:off x="3840" y="510"/>
              <a:ext cx="172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dirty="0">
                  <a:solidFill>
                    <a:srgbClr val="FFFFFF"/>
                  </a:solidFill>
                  <a:latin typeface="Swis721 Blk BT" pitchFamily="34" charset="0"/>
                  <a:ea typeface="宋体" charset="-122"/>
                </a:rPr>
                <a:t>STEEL</a:t>
              </a:r>
            </a:p>
          </p:txBody>
        </p:sp>
      </p:grpSp>
    </p:spTree>
    <p:extLst>
      <p:ext uri="{BB962C8B-B14F-4D97-AF65-F5344CB8AC3E}">
        <p14:creationId xmlns:p14="http://schemas.microsoft.com/office/powerpoint/2010/main" val="83734757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164210" y="348408"/>
            <a:ext cx="8229600" cy="381000"/>
          </a:xfrm>
          <a:noFill/>
        </p:spPr>
        <p:txBody>
          <a:bodyPr/>
          <a:lstStyle/>
          <a:p>
            <a:pPr eaLnBrk="1" hangingPunct="1"/>
            <a:r>
              <a:rPr lang="de-DE" altLang="zh-CN"/>
              <a:t> </a:t>
            </a:r>
          </a:p>
        </p:txBody>
      </p:sp>
      <p:sp>
        <p:nvSpPr>
          <p:cNvPr id="49155" name="Text Box 3"/>
          <p:cNvSpPr txBox="1">
            <a:spLocks noChangeArrowheads="1"/>
          </p:cNvSpPr>
          <p:nvPr/>
        </p:nvSpPr>
        <p:spPr bwMode="auto">
          <a:xfrm>
            <a:off x="3797873" y="4067760"/>
            <a:ext cx="180975" cy="4635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zh-CN" altLang="zh-CN" sz="2400">
              <a:latin typeface="Arial" charset="0"/>
            </a:endParaRPr>
          </a:p>
        </p:txBody>
      </p:sp>
      <p:sp>
        <p:nvSpPr>
          <p:cNvPr id="49157" name="Text Box 5"/>
          <p:cNvSpPr txBox="1">
            <a:spLocks noChangeArrowheads="1"/>
          </p:cNvSpPr>
          <p:nvPr/>
        </p:nvSpPr>
        <p:spPr bwMode="auto">
          <a:xfrm>
            <a:off x="886398" y="3310523"/>
            <a:ext cx="5414962" cy="89058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HSK63A Whistle Notch adapter   </a:t>
            </a:r>
          </a:p>
          <a:p>
            <a:pPr>
              <a:lnSpc>
                <a:spcPct val="90000"/>
              </a:lnSpc>
              <a:spcBef>
                <a:spcPct val="50000"/>
              </a:spcBef>
              <a:buFontTx/>
              <a:buChar char="•"/>
            </a:pPr>
            <a:r>
              <a:rPr lang="en-GB" altLang="zh-CN" sz="1400" dirty="0">
                <a:latin typeface="Arial" charset="0"/>
                <a:ea typeface="宋体" charset="-122"/>
              </a:rPr>
              <a:t>  Brush with Ø75 width 25 mm</a:t>
            </a:r>
          </a:p>
          <a:p>
            <a:pPr>
              <a:lnSpc>
                <a:spcPct val="90000"/>
              </a:lnSpc>
              <a:spcBef>
                <a:spcPct val="50000"/>
              </a:spcBef>
              <a:buFontTx/>
              <a:buChar char="•"/>
            </a:pPr>
            <a:r>
              <a:rPr lang="en-GB" altLang="zh-CN" sz="1400" dirty="0">
                <a:latin typeface="Arial" charset="0"/>
                <a:ea typeface="宋体" charset="-122"/>
              </a:rPr>
              <a:t>  </a:t>
            </a:r>
            <a:r>
              <a:rPr lang="en-GB" altLang="zh-CN" sz="1400" dirty="0" err="1">
                <a:latin typeface="Arial" charset="0"/>
                <a:ea typeface="宋体" charset="-122"/>
              </a:rPr>
              <a:t>Cordwire</a:t>
            </a:r>
            <a:r>
              <a:rPr lang="en-GB" altLang="zh-CN" sz="1400" dirty="0">
                <a:latin typeface="Arial" charset="0"/>
                <a:ea typeface="宋体" charset="-122"/>
              </a:rPr>
              <a:t> dia. 0,38</a:t>
            </a:r>
          </a:p>
        </p:txBody>
      </p:sp>
      <p:sp>
        <p:nvSpPr>
          <p:cNvPr id="49158" name="Rectangle 6"/>
          <p:cNvSpPr>
            <a:spLocks noChangeArrowheads="1"/>
          </p:cNvSpPr>
          <p:nvPr/>
        </p:nvSpPr>
        <p:spPr bwMode="auto">
          <a:xfrm>
            <a:off x="907365" y="2900947"/>
            <a:ext cx="1657350"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dirty="0">
                <a:latin typeface="Arial" charset="0"/>
                <a:ea typeface="宋体" charset="-122"/>
              </a:rPr>
              <a:t>The Solution:</a:t>
            </a:r>
          </a:p>
        </p:txBody>
      </p:sp>
      <p:sp>
        <p:nvSpPr>
          <p:cNvPr id="49161" name="Text Box 9"/>
          <p:cNvSpPr txBox="1">
            <a:spLocks noChangeArrowheads="1"/>
          </p:cNvSpPr>
          <p:nvPr/>
        </p:nvSpPr>
        <p:spPr bwMode="auto">
          <a:xfrm>
            <a:off x="856235" y="4834939"/>
            <a:ext cx="2314575" cy="119221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D = 75 mm</a:t>
            </a:r>
          </a:p>
          <a:p>
            <a:pPr>
              <a:lnSpc>
                <a:spcPct val="90000"/>
              </a:lnSpc>
              <a:spcBef>
                <a:spcPct val="50000"/>
              </a:spcBef>
              <a:buFontTx/>
              <a:buChar char="•"/>
            </a:pPr>
            <a:r>
              <a:rPr lang="de-DE" altLang="zh-CN" sz="1400" dirty="0">
                <a:latin typeface="Arial" charset="0"/>
                <a:ea typeface="宋体" charset="-122"/>
              </a:rPr>
              <a:t>  Vc = 500 m/min</a:t>
            </a:r>
          </a:p>
          <a:p>
            <a:pPr>
              <a:lnSpc>
                <a:spcPct val="90000"/>
              </a:lnSpc>
              <a:spcBef>
                <a:spcPct val="50000"/>
              </a:spcBef>
              <a:buFontTx/>
              <a:buChar char="•"/>
            </a:pPr>
            <a:r>
              <a:rPr lang="de-DE" altLang="zh-CN" sz="1400" dirty="0">
                <a:latin typeface="Arial" charset="0"/>
                <a:ea typeface="宋体" charset="-122"/>
              </a:rPr>
              <a:t>  Vf  =  1060 mm/min</a:t>
            </a:r>
          </a:p>
          <a:p>
            <a:pPr>
              <a:lnSpc>
                <a:spcPct val="90000"/>
              </a:lnSpc>
              <a:spcBef>
                <a:spcPct val="50000"/>
              </a:spcBef>
              <a:buFontTx/>
              <a:buChar char="•"/>
            </a:pPr>
            <a:r>
              <a:rPr lang="de-DE" altLang="zh-CN" sz="1400" dirty="0">
                <a:latin typeface="Arial" charset="0"/>
                <a:ea typeface="宋体" charset="-122"/>
              </a:rPr>
              <a:t>  Fz = 0,5 mm/rev</a:t>
            </a:r>
          </a:p>
        </p:txBody>
      </p:sp>
      <p:sp>
        <p:nvSpPr>
          <p:cNvPr id="49162" name="Rectangle 10"/>
          <p:cNvSpPr>
            <a:spLocks noChangeArrowheads="1"/>
          </p:cNvSpPr>
          <p:nvPr/>
        </p:nvSpPr>
        <p:spPr bwMode="auto">
          <a:xfrm>
            <a:off x="810198" y="4201110"/>
            <a:ext cx="1233487"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dirty="0">
                <a:latin typeface="Arial" charset="0"/>
                <a:ea typeface="宋体" charset="-122"/>
              </a:rPr>
              <a:t>The Data:</a:t>
            </a:r>
          </a:p>
        </p:txBody>
      </p:sp>
      <p:sp>
        <p:nvSpPr>
          <p:cNvPr id="49163" name="Text Box 11"/>
          <p:cNvSpPr txBox="1">
            <a:spLocks noChangeArrowheads="1"/>
          </p:cNvSpPr>
          <p:nvPr/>
        </p:nvSpPr>
        <p:spPr bwMode="auto">
          <a:xfrm>
            <a:off x="886398" y="1113423"/>
            <a:ext cx="4344987" cy="17970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Component: Pass. car conrod</a:t>
            </a:r>
          </a:p>
          <a:p>
            <a:pPr>
              <a:lnSpc>
                <a:spcPct val="90000"/>
              </a:lnSpc>
              <a:spcBef>
                <a:spcPct val="50000"/>
              </a:spcBef>
              <a:buFontTx/>
              <a:buChar char="•"/>
            </a:pPr>
            <a:r>
              <a:rPr lang="en-GB" altLang="zh-CN" sz="1400" dirty="0">
                <a:latin typeface="Arial" charset="0"/>
                <a:ea typeface="宋体" charset="-122"/>
              </a:rPr>
              <a:t>  Material:  C70 S6 BY	</a:t>
            </a:r>
          </a:p>
          <a:p>
            <a:pPr>
              <a:lnSpc>
                <a:spcPct val="90000"/>
              </a:lnSpc>
              <a:spcBef>
                <a:spcPct val="50000"/>
              </a:spcBef>
              <a:buFontTx/>
              <a:buChar char="•"/>
            </a:pPr>
            <a:r>
              <a:rPr lang="en-GB" altLang="zh-CN" sz="1400" dirty="0">
                <a:latin typeface="Arial" charset="0"/>
                <a:ea typeface="宋体" charset="-122"/>
              </a:rPr>
              <a:t>  Operation:  Brushing</a:t>
            </a:r>
          </a:p>
          <a:p>
            <a:pPr>
              <a:lnSpc>
                <a:spcPct val="90000"/>
              </a:lnSpc>
              <a:spcBef>
                <a:spcPct val="50000"/>
              </a:spcBef>
              <a:buFontTx/>
              <a:buChar char="•"/>
            </a:pPr>
            <a:r>
              <a:rPr lang="en-GB" altLang="zh-CN" sz="1400" dirty="0">
                <a:latin typeface="Arial" charset="0"/>
                <a:ea typeface="宋体" charset="-122"/>
              </a:rPr>
              <a:t>  Coolant:   Yes</a:t>
            </a:r>
          </a:p>
          <a:p>
            <a:pPr>
              <a:lnSpc>
                <a:spcPct val="90000"/>
              </a:lnSpc>
              <a:spcBef>
                <a:spcPct val="50000"/>
              </a:spcBef>
              <a:buFontTx/>
              <a:buChar char="•"/>
            </a:pPr>
            <a:r>
              <a:rPr lang="en-GB" altLang="zh-CN" sz="1400" dirty="0">
                <a:latin typeface="Arial" charset="0"/>
                <a:ea typeface="宋体" charset="-122"/>
              </a:rPr>
              <a:t>  Machine: M/C  with 4 spindles</a:t>
            </a:r>
          </a:p>
          <a:p>
            <a:pPr>
              <a:lnSpc>
                <a:spcPct val="90000"/>
              </a:lnSpc>
              <a:spcBef>
                <a:spcPct val="50000"/>
              </a:spcBef>
              <a:buFontTx/>
              <a:buChar char="•"/>
            </a:pPr>
            <a:r>
              <a:rPr lang="en-GB" altLang="zh-CN" sz="1400" dirty="0">
                <a:latin typeface="Arial" charset="0"/>
                <a:ea typeface="宋体" charset="-122"/>
              </a:rPr>
              <a:t>  Objective: Deburring tap hole exit</a:t>
            </a:r>
          </a:p>
        </p:txBody>
      </p:sp>
      <p:sp>
        <p:nvSpPr>
          <p:cNvPr id="49164" name="Rectangle 12"/>
          <p:cNvSpPr>
            <a:spLocks noChangeArrowheads="1"/>
          </p:cNvSpPr>
          <p:nvPr/>
        </p:nvSpPr>
        <p:spPr bwMode="auto">
          <a:xfrm>
            <a:off x="886398" y="830848"/>
            <a:ext cx="1241425"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Task:</a:t>
            </a:r>
          </a:p>
        </p:txBody>
      </p:sp>
      <p:pic>
        <p:nvPicPr>
          <p:cNvPr id="49165" name="Picture 14" descr="C:\A_Daten\A_Projekte\K3120_Lion_Alfing_Pleuel\Bilder\Praesentation\K3120_T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5223" y="1034208"/>
            <a:ext cx="2116138"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6" name="Text Box 15"/>
          <p:cNvSpPr txBox="1">
            <a:spLocks noChangeArrowheads="1"/>
          </p:cNvSpPr>
          <p:nvPr/>
        </p:nvSpPr>
        <p:spPr bwMode="auto">
          <a:xfrm>
            <a:off x="396875" y="348408"/>
            <a:ext cx="4175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eaLnBrk="0" fontAlgn="base" hangingPunct="0">
              <a:spcBef>
                <a:spcPct val="0"/>
              </a:spcBef>
              <a:spcAft>
                <a:spcPct val="0"/>
              </a:spcAft>
              <a:defRPr sz="2400" b="1" i="1">
                <a:solidFill>
                  <a:schemeClr val="accent3"/>
                </a:solidFill>
                <a:latin typeface="+mj-lt"/>
                <a:ea typeface="+mj-ea"/>
                <a:cs typeface="+mj-cs"/>
              </a:defRPr>
            </a:lvl1pPr>
          </a:lstStyle>
          <a:p>
            <a:r>
              <a:rPr lang="zh-CN" altLang="en-US" sz="2800" b="0" i="0" dirty="0">
                <a:solidFill>
                  <a:schemeClr val="tx1"/>
                </a:solidFill>
                <a:latin typeface="Microsoft YaHei" panose="020B0503020204020204" pitchFamily="34" charset="-122"/>
                <a:ea typeface="Microsoft YaHei" panose="020B0503020204020204" pitchFamily="34" charset="-122"/>
              </a:rPr>
              <a:t>刷孔去毛刺</a:t>
            </a:r>
            <a:endParaRPr lang="de-DE" altLang="zh-CN" sz="2800" b="0" i="0" dirty="0">
              <a:solidFill>
                <a:schemeClr val="tx1"/>
              </a:solidFill>
              <a:latin typeface="Microsoft YaHei" panose="020B0503020204020204" pitchFamily="34" charset="-122"/>
              <a:ea typeface="Microsoft YaHei" panose="020B0503020204020204" pitchFamily="34" charset="-122"/>
            </a:endParaRPr>
          </a:p>
        </p:txBody>
      </p:sp>
      <p:grpSp>
        <p:nvGrpSpPr>
          <p:cNvPr id="49167" name="MaterialGroup"/>
          <p:cNvGrpSpPr>
            <a:grpSpLocks/>
          </p:cNvGrpSpPr>
          <p:nvPr/>
        </p:nvGrpSpPr>
        <p:grpSpPr bwMode="auto">
          <a:xfrm>
            <a:off x="6750623" y="729408"/>
            <a:ext cx="1225550" cy="320675"/>
            <a:chOff x="3840" y="510"/>
            <a:chExt cx="1728" cy="202"/>
          </a:xfrm>
        </p:grpSpPr>
        <p:sp>
          <p:nvSpPr>
            <p:cNvPr id="49168"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49169" name="MaterialText"/>
            <p:cNvSpPr txBox="1">
              <a:spLocks noChangeArrowheads="1"/>
            </p:cNvSpPr>
            <p:nvPr/>
          </p:nvSpPr>
          <p:spPr bwMode="auto">
            <a:xfrm>
              <a:off x="3840" y="510"/>
              <a:ext cx="172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STEEL</a:t>
              </a:r>
            </a:p>
          </p:txBody>
        </p:sp>
      </p:grpSp>
    </p:spTree>
    <p:extLst>
      <p:ext uri="{BB962C8B-B14F-4D97-AF65-F5344CB8AC3E}">
        <p14:creationId xmlns:p14="http://schemas.microsoft.com/office/powerpoint/2010/main" val="253684841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标题 1"/>
          <p:cNvSpPr>
            <a:spLocks noGrp="1"/>
          </p:cNvSpPr>
          <p:nvPr>
            <p:ph type="title"/>
          </p:nvPr>
        </p:nvSpPr>
        <p:spPr>
          <a:xfrm>
            <a:off x="179388" y="360447"/>
            <a:ext cx="8229600" cy="4619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457200"/>
            <a:r>
              <a:rPr lang="zh-CN" altLang="en-US" kern="1200" dirty="0">
                <a:latin typeface="Microsoft YaHei" panose="020B0503020204020204" pitchFamily="34" charset="-122"/>
                <a:ea typeface="Microsoft YaHei" panose="020B0503020204020204" pitchFamily="34" charset="-122"/>
              </a:rPr>
              <a:t>背面孔加工</a:t>
            </a:r>
          </a:p>
        </p:txBody>
      </p:sp>
      <p:pic>
        <p:nvPicPr>
          <p:cNvPr id="50179" name="内容占位符 4"/>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848225" y="1521529"/>
            <a:ext cx="3911600" cy="1292225"/>
          </a:xfrm>
        </p:spPr>
      </p:pic>
      <p:pic>
        <p:nvPicPr>
          <p:cNvPr id="501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9645" y="3030195"/>
            <a:ext cx="3828118" cy="1820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1" name="Text Box 8"/>
          <p:cNvSpPr txBox="1">
            <a:spLocks noChangeArrowheads="1"/>
          </p:cNvSpPr>
          <p:nvPr/>
        </p:nvSpPr>
        <p:spPr bwMode="auto">
          <a:xfrm>
            <a:off x="1409700" y="5034262"/>
            <a:ext cx="3290888" cy="1387176"/>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80000"/>
              </a:lnSpc>
              <a:spcBef>
                <a:spcPct val="50000"/>
              </a:spcBef>
              <a:buFontTx/>
              <a:buChar char="•"/>
            </a:pPr>
            <a:r>
              <a:rPr lang="de-DE" altLang="zh-CN" sz="1400" dirty="0">
                <a:latin typeface="Arial" charset="0"/>
                <a:ea typeface="宋体" charset="-122"/>
              </a:rPr>
              <a:t>        Pilot              Cutting  </a:t>
            </a:r>
          </a:p>
          <a:p>
            <a:pPr>
              <a:lnSpc>
                <a:spcPct val="80000"/>
              </a:lnSpc>
              <a:spcBef>
                <a:spcPct val="50000"/>
              </a:spcBef>
              <a:buFontTx/>
              <a:buChar char="•"/>
            </a:pPr>
            <a:r>
              <a:rPr lang="de-DE" altLang="zh-CN" sz="1400" dirty="0">
                <a:latin typeface="Arial" charset="0"/>
                <a:ea typeface="宋体" charset="-122"/>
              </a:rPr>
              <a:t>  D      6.8                 8.7         mm</a:t>
            </a:r>
          </a:p>
          <a:p>
            <a:pPr>
              <a:lnSpc>
                <a:spcPct val="80000"/>
              </a:lnSpc>
              <a:spcBef>
                <a:spcPct val="50000"/>
              </a:spcBef>
              <a:buFontTx/>
              <a:buChar char="•"/>
            </a:pPr>
            <a:r>
              <a:rPr lang="de-DE" altLang="zh-CN" sz="1400" dirty="0">
                <a:latin typeface="Arial" charset="0"/>
                <a:ea typeface="宋体" charset="-122"/>
              </a:rPr>
              <a:t>  Vc     43                 55          m/min</a:t>
            </a:r>
          </a:p>
          <a:p>
            <a:pPr>
              <a:lnSpc>
                <a:spcPct val="80000"/>
              </a:lnSpc>
              <a:spcBef>
                <a:spcPct val="50000"/>
              </a:spcBef>
              <a:buFontTx/>
              <a:buChar char="•"/>
            </a:pPr>
            <a:r>
              <a:rPr lang="de-DE" altLang="zh-CN" sz="1400" dirty="0">
                <a:latin typeface="Arial" charset="0"/>
                <a:ea typeface="宋体" charset="-122"/>
              </a:rPr>
              <a:t>  Z       2                   2</a:t>
            </a:r>
          </a:p>
          <a:p>
            <a:pPr>
              <a:lnSpc>
                <a:spcPct val="80000"/>
              </a:lnSpc>
              <a:spcBef>
                <a:spcPct val="50000"/>
              </a:spcBef>
              <a:buFontTx/>
              <a:buChar char="•"/>
            </a:pPr>
            <a:r>
              <a:rPr lang="de-DE" altLang="zh-CN" sz="1400" dirty="0">
                <a:latin typeface="Arial" charset="0"/>
                <a:ea typeface="宋体" charset="-122"/>
              </a:rPr>
              <a:t>  Fz    0.18             0.075      mm/r</a:t>
            </a:r>
          </a:p>
        </p:txBody>
      </p:sp>
      <p:sp>
        <p:nvSpPr>
          <p:cNvPr id="50182" name="Rectangle 9"/>
          <p:cNvSpPr>
            <a:spLocks noChangeArrowheads="1"/>
          </p:cNvSpPr>
          <p:nvPr/>
        </p:nvSpPr>
        <p:spPr bwMode="auto">
          <a:xfrm>
            <a:off x="314325" y="4953704"/>
            <a:ext cx="1233487"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Data:</a:t>
            </a:r>
          </a:p>
        </p:txBody>
      </p:sp>
      <p:sp>
        <p:nvSpPr>
          <p:cNvPr id="50183" name="Text Box 10"/>
          <p:cNvSpPr txBox="1">
            <a:spLocks noChangeArrowheads="1"/>
          </p:cNvSpPr>
          <p:nvPr/>
        </p:nvSpPr>
        <p:spPr bwMode="auto">
          <a:xfrm>
            <a:off x="379412" y="1113541"/>
            <a:ext cx="3960813" cy="14954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Component: Pass. car conrod</a:t>
            </a:r>
          </a:p>
          <a:p>
            <a:pPr>
              <a:lnSpc>
                <a:spcPct val="90000"/>
              </a:lnSpc>
              <a:spcBef>
                <a:spcPct val="50000"/>
              </a:spcBef>
              <a:buFontTx/>
              <a:buChar char="•"/>
            </a:pPr>
            <a:r>
              <a:rPr lang="en-GB" altLang="zh-CN" sz="1400" dirty="0">
                <a:latin typeface="Arial" charset="0"/>
                <a:ea typeface="宋体" charset="-122"/>
              </a:rPr>
              <a:t>  Material:  Powder Metal	</a:t>
            </a:r>
          </a:p>
          <a:p>
            <a:pPr>
              <a:lnSpc>
                <a:spcPct val="90000"/>
              </a:lnSpc>
              <a:spcBef>
                <a:spcPct val="50000"/>
              </a:spcBef>
              <a:buFontTx/>
              <a:buChar char="•"/>
            </a:pPr>
            <a:r>
              <a:rPr lang="en-GB" altLang="zh-CN" sz="1400" dirty="0">
                <a:latin typeface="Arial" charset="0"/>
                <a:ea typeface="宋体" charset="-122"/>
              </a:rPr>
              <a:t>  Operation:  Back Countersinking</a:t>
            </a:r>
          </a:p>
          <a:p>
            <a:pPr>
              <a:lnSpc>
                <a:spcPct val="90000"/>
              </a:lnSpc>
              <a:spcBef>
                <a:spcPct val="50000"/>
              </a:spcBef>
              <a:buFontTx/>
              <a:buChar char="•"/>
            </a:pPr>
            <a:r>
              <a:rPr lang="en-GB" altLang="zh-CN" sz="1400" dirty="0">
                <a:latin typeface="Arial" charset="0"/>
                <a:ea typeface="宋体" charset="-122"/>
              </a:rPr>
              <a:t>  Coolant:    Yes</a:t>
            </a:r>
          </a:p>
          <a:p>
            <a:pPr>
              <a:lnSpc>
                <a:spcPct val="90000"/>
              </a:lnSpc>
              <a:spcBef>
                <a:spcPct val="50000"/>
              </a:spcBef>
              <a:buFontTx/>
              <a:buChar char="•"/>
            </a:pPr>
            <a:r>
              <a:rPr lang="en-GB" altLang="zh-CN" sz="1400" dirty="0">
                <a:latin typeface="Arial" charset="0"/>
                <a:ea typeface="宋体" charset="-122"/>
              </a:rPr>
              <a:t>  Machine:  M/C  with 4 spindles</a:t>
            </a:r>
          </a:p>
        </p:txBody>
      </p:sp>
      <p:sp>
        <p:nvSpPr>
          <p:cNvPr id="50184" name="Rectangle 11"/>
          <p:cNvSpPr>
            <a:spLocks noChangeArrowheads="1"/>
          </p:cNvSpPr>
          <p:nvPr/>
        </p:nvSpPr>
        <p:spPr bwMode="auto">
          <a:xfrm>
            <a:off x="349250" y="861129"/>
            <a:ext cx="1243012"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Task:</a:t>
            </a:r>
          </a:p>
        </p:txBody>
      </p:sp>
      <p:sp>
        <p:nvSpPr>
          <p:cNvPr id="50185" name="Text Box 12"/>
          <p:cNvSpPr txBox="1">
            <a:spLocks noChangeArrowheads="1"/>
          </p:cNvSpPr>
          <p:nvPr/>
        </p:nvSpPr>
        <p:spPr bwMode="auto">
          <a:xfrm>
            <a:off x="376237" y="2813754"/>
            <a:ext cx="3648075" cy="157956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Special Slim Hyd. Chuck DWG</a:t>
            </a:r>
            <a:r>
              <a:rPr lang="en-US" altLang="zh-CN" sz="1400" dirty="0">
                <a:latin typeface="Arial" charset="0"/>
                <a:ea typeface="宋体" charset="-122"/>
              </a:rPr>
              <a:t>1998444</a:t>
            </a:r>
            <a:endParaRPr lang="en-GB" altLang="zh-CN" sz="1400" dirty="0">
              <a:latin typeface="Arial" charset="0"/>
              <a:ea typeface="宋体" charset="-122"/>
            </a:endParaRPr>
          </a:p>
          <a:p>
            <a:pPr>
              <a:lnSpc>
                <a:spcPct val="90000"/>
              </a:lnSpc>
              <a:spcBef>
                <a:spcPct val="50000"/>
              </a:spcBef>
              <a:buFontTx/>
              <a:buChar char="•"/>
            </a:pPr>
            <a:r>
              <a:rPr lang="en-GB" altLang="zh-CN" sz="1400" dirty="0">
                <a:latin typeface="Arial" charset="0"/>
                <a:ea typeface="宋体" charset="-122"/>
              </a:rPr>
              <a:t> </a:t>
            </a:r>
            <a:r>
              <a:rPr lang="en-US" altLang="zh-CN" sz="1400" dirty="0">
                <a:latin typeface="Arial" charset="0"/>
                <a:ea typeface="宋体" charset="-122"/>
              </a:rPr>
              <a:t>S.C Countersink with Pilot DWG2656121(to guide the tool in the</a:t>
            </a:r>
          </a:p>
          <a:p>
            <a:pPr>
              <a:lnSpc>
                <a:spcPct val="90000"/>
              </a:lnSpc>
              <a:spcBef>
                <a:spcPct val="50000"/>
              </a:spcBef>
              <a:buFontTx/>
              <a:buChar char="•"/>
            </a:pPr>
            <a:r>
              <a:rPr lang="en-US" altLang="zh-CN" sz="1400" dirty="0">
                <a:latin typeface="Arial" charset="0"/>
                <a:ea typeface="宋体" charset="-122"/>
              </a:rPr>
              <a:t> Hole previously machined from the opposite side)</a:t>
            </a:r>
            <a:endParaRPr lang="en-GB" altLang="zh-CN" sz="1400" dirty="0">
              <a:latin typeface="Arial" charset="0"/>
              <a:ea typeface="宋体" charset="-122"/>
            </a:endParaRPr>
          </a:p>
          <a:p>
            <a:pPr>
              <a:lnSpc>
                <a:spcPct val="90000"/>
              </a:lnSpc>
              <a:spcBef>
                <a:spcPct val="50000"/>
              </a:spcBef>
              <a:buFontTx/>
              <a:buChar char="•"/>
            </a:pPr>
            <a:endParaRPr lang="en-GB" altLang="zh-CN" sz="1400" dirty="0">
              <a:latin typeface="Arial" charset="0"/>
              <a:ea typeface="宋体" charset="-122"/>
            </a:endParaRPr>
          </a:p>
        </p:txBody>
      </p:sp>
      <p:sp>
        <p:nvSpPr>
          <p:cNvPr id="50186" name="Rectangle 13"/>
          <p:cNvSpPr>
            <a:spLocks noChangeArrowheads="1"/>
          </p:cNvSpPr>
          <p:nvPr/>
        </p:nvSpPr>
        <p:spPr bwMode="auto">
          <a:xfrm>
            <a:off x="303212" y="2516891"/>
            <a:ext cx="16557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Solution:</a:t>
            </a:r>
          </a:p>
        </p:txBody>
      </p:sp>
      <p:sp>
        <p:nvSpPr>
          <p:cNvPr id="50187" name="Text Box 14"/>
          <p:cNvSpPr txBox="1">
            <a:spLocks noChangeArrowheads="1"/>
          </p:cNvSpPr>
          <p:nvPr/>
        </p:nvSpPr>
        <p:spPr bwMode="auto">
          <a:xfrm>
            <a:off x="393700" y="4526922"/>
            <a:ext cx="4375150" cy="28841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US" altLang="zh-CN" sz="1400" dirty="0">
                <a:latin typeface="Arial" charset="0"/>
                <a:ea typeface="宋体" charset="-122"/>
              </a:rPr>
              <a:t>No vibrations in spite of the long overhang</a:t>
            </a:r>
            <a:endParaRPr lang="en-GB" altLang="zh-CN" sz="1400" dirty="0">
              <a:latin typeface="Arial" charset="0"/>
              <a:ea typeface="宋体" charset="-122"/>
            </a:endParaRPr>
          </a:p>
        </p:txBody>
      </p:sp>
      <p:sp>
        <p:nvSpPr>
          <p:cNvPr id="50188" name="Rectangle 15"/>
          <p:cNvSpPr>
            <a:spLocks noChangeArrowheads="1"/>
          </p:cNvSpPr>
          <p:nvPr/>
        </p:nvSpPr>
        <p:spPr bwMode="auto">
          <a:xfrm>
            <a:off x="303212" y="4090104"/>
            <a:ext cx="1565275"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zh-CN" sz="1800" b="1" u="sng">
                <a:latin typeface="Arial" charset="0"/>
                <a:ea typeface="宋体" charset="-122"/>
              </a:rPr>
              <a:t>The Results:</a:t>
            </a:r>
          </a:p>
        </p:txBody>
      </p:sp>
      <p:pic>
        <p:nvPicPr>
          <p:cNvPr id="5018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9645" y="5202956"/>
            <a:ext cx="3828118" cy="926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0191" name="MaterialGroup"/>
          <p:cNvGrpSpPr>
            <a:grpSpLocks/>
          </p:cNvGrpSpPr>
          <p:nvPr/>
        </p:nvGrpSpPr>
        <p:grpSpPr bwMode="auto">
          <a:xfrm>
            <a:off x="6804025" y="1052513"/>
            <a:ext cx="2089150" cy="554037"/>
            <a:chOff x="3840" y="510"/>
            <a:chExt cx="1728" cy="349"/>
          </a:xfrm>
        </p:grpSpPr>
        <p:sp>
          <p:nvSpPr>
            <p:cNvPr id="50192"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50193" name="MaterialText"/>
            <p:cNvSpPr txBox="1">
              <a:spLocks noChangeArrowheads="1"/>
            </p:cNvSpPr>
            <p:nvPr/>
          </p:nvSpPr>
          <p:spPr bwMode="auto">
            <a:xfrm>
              <a:off x="3840" y="510"/>
              <a:ext cx="172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Powder Metal</a:t>
              </a:r>
            </a:p>
          </p:txBody>
        </p:sp>
      </p:grpSp>
    </p:spTree>
    <p:extLst>
      <p:ext uri="{BB962C8B-B14F-4D97-AF65-F5344CB8AC3E}">
        <p14:creationId xmlns:p14="http://schemas.microsoft.com/office/powerpoint/2010/main" val="3209808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9"/>
          <p:cNvSpPr>
            <a:spLocks noChangeArrowheads="1"/>
          </p:cNvSpPr>
          <p:nvPr/>
        </p:nvSpPr>
        <p:spPr bwMode="auto">
          <a:xfrm>
            <a:off x="511175" y="5402262"/>
            <a:ext cx="1233488" cy="37306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a:t>
            </a:r>
            <a:r>
              <a:rPr lang="de-DE" altLang="zh-CN" sz="1800" b="1" u="sng">
                <a:latin typeface="Arial" charset="0"/>
                <a:ea typeface="宋体" charset="-122"/>
              </a:rPr>
              <a:t>Data:</a:t>
            </a:r>
          </a:p>
        </p:txBody>
      </p:sp>
      <p:sp>
        <p:nvSpPr>
          <p:cNvPr id="52227" name="Text Box 10"/>
          <p:cNvSpPr txBox="1">
            <a:spLocks noChangeArrowheads="1"/>
          </p:cNvSpPr>
          <p:nvPr/>
        </p:nvSpPr>
        <p:spPr bwMode="auto">
          <a:xfrm>
            <a:off x="511175" y="1255712"/>
            <a:ext cx="3960813" cy="14954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Component: Pass. car conrod</a:t>
            </a:r>
          </a:p>
          <a:p>
            <a:pPr>
              <a:lnSpc>
                <a:spcPct val="90000"/>
              </a:lnSpc>
              <a:spcBef>
                <a:spcPct val="50000"/>
              </a:spcBef>
              <a:buFontTx/>
              <a:buChar char="•"/>
            </a:pPr>
            <a:r>
              <a:rPr lang="en-GB" altLang="zh-CN" sz="1400" dirty="0">
                <a:latin typeface="Arial" charset="0"/>
                <a:ea typeface="宋体" charset="-122"/>
              </a:rPr>
              <a:t>  Material:   C70 S6 BY	</a:t>
            </a:r>
          </a:p>
          <a:p>
            <a:pPr>
              <a:lnSpc>
                <a:spcPct val="90000"/>
              </a:lnSpc>
              <a:spcBef>
                <a:spcPct val="50000"/>
              </a:spcBef>
              <a:buFontTx/>
              <a:buChar char="•"/>
            </a:pPr>
            <a:r>
              <a:rPr lang="en-GB" altLang="zh-CN" sz="1400" dirty="0">
                <a:latin typeface="Arial" charset="0"/>
                <a:ea typeface="宋体" charset="-122"/>
              </a:rPr>
              <a:t>  Operation:  Drilling Oil Hole</a:t>
            </a:r>
          </a:p>
          <a:p>
            <a:pPr>
              <a:lnSpc>
                <a:spcPct val="90000"/>
              </a:lnSpc>
              <a:spcBef>
                <a:spcPct val="50000"/>
              </a:spcBef>
              <a:buFontTx/>
              <a:buChar char="•"/>
            </a:pPr>
            <a:r>
              <a:rPr lang="en-GB" altLang="zh-CN" sz="1400" dirty="0">
                <a:latin typeface="Arial" charset="0"/>
                <a:ea typeface="宋体" charset="-122"/>
              </a:rPr>
              <a:t>  Coolant:    Yes</a:t>
            </a:r>
          </a:p>
          <a:p>
            <a:pPr>
              <a:lnSpc>
                <a:spcPct val="90000"/>
              </a:lnSpc>
              <a:spcBef>
                <a:spcPct val="50000"/>
              </a:spcBef>
              <a:buFontTx/>
              <a:buChar char="•"/>
            </a:pPr>
            <a:r>
              <a:rPr lang="en-GB" altLang="zh-CN" sz="1400" dirty="0">
                <a:latin typeface="Arial" charset="0"/>
                <a:ea typeface="宋体" charset="-122"/>
              </a:rPr>
              <a:t>  Machine:   HMC</a:t>
            </a:r>
          </a:p>
        </p:txBody>
      </p:sp>
      <p:sp>
        <p:nvSpPr>
          <p:cNvPr id="52228" name="Rectangle 11"/>
          <p:cNvSpPr>
            <a:spLocks noChangeArrowheads="1"/>
          </p:cNvSpPr>
          <p:nvPr/>
        </p:nvSpPr>
        <p:spPr bwMode="auto">
          <a:xfrm>
            <a:off x="511175" y="1009650"/>
            <a:ext cx="1241425" cy="37306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dirty="0">
                <a:latin typeface="Arial" charset="0"/>
                <a:ea typeface="宋体" charset="-122"/>
              </a:rPr>
              <a:t>The </a:t>
            </a:r>
            <a:r>
              <a:rPr lang="de-DE" altLang="zh-CN" sz="1800" b="1" u="sng" dirty="0">
                <a:latin typeface="Arial" charset="0"/>
                <a:ea typeface="宋体" charset="-122"/>
              </a:rPr>
              <a:t>Task:</a:t>
            </a:r>
          </a:p>
        </p:txBody>
      </p:sp>
      <p:sp>
        <p:nvSpPr>
          <p:cNvPr id="52229" name="Text Box 12"/>
          <p:cNvSpPr txBox="1">
            <a:spLocks noChangeArrowheads="1"/>
          </p:cNvSpPr>
          <p:nvPr/>
        </p:nvSpPr>
        <p:spPr bwMode="auto">
          <a:xfrm>
            <a:off x="511175" y="3103032"/>
            <a:ext cx="5535613" cy="149489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HSK63A Hydraulic chuck</a:t>
            </a:r>
          </a:p>
          <a:p>
            <a:pPr>
              <a:lnSpc>
                <a:spcPct val="90000"/>
              </a:lnSpc>
              <a:spcBef>
                <a:spcPct val="50000"/>
              </a:spcBef>
              <a:buFontTx/>
              <a:buChar char="•"/>
            </a:pPr>
            <a:r>
              <a:rPr lang="en-GB" altLang="zh-CN" sz="1400" dirty="0">
                <a:latin typeface="Arial" charset="0"/>
                <a:ea typeface="宋体" charset="-122"/>
              </a:rPr>
              <a:t> Standard 30XD Deep Hole Drill B274Z04000HPG KC7425</a:t>
            </a:r>
          </a:p>
          <a:p>
            <a:pPr>
              <a:lnSpc>
                <a:spcPct val="90000"/>
              </a:lnSpc>
              <a:spcBef>
                <a:spcPct val="50000"/>
              </a:spcBef>
              <a:buFontTx/>
              <a:buChar char="•"/>
            </a:pPr>
            <a:r>
              <a:rPr lang="en-GB" altLang="zh-CN" sz="1400" dirty="0">
                <a:latin typeface="Arial" charset="0"/>
                <a:ea typeface="宋体" charset="-122"/>
              </a:rPr>
              <a:t> 4 guiding lands</a:t>
            </a:r>
          </a:p>
          <a:p>
            <a:pPr>
              <a:lnSpc>
                <a:spcPct val="90000"/>
              </a:lnSpc>
              <a:spcBef>
                <a:spcPct val="50000"/>
              </a:spcBef>
              <a:buFontTx/>
              <a:buChar char="•"/>
            </a:pPr>
            <a:r>
              <a:rPr lang="en-GB" altLang="zh-CN" sz="1400" dirty="0">
                <a:latin typeface="Arial" charset="0"/>
                <a:ea typeface="宋体" charset="-122"/>
              </a:rPr>
              <a:t>  Internal coolant</a:t>
            </a:r>
          </a:p>
          <a:p>
            <a:pPr>
              <a:lnSpc>
                <a:spcPct val="90000"/>
              </a:lnSpc>
              <a:spcBef>
                <a:spcPct val="50000"/>
              </a:spcBef>
              <a:buFontTx/>
              <a:buChar char="•"/>
            </a:pPr>
            <a:r>
              <a:rPr lang="en-GB" altLang="zh-CN" sz="1400" dirty="0">
                <a:latin typeface="Arial" charset="0"/>
                <a:ea typeface="宋体" charset="-122"/>
              </a:rPr>
              <a:t> Pilot drill(B977A04000 KC7315)</a:t>
            </a:r>
          </a:p>
        </p:txBody>
      </p:sp>
      <p:sp>
        <p:nvSpPr>
          <p:cNvPr id="52230" name="Rectangle 13"/>
          <p:cNvSpPr>
            <a:spLocks noChangeArrowheads="1"/>
          </p:cNvSpPr>
          <p:nvPr/>
        </p:nvSpPr>
        <p:spPr bwMode="auto">
          <a:xfrm>
            <a:off x="538163" y="2678112"/>
            <a:ext cx="1655762"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a:t>
            </a:r>
            <a:r>
              <a:rPr lang="de-DE" altLang="zh-CN" sz="1800" b="1" u="sng">
                <a:latin typeface="Arial" charset="0"/>
                <a:ea typeface="宋体" charset="-122"/>
              </a:rPr>
              <a:t>Solution:</a:t>
            </a:r>
          </a:p>
        </p:txBody>
      </p:sp>
      <p:sp>
        <p:nvSpPr>
          <p:cNvPr id="52231" name="Text Box 14"/>
          <p:cNvSpPr txBox="1">
            <a:spLocks noChangeArrowheads="1"/>
          </p:cNvSpPr>
          <p:nvPr/>
        </p:nvSpPr>
        <p:spPr bwMode="auto">
          <a:xfrm>
            <a:off x="512763" y="4824412"/>
            <a:ext cx="4375150" cy="5905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GB" altLang="zh-CN" sz="1400" dirty="0">
                <a:latin typeface="Arial" charset="0"/>
                <a:ea typeface="宋体" charset="-122"/>
              </a:rPr>
              <a:t> High Speed</a:t>
            </a:r>
          </a:p>
          <a:p>
            <a:pPr>
              <a:lnSpc>
                <a:spcPct val="90000"/>
              </a:lnSpc>
              <a:spcBef>
                <a:spcPct val="50000"/>
              </a:spcBef>
              <a:buFontTx/>
              <a:buChar char="•"/>
            </a:pPr>
            <a:r>
              <a:rPr lang="en-GB" altLang="zh-CN" sz="1400" dirty="0">
                <a:latin typeface="Arial" charset="0"/>
                <a:ea typeface="宋体" charset="-122"/>
              </a:rPr>
              <a:t> Good Chip Control</a:t>
            </a:r>
          </a:p>
        </p:txBody>
      </p:sp>
      <p:sp>
        <p:nvSpPr>
          <p:cNvPr id="52232" name="Rectangle 15"/>
          <p:cNvSpPr>
            <a:spLocks noChangeArrowheads="1"/>
          </p:cNvSpPr>
          <p:nvPr/>
        </p:nvSpPr>
        <p:spPr bwMode="auto">
          <a:xfrm>
            <a:off x="530225" y="4540250"/>
            <a:ext cx="15668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a:t>
            </a:r>
            <a:r>
              <a:rPr lang="en-GB" altLang="zh-CN" sz="1800" b="1" u="sng">
                <a:latin typeface="Arial" charset="0"/>
                <a:ea typeface="宋体" charset="-122"/>
              </a:rPr>
              <a:t>Results:</a:t>
            </a:r>
          </a:p>
        </p:txBody>
      </p:sp>
      <p:sp>
        <p:nvSpPr>
          <p:cNvPr id="12" name="标题 1"/>
          <p:cNvSpPr txBox="1">
            <a:spLocks/>
          </p:cNvSpPr>
          <p:nvPr/>
        </p:nvSpPr>
        <p:spPr>
          <a:xfrm>
            <a:off x="345281" y="398728"/>
            <a:ext cx="5867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defRPr sz="2400" b="1" i="1">
                <a:solidFill>
                  <a:schemeClr val="accent3"/>
                </a:solidFill>
                <a:latin typeface="+mj-lt"/>
                <a:ea typeface="+mj-ea"/>
                <a:cs typeface="+mj-cs"/>
              </a:defRPr>
            </a:lvl1pPr>
            <a:lvl2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2pPr>
            <a:lvl3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3pPr>
            <a:lvl4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4pPr>
            <a:lvl5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5pPr>
            <a:lvl6pPr marL="457200" fontAlgn="base">
              <a:spcBef>
                <a:spcPct val="0"/>
              </a:spcBef>
              <a:spcAft>
                <a:spcPct val="0"/>
              </a:spcAft>
              <a:defRPr sz="2400" b="1">
                <a:solidFill>
                  <a:schemeClr val="tx2"/>
                </a:solidFill>
                <a:latin typeface="Arial" charset="0"/>
                <a:ea typeface="ＭＳ Ｐゴシック" charset="-128"/>
                <a:cs typeface="ＭＳ Ｐゴシック" charset="-128"/>
              </a:defRPr>
            </a:lvl6pPr>
            <a:lvl7pPr marL="914400" fontAlgn="base">
              <a:spcBef>
                <a:spcPct val="0"/>
              </a:spcBef>
              <a:spcAft>
                <a:spcPct val="0"/>
              </a:spcAft>
              <a:defRPr sz="2400" b="1">
                <a:solidFill>
                  <a:schemeClr val="tx2"/>
                </a:solidFill>
                <a:latin typeface="Arial" charset="0"/>
                <a:ea typeface="ＭＳ Ｐゴシック" charset="-128"/>
                <a:cs typeface="ＭＳ Ｐゴシック" charset="-128"/>
              </a:defRPr>
            </a:lvl7pPr>
            <a:lvl8pPr marL="1371600" fontAlgn="base">
              <a:spcBef>
                <a:spcPct val="0"/>
              </a:spcBef>
              <a:spcAft>
                <a:spcPct val="0"/>
              </a:spcAft>
              <a:defRPr sz="2400" b="1">
                <a:solidFill>
                  <a:schemeClr val="tx2"/>
                </a:solidFill>
                <a:latin typeface="Arial" charset="0"/>
                <a:ea typeface="ＭＳ Ｐゴシック" charset="-128"/>
                <a:cs typeface="ＭＳ Ｐゴシック" charset="-128"/>
              </a:defRPr>
            </a:lvl8pPr>
            <a:lvl9pPr marL="1828800" fontAlgn="base">
              <a:spcBef>
                <a:spcPct val="0"/>
              </a:spcBef>
              <a:spcAft>
                <a:spcPct val="0"/>
              </a:spcAft>
              <a:defRPr sz="2400" b="1">
                <a:solidFill>
                  <a:schemeClr val="tx2"/>
                </a:solidFill>
                <a:latin typeface="Arial" charset="0"/>
                <a:ea typeface="ＭＳ Ｐゴシック" charset="-128"/>
                <a:cs typeface="ＭＳ Ｐゴシック" charset="-128"/>
              </a:defRPr>
            </a:lvl9pPr>
          </a:lstStyle>
          <a:p>
            <a:r>
              <a:rPr lang="zh-CN" altLang="en-US" sz="2800" b="0" i="0" dirty="0">
                <a:solidFill>
                  <a:schemeClr val="tx1"/>
                </a:solidFill>
                <a:latin typeface="Microsoft YaHei" panose="020B0503020204020204" pitchFamily="34" charset="-122"/>
                <a:ea typeface="Microsoft YaHei" panose="020B0503020204020204" pitchFamily="34" charset="-122"/>
              </a:rPr>
              <a:t>油孔加工</a:t>
            </a:r>
          </a:p>
        </p:txBody>
      </p:sp>
      <p:sp>
        <p:nvSpPr>
          <p:cNvPr id="52234" name="Text Box 8"/>
          <p:cNvSpPr txBox="1">
            <a:spLocks noChangeArrowheads="1"/>
          </p:cNvSpPr>
          <p:nvPr/>
        </p:nvSpPr>
        <p:spPr bwMode="auto">
          <a:xfrm>
            <a:off x="1876298" y="5481597"/>
            <a:ext cx="2281237" cy="1107099"/>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80000"/>
              </a:lnSpc>
              <a:spcBef>
                <a:spcPct val="50000"/>
              </a:spcBef>
              <a:buFontTx/>
              <a:buChar char="•"/>
            </a:pPr>
            <a:r>
              <a:rPr lang="de-DE" altLang="zh-CN" sz="1400" dirty="0">
                <a:latin typeface="Arial" charset="0"/>
                <a:ea typeface="宋体" charset="-122"/>
              </a:rPr>
              <a:t> D = 4 mm</a:t>
            </a:r>
          </a:p>
          <a:p>
            <a:pPr>
              <a:lnSpc>
                <a:spcPct val="80000"/>
              </a:lnSpc>
              <a:spcBef>
                <a:spcPct val="50000"/>
              </a:spcBef>
              <a:buFontTx/>
              <a:buChar char="•"/>
            </a:pPr>
            <a:r>
              <a:rPr lang="de-DE" altLang="zh-CN" sz="1400" dirty="0">
                <a:latin typeface="Arial" charset="0"/>
                <a:ea typeface="宋体" charset="-122"/>
              </a:rPr>
              <a:t> Vc = 70 m/min</a:t>
            </a:r>
          </a:p>
          <a:p>
            <a:pPr>
              <a:lnSpc>
                <a:spcPct val="80000"/>
              </a:lnSpc>
              <a:spcBef>
                <a:spcPct val="50000"/>
              </a:spcBef>
              <a:buFontTx/>
              <a:buChar char="•"/>
            </a:pPr>
            <a:r>
              <a:rPr lang="de-DE" altLang="zh-CN" sz="1400" dirty="0">
                <a:latin typeface="Arial" charset="0"/>
                <a:ea typeface="宋体" charset="-122"/>
              </a:rPr>
              <a:t> FPT = 0,12 mm/rev</a:t>
            </a:r>
          </a:p>
          <a:p>
            <a:pPr>
              <a:lnSpc>
                <a:spcPct val="80000"/>
              </a:lnSpc>
              <a:spcBef>
                <a:spcPct val="50000"/>
              </a:spcBef>
              <a:buFontTx/>
              <a:buChar char="•"/>
            </a:pPr>
            <a:r>
              <a:rPr lang="de-DE" altLang="zh-CN" sz="1400" dirty="0">
                <a:latin typeface="Arial" charset="0"/>
                <a:ea typeface="宋体" charset="-122"/>
              </a:rPr>
              <a:t> Z=1</a:t>
            </a:r>
          </a:p>
        </p:txBody>
      </p:sp>
      <p:pic>
        <p:nvPicPr>
          <p:cNvPr id="522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1988" y="3829050"/>
            <a:ext cx="4268787"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6" name="Picture 7" descr="B272Z09000HPG KC7425 CP1 ansicht_02 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032765" flipH="1">
            <a:off x="6511926" y="-173038"/>
            <a:ext cx="334962"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7" name="MaterialGroup"/>
          <p:cNvGrpSpPr>
            <a:grpSpLocks/>
          </p:cNvGrpSpPr>
          <p:nvPr/>
        </p:nvGrpSpPr>
        <p:grpSpPr bwMode="auto">
          <a:xfrm>
            <a:off x="7667625" y="1052513"/>
            <a:ext cx="1225550" cy="320675"/>
            <a:chOff x="3840" y="510"/>
            <a:chExt cx="1728" cy="202"/>
          </a:xfrm>
        </p:grpSpPr>
        <p:sp>
          <p:nvSpPr>
            <p:cNvPr id="52238"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52239" name="MaterialText"/>
            <p:cNvSpPr txBox="1">
              <a:spLocks noChangeArrowheads="1"/>
            </p:cNvSpPr>
            <p:nvPr/>
          </p:nvSpPr>
          <p:spPr bwMode="auto">
            <a:xfrm>
              <a:off x="3840" y="510"/>
              <a:ext cx="172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STEEL</a:t>
              </a:r>
            </a:p>
          </p:txBody>
        </p:sp>
      </p:grpSp>
    </p:spTree>
    <p:extLst>
      <p:ext uri="{BB962C8B-B14F-4D97-AF65-F5344CB8AC3E}">
        <p14:creationId xmlns:p14="http://schemas.microsoft.com/office/powerpoint/2010/main" val="3282532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灯片编号占位符 3">
            <a:extLst>
              <a:ext uri="{FF2B5EF4-FFF2-40B4-BE49-F238E27FC236}">
                <a16:creationId xmlns:a16="http://schemas.microsoft.com/office/drawing/2014/main" id="{AE1A5D46-A9E3-4273-87D2-132CC766A51E}"/>
              </a:ext>
            </a:extLst>
          </p:cNvPr>
          <p:cNvSpPr>
            <a:spLocks noGrp="1"/>
          </p:cNvSpPr>
          <p:nvPr>
            <p:ph type="sldNum" sz="quarter" idx="10"/>
          </p:nvPr>
        </p:nvSpPr>
        <p:spPr>
          <a:noFill/>
        </p:spPr>
        <p:txBody>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zh-CN" sz="800" dirty="0"/>
              <a:t> </a:t>
            </a:r>
          </a:p>
        </p:txBody>
      </p:sp>
      <p:sp>
        <p:nvSpPr>
          <p:cNvPr id="7171" name="Rectangle 2">
            <a:extLst>
              <a:ext uri="{FF2B5EF4-FFF2-40B4-BE49-F238E27FC236}">
                <a16:creationId xmlns:a16="http://schemas.microsoft.com/office/drawing/2014/main" id="{632EB236-9ADE-49A3-8E33-5111B9260EAC}"/>
              </a:ext>
            </a:extLst>
          </p:cNvPr>
          <p:cNvSpPr>
            <a:spLocks noChangeArrowheads="1"/>
          </p:cNvSpPr>
          <p:nvPr/>
        </p:nvSpPr>
        <p:spPr bwMode="auto">
          <a:xfrm>
            <a:off x="179388" y="100013"/>
            <a:ext cx="6373812"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CN" altLang="en-US" sz="2800" b="0" dirty="0">
                <a:latin typeface="Microsoft YaHei" panose="020B0503020204020204" pitchFamily="34" charset="-122"/>
                <a:ea typeface="Microsoft YaHei" panose="020B0503020204020204" pitchFamily="34" charset="-122"/>
              </a:rPr>
              <a:t>曲轴刀具综合解决方案</a:t>
            </a:r>
            <a:endParaRPr lang="en-US" altLang="zh-CN" sz="2800" b="0" dirty="0">
              <a:latin typeface="Microsoft YaHei" panose="020B0503020204020204" pitchFamily="34" charset="-122"/>
              <a:ea typeface="Microsoft YaHei" panose="020B0503020204020204" pitchFamily="34" charset="-122"/>
            </a:endParaRPr>
          </a:p>
          <a:p>
            <a:pPr eaLnBrk="1" hangingPunct="1">
              <a:spcBef>
                <a:spcPct val="0"/>
              </a:spcBef>
              <a:buFontTx/>
              <a:buNone/>
            </a:pPr>
            <a:endParaRPr lang="en-US" altLang="zh-CN" dirty="0"/>
          </a:p>
        </p:txBody>
      </p:sp>
      <p:pic>
        <p:nvPicPr>
          <p:cNvPr id="7172" name="Picture 3" descr="tbb">
            <a:extLst>
              <a:ext uri="{FF2B5EF4-FFF2-40B4-BE49-F238E27FC236}">
                <a16:creationId xmlns:a16="http://schemas.microsoft.com/office/drawing/2014/main" id="{D6ACA372-CC4E-4072-A0D9-F80DC5E3E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0375" y="2685412"/>
            <a:ext cx="8096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descr="Namenlos">
            <a:extLst>
              <a:ext uri="{FF2B5EF4-FFF2-40B4-BE49-F238E27FC236}">
                <a16:creationId xmlns:a16="http://schemas.microsoft.com/office/drawing/2014/main" id="{42FBF2BB-C5B9-4A5D-A14A-CBEB01181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3261674"/>
            <a:ext cx="4311650"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descr="Glocke2">
            <a:extLst>
              <a:ext uri="{FF2B5EF4-FFF2-40B4-BE49-F238E27FC236}">
                <a16:creationId xmlns:a16="http://schemas.microsoft.com/office/drawing/2014/main" id="{3BA0E1D5-36B9-49E3-982A-D3A9DD54C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898387"/>
            <a:ext cx="18288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6" descr="IFSegment">
            <a:extLst>
              <a:ext uri="{FF2B5EF4-FFF2-40B4-BE49-F238E27FC236}">
                <a16:creationId xmlns:a16="http://schemas.microsoft.com/office/drawing/2014/main" id="{5CE9E696-0D0A-4606-B1D6-0011774C7F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815337"/>
            <a:ext cx="106680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7" descr="Bohrer1">
            <a:extLst>
              <a:ext uri="{FF2B5EF4-FFF2-40B4-BE49-F238E27FC236}">
                <a16:creationId xmlns:a16="http://schemas.microsoft.com/office/drawing/2014/main" id="{CC6DCDBF-CA95-41F4-9138-62813C5DF3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3013" y="2001199"/>
            <a:ext cx="8842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Oval 8">
            <a:extLst>
              <a:ext uri="{FF2B5EF4-FFF2-40B4-BE49-F238E27FC236}">
                <a16:creationId xmlns:a16="http://schemas.microsoft.com/office/drawing/2014/main" id="{CF9A503D-77D3-46E1-9EB0-6DE7E73B084D}"/>
              </a:ext>
            </a:extLst>
          </p:cNvPr>
          <p:cNvSpPr>
            <a:spLocks noChangeArrowheads="1"/>
          </p:cNvSpPr>
          <p:nvPr/>
        </p:nvSpPr>
        <p:spPr bwMode="auto">
          <a:xfrm>
            <a:off x="4648200" y="3795074"/>
            <a:ext cx="74613"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sp>
        <p:nvSpPr>
          <p:cNvPr id="7178" name="Oval 9">
            <a:extLst>
              <a:ext uri="{FF2B5EF4-FFF2-40B4-BE49-F238E27FC236}">
                <a16:creationId xmlns:a16="http://schemas.microsoft.com/office/drawing/2014/main" id="{ED2F895E-30DA-4469-878D-3C9CCDA2B060}"/>
              </a:ext>
            </a:extLst>
          </p:cNvPr>
          <p:cNvSpPr>
            <a:spLocks noChangeArrowheads="1"/>
          </p:cNvSpPr>
          <p:nvPr/>
        </p:nvSpPr>
        <p:spPr bwMode="auto">
          <a:xfrm>
            <a:off x="1963738" y="3642674"/>
            <a:ext cx="74612"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sp>
        <p:nvSpPr>
          <p:cNvPr id="7179" name="Oval 10">
            <a:extLst>
              <a:ext uri="{FF2B5EF4-FFF2-40B4-BE49-F238E27FC236}">
                <a16:creationId xmlns:a16="http://schemas.microsoft.com/office/drawing/2014/main" id="{6B6C12F0-1B71-4E38-99AD-3D49FDCE4206}"/>
              </a:ext>
            </a:extLst>
          </p:cNvPr>
          <p:cNvSpPr>
            <a:spLocks noChangeArrowheads="1"/>
          </p:cNvSpPr>
          <p:nvPr/>
        </p:nvSpPr>
        <p:spPr bwMode="auto">
          <a:xfrm>
            <a:off x="1447800" y="4023674"/>
            <a:ext cx="74613"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sp>
        <p:nvSpPr>
          <p:cNvPr id="7180" name="Oval 11">
            <a:extLst>
              <a:ext uri="{FF2B5EF4-FFF2-40B4-BE49-F238E27FC236}">
                <a16:creationId xmlns:a16="http://schemas.microsoft.com/office/drawing/2014/main" id="{FA738051-47C8-4DCA-86A6-E4A2E91D7BEC}"/>
              </a:ext>
            </a:extLst>
          </p:cNvPr>
          <p:cNvSpPr>
            <a:spLocks noChangeArrowheads="1"/>
          </p:cNvSpPr>
          <p:nvPr/>
        </p:nvSpPr>
        <p:spPr bwMode="auto">
          <a:xfrm>
            <a:off x="5175250" y="5509574"/>
            <a:ext cx="74613"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sp>
        <p:nvSpPr>
          <p:cNvPr id="7181" name="Oval 12">
            <a:extLst>
              <a:ext uri="{FF2B5EF4-FFF2-40B4-BE49-F238E27FC236}">
                <a16:creationId xmlns:a16="http://schemas.microsoft.com/office/drawing/2014/main" id="{79F71181-0EF8-40E6-8C2D-6F835D581277}"/>
              </a:ext>
            </a:extLst>
          </p:cNvPr>
          <p:cNvSpPr>
            <a:spLocks noChangeArrowheads="1"/>
          </p:cNvSpPr>
          <p:nvPr/>
        </p:nvSpPr>
        <p:spPr bwMode="auto">
          <a:xfrm>
            <a:off x="2063750" y="5512749"/>
            <a:ext cx="74613"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pic>
        <p:nvPicPr>
          <p:cNvPr id="7182" name="Picture 13" descr="af">
            <a:extLst>
              <a:ext uri="{FF2B5EF4-FFF2-40B4-BE49-F238E27FC236}">
                <a16:creationId xmlns:a16="http://schemas.microsoft.com/office/drawing/2014/main" id="{C96DBCD8-F561-41F7-8529-7591ABC6F2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7825" y="1553524"/>
            <a:ext cx="8382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14" descr="if">
            <a:extLst>
              <a:ext uri="{FF2B5EF4-FFF2-40B4-BE49-F238E27FC236}">
                <a16:creationId xmlns:a16="http://schemas.microsoft.com/office/drawing/2014/main" id="{6775CA35-6259-4E80-AE7D-B50DE7E6D0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6700" y="1432874"/>
            <a:ext cx="923925"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15" descr="tbb tandem">
            <a:extLst>
              <a:ext uri="{FF2B5EF4-FFF2-40B4-BE49-F238E27FC236}">
                <a16:creationId xmlns:a16="http://schemas.microsoft.com/office/drawing/2014/main" id="{2B1DF896-C02E-4B53-A613-87B2E6EE35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70775" y="2185349"/>
            <a:ext cx="882650"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16" descr="tb1">
            <a:extLst>
              <a:ext uri="{FF2B5EF4-FFF2-40B4-BE49-F238E27FC236}">
                <a16:creationId xmlns:a16="http://schemas.microsoft.com/office/drawing/2014/main" id="{18FAE0F9-E67B-4A08-A59F-38A785A7A2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2750" y="975674"/>
            <a:ext cx="14414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6" name="Picture 17" descr="schlichten">
            <a:extLst>
              <a:ext uri="{FF2B5EF4-FFF2-40B4-BE49-F238E27FC236}">
                <a16:creationId xmlns:a16="http://schemas.microsoft.com/office/drawing/2014/main" id="{860B9906-0A2F-4ED1-BA63-6ED8B33257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4600" y="747074"/>
            <a:ext cx="1141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7" name="Picture 18" descr="Schruppen">
            <a:extLst>
              <a:ext uri="{FF2B5EF4-FFF2-40B4-BE49-F238E27FC236}">
                <a16:creationId xmlns:a16="http://schemas.microsoft.com/office/drawing/2014/main" id="{D33B6649-87E9-4CF1-B29E-AC4B8D3B15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3613" y="1001074"/>
            <a:ext cx="10572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19" descr="Octa">
            <a:extLst>
              <a:ext uri="{FF2B5EF4-FFF2-40B4-BE49-F238E27FC236}">
                <a16:creationId xmlns:a16="http://schemas.microsoft.com/office/drawing/2014/main" id="{5093615B-E58F-43D8-A357-AEA7CC84E7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600" y="3683949"/>
            <a:ext cx="6270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0">
            <a:extLst>
              <a:ext uri="{FF2B5EF4-FFF2-40B4-BE49-F238E27FC236}">
                <a16:creationId xmlns:a16="http://schemas.microsoft.com/office/drawing/2014/main" id="{7B0EB4F9-1E6D-4642-BE52-4E148D416648}"/>
              </a:ext>
            </a:extLst>
          </p:cNvPr>
          <p:cNvSpPr txBox="1">
            <a:spLocks noChangeArrowheads="1"/>
          </p:cNvSpPr>
          <p:nvPr/>
        </p:nvSpPr>
        <p:spPr bwMode="auto">
          <a:xfrm>
            <a:off x="222250" y="5131749"/>
            <a:ext cx="99695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SzPct val="65000"/>
              <a:buFont typeface="Wingdings" panose="05000000000000000000" pitchFamily="2" charset="2"/>
              <a:buNone/>
            </a:pPr>
            <a:r>
              <a:rPr lang="de-DE" altLang="zh-CN" sz="1000">
                <a:solidFill>
                  <a:srgbClr val="5F5F5F"/>
                </a:solidFill>
                <a:effectLst>
                  <a:outerShdw blurRad="38100" dist="38100" dir="2700000" algn="tl">
                    <a:srgbClr val="C0C0C0"/>
                  </a:outerShdw>
                </a:effectLst>
              </a:rPr>
              <a:t>„Hollow-Mill“-Cutter</a:t>
            </a:r>
          </a:p>
          <a:p>
            <a:pPr eaLnBrk="1" hangingPunct="1">
              <a:spcBef>
                <a:spcPct val="0"/>
              </a:spcBef>
              <a:buSzPct val="65000"/>
              <a:buFont typeface="Wingdings" panose="05000000000000000000" pitchFamily="2" charset="2"/>
              <a:buChar char="Ø"/>
            </a:pPr>
            <a:r>
              <a:rPr lang="zh-CN" altLang="en-US" sz="500" b="0">
                <a:solidFill>
                  <a:srgbClr val="5F5F5F"/>
                </a:solidFill>
              </a:rPr>
              <a:t>粗加工法兰式结构</a:t>
            </a:r>
            <a:endParaRPr lang="en-US" altLang="zh-CN" sz="500" b="0">
              <a:solidFill>
                <a:srgbClr val="5F5F5F"/>
              </a:solidFill>
            </a:endParaRPr>
          </a:p>
          <a:p>
            <a:pPr eaLnBrk="1" hangingPunct="1">
              <a:spcBef>
                <a:spcPct val="0"/>
              </a:spcBef>
              <a:buSzPct val="65000"/>
              <a:buFont typeface="Wingdings" panose="05000000000000000000" pitchFamily="2" charset="2"/>
              <a:buChar char="Ø"/>
            </a:pPr>
            <a:r>
              <a:rPr lang="zh-CN" altLang="en-US" sz="500" b="0">
                <a:solidFill>
                  <a:srgbClr val="5F5F5F"/>
                </a:solidFill>
              </a:rPr>
              <a:t>大直径粗加工刀体</a:t>
            </a:r>
            <a:endParaRPr lang="de-DE" altLang="zh-CN" sz="500" b="0">
              <a:solidFill>
                <a:srgbClr val="5F5F5F"/>
              </a:solidFill>
            </a:endParaRPr>
          </a:p>
        </p:txBody>
      </p:sp>
      <p:pic>
        <p:nvPicPr>
          <p:cNvPr id="7190" name="Picture 21" descr="drehen">
            <a:extLst>
              <a:ext uri="{FF2B5EF4-FFF2-40B4-BE49-F238E27FC236}">
                <a16:creationId xmlns:a16="http://schemas.microsoft.com/office/drawing/2014/main" id="{2C10ABE2-F3B1-4BE2-880F-88CCD7F6CCD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41938" y="5134924"/>
            <a:ext cx="733425"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1" name="Oval 22">
            <a:extLst>
              <a:ext uri="{FF2B5EF4-FFF2-40B4-BE49-F238E27FC236}">
                <a16:creationId xmlns:a16="http://schemas.microsoft.com/office/drawing/2014/main" id="{64B16598-152A-42F5-A8EA-9D22EBAB6EC9}"/>
              </a:ext>
            </a:extLst>
          </p:cNvPr>
          <p:cNvSpPr>
            <a:spLocks noChangeArrowheads="1"/>
          </p:cNvSpPr>
          <p:nvPr/>
        </p:nvSpPr>
        <p:spPr bwMode="auto">
          <a:xfrm>
            <a:off x="3117850" y="5204774"/>
            <a:ext cx="74613"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pic>
        <p:nvPicPr>
          <p:cNvPr id="7192" name="Picture 23" descr="dodeka">
            <a:extLst>
              <a:ext uri="{FF2B5EF4-FFF2-40B4-BE49-F238E27FC236}">
                <a16:creationId xmlns:a16="http://schemas.microsoft.com/office/drawing/2014/main" id="{749157C9-4539-46AE-B27B-0797990CD78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2000" y="2998149"/>
            <a:ext cx="73501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3" name="Oval 24">
            <a:extLst>
              <a:ext uri="{FF2B5EF4-FFF2-40B4-BE49-F238E27FC236}">
                <a16:creationId xmlns:a16="http://schemas.microsoft.com/office/drawing/2014/main" id="{121AF5A7-7157-43A0-9781-D838D9BA3969}"/>
              </a:ext>
            </a:extLst>
          </p:cNvPr>
          <p:cNvSpPr>
            <a:spLocks noChangeArrowheads="1"/>
          </p:cNvSpPr>
          <p:nvPr/>
        </p:nvSpPr>
        <p:spPr bwMode="auto">
          <a:xfrm>
            <a:off x="2755900" y="4814249"/>
            <a:ext cx="74613"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sp>
        <p:nvSpPr>
          <p:cNvPr id="27" name="Text Box 25">
            <a:extLst>
              <a:ext uri="{FF2B5EF4-FFF2-40B4-BE49-F238E27FC236}">
                <a16:creationId xmlns:a16="http://schemas.microsoft.com/office/drawing/2014/main" id="{44763AA8-C697-4658-83D7-03D56DC01ACB}"/>
              </a:ext>
            </a:extLst>
          </p:cNvPr>
          <p:cNvSpPr txBox="1">
            <a:spLocks noChangeArrowheads="1"/>
          </p:cNvSpPr>
          <p:nvPr/>
        </p:nvSpPr>
        <p:spPr bwMode="auto">
          <a:xfrm>
            <a:off x="2051050" y="2575874"/>
            <a:ext cx="1295400"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CN" altLang="en-US" sz="1000">
                <a:solidFill>
                  <a:srgbClr val="5F5F5F"/>
                </a:solidFill>
                <a:effectLst>
                  <a:outerShdw blurRad="38100" dist="38100" dir="2700000" algn="tl">
                    <a:srgbClr val="C0C0C0"/>
                  </a:outerShdw>
                </a:effectLst>
              </a:rPr>
              <a:t>车拉刀具</a:t>
            </a:r>
            <a:endParaRPr lang="de-DE" altLang="zh-CN" sz="1000">
              <a:solidFill>
                <a:srgbClr val="5F5F5F"/>
              </a:solidFill>
              <a:effectLst>
                <a:outerShdw blurRad="38100" dist="38100" dir="2700000" algn="tl">
                  <a:srgbClr val="C0C0C0"/>
                </a:outerShdw>
              </a:effectLst>
            </a:endParaRPr>
          </a:p>
          <a:p>
            <a:pPr eaLnBrk="1" hangingPunct="1">
              <a:spcBef>
                <a:spcPct val="0"/>
              </a:spcBef>
              <a:buSzPct val="65000"/>
              <a:buFont typeface="Wingdings" panose="05000000000000000000" pitchFamily="2" charset="2"/>
              <a:buChar char="Ø"/>
            </a:pPr>
            <a:r>
              <a:rPr lang="de-DE" altLang="zh-CN" sz="500" b="0">
                <a:solidFill>
                  <a:srgbClr val="5F5F5F"/>
                </a:solidFill>
              </a:rPr>
              <a:t> </a:t>
            </a:r>
            <a:r>
              <a:rPr lang="zh-CN" altLang="en-US" sz="500" b="0">
                <a:solidFill>
                  <a:srgbClr val="5F5F5F"/>
                </a:solidFill>
              </a:rPr>
              <a:t>适合粗精加工</a:t>
            </a:r>
            <a:endParaRPr lang="de-DE" altLang="zh-CN" sz="500" b="0">
              <a:solidFill>
                <a:srgbClr val="5F5F5F"/>
              </a:solidFill>
            </a:endParaRPr>
          </a:p>
          <a:p>
            <a:pPr eaLnBrk="1" hangingPunct="1">
              <a:spcBef>
                <a:spcPct val="0"/>
              </a:spcBef>
              <a:buSzPct val="65000"/>
              <a:buFont typeface="Wingdings" panose="05000000000000000000" pitchFamily="2" charset="2"/>
              <a:buChar char="Ø"/>
            </a:pPr>
            <a:r>
              <a:rPr lang="de-DE" altLang="zh-CN" sz="500" b="0">
                <a:solidFill>
                  <a:srgbClr val="5F5F5F"/>
                </a:solidFill>
              </a:rPr>
              <a:t> </a:t>
            </a:r>
            <a:r>
              <a:rPr lang="zh-CN" altLang="en-US" sz="500" b="0">
                <a:solidFill>
                  <a:srgbClr val="5F5F5F"/>
                </a:solidFill>
              </a:rPr>
              <a:t>应用多个曲轴回转中心</a:t>
            </a:r>
            <a:r>
              <a:rPr lang="de-DE" altLang="zh-CN" sz="500" b="0">
                <a:solidFill>
                  <a:srgbClr val="5F5F5F"/>
                </a:solidFill>
              </a:rPr>
              <a:t> </a:t>
            </a:r>
          </a:p>
          <a:p>
            <a:pPr eaLnBrk="1" hangingPunct="1">
              <a:spcBef>
                <a:spcPct val="0"/>
              </a:spcBef>
              <a:buSzPct val="65000"/>
              <a:buFontTx/>
              <a:buNone/>
            </a:pPr>
            <a:endParaRPr lang="de-DE" altLang="zh-CN" sz="500" b="0">
              <a:solidFill>
                <a:srgbClr val="5F5F5F"/>
              </a:solidFill>
            </a:endParaRPr>
          </a:p>
        </p:txBody>
      </p:sp>
      <p:sp>
        <p:nvSpPr>
          <p:cNvPr id="28" name="Text Box 27">
            <a:extLst>
              <a:ext uri="{FF2B5EF4-FFF2-40B4-BE49-F238E27FC236}">
                <a16:creationId xmlns:a16="http://schemas.microsoft.com/office/drawing/2014/main" id="{C6020929-88CA-4182-8812-0E64BEB22770}"/>
              </a:ext>
            </a:extLst>
          </p:cNvPr>
          <p:cNvSpPr txBox="1">
            <a:spLocks noChangeArrowheads="1"/>
          </p:cNvSpPr>
          <p:nvPr/>
        </p:nvSpPr>
        <p:spPr bwMode="auto">
          <a:xfrm>
            <a:off x="228600" y="1553524"/>
            <a:ext cx="12954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CN" altLang="en-US" sz="1000">
                <a:solidFill>
                  <a:srgbClr val="5F5F5F"/>
                </a:solidFill>
                <a:effectLst>
                  <a:outerShdw blurRad="38100" dist="38100" dir="2700000" algn="tl">
                    <a:srgbClr val="C0C0C0"/>
                  </a:outerShdw>
                </a:effectLst>
              </a:rPr>
              <a:t>深孔钻削</a:t>
            </a:r>
            <a:endParaRPr lang="en-US" altLang="zh-CN" sz="1000">
              <a:solidFill>
                <a:srgbClr val="5F5F5F"/>
              </a:solidFill>
              <a:effectLst>
                <a:outerShdw blurRad="38100" dist="38100" dir="2700000" algn="tl">
                  <a:srgbClr val="C0C0C0"/>
                </a:outerShdw>
              </a:effectLst>
            </a:endParaRPr>
          </a:p>
          <a:p>
            <a:pPr eaLnBrk="1" hangingPunct="1">
              <a:spcBef>
                <a:spcPct val="0"/>
              </a:spcBef>
              <a:buFontTx/>
              <a:buNone/>
            </a:pPr>
            <a:r>
              <a:rPr lang="zh-CN" altLang="en-US" sz="500" b="0">
                <a:solidFill>
                  <a:srgbClr val="5F5F5F"/>
                </a:solidFill>
              </a:rPr>
              <a:t>应用于</a:t>
            </a:r>
            <a:r>
              <a:rPr lang="en-US" altLang="zh-CN" sz="500" b="0">
                <a:solidFill>
                  <a:srgbClr val="5F5F5F"/>
                </a:solidFill>
              </a:rPr>
              <a:t>20</a:t>
            </a:r>
            <a:r>
              <a:rPr lang="zh-CN" altLang="en-US" sz="500" b="0">
                <a:solidFill>
                  <a:srgbClr val="5F5F5F"/>
                </a:solidFill>
              </a:rPr>
              <a:t>至</a:t>
            </a:r>
            <a:r>
              <a:rPr lang="en-US" altLang="zh-CN" sz="500" b="0">
                <a:solidFill>
                  <a:srgbClr val="5F5F5F"/>
                </a:solidFill>
              </a:rPr>
              <a:t>30</a:t>
            </a:r>
            <a:r>
              <a:rPr lang="zh-CN" altLang="en-US" sz="500" b="0">
                <a:solidFill>
                  <a:srgbClr val="5F5F5F"/>
                </a:solidFill>
              </a:rPr>
              <a:t>倍直径比深的内孔加工</a:t>
            </a:r>
            <a:r>
              <a:rPr lang="de-DE" altLang="zh-CN" sz="500" b="0">
                <a:solidFill>
                  <a:srgbClr val="5F5F5F"/>
                </a:solidFill>
              </a:rPr>
              <a:t> </a:t>
            </a:r>
          </a:p>
          <a:p>
            <a:pPr eaLnBrk="1" hangingPunct="1">
              <a:spcBef>
                <a:spcPct val="0"/>
              </a:spcBef>
              <a:buFontTx/>
              <a:buNone/>
            </a:pPr>
            <a:r>
              <a:rPr lang="zh-CN" altLang="en-US" sz="500" b="0">
                <a:solidFill>
                  <a:srgbClr val="5F5F5F"/>
                </a:solidFill>
              </a:rPr>
              <a:t>加工铸铁和钢件类材料</a:t>
            </a:r>
            <a:endParaRPr lang="de-DE" altLang="zh-CN" sz="500" b="0">
              <a:solidFill>
                <a:srgbClr val="5F5F5F"/>
              </a:solidFill>
            </a:endParaRPr>
          </a:p>
        </p:txBody>
      </p:sp>
      <p:pic>
        <p:nvPicPr>
          <p:cNvPr id="7196" name="Picture 28">
            <a:extLst>
              <a:ext uri="{FF2B5EF4-FFF2-40B4-BE49-F238E27FC236}">
                <a16:creationId xmlns:a16="http://schemas.microsoft.com/office/drawing/2014/main" id="{2BEC5687-8138-4012-A40A-0D6EC9785AFC}"/>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37450" y="4099874"/>
            <a:ext cx="12192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 Box 29">
            <a:extLst>
              <a:ext uri="{FF2B5EF4-FFF2-40B4-BE49-F238E27FC236}">
                <a16:creationId xmlns:a16="http://schemas.microsoft.com/office/drawing/2014/main" id="{518A664F-7E0B-4D24-9314-D287AB1E706E}"/>
              </a:ext>
            </a:extLst>
          </p:cNvPr>
          <p:cNvSpPr txBox="1">
            <a:spLocks noChangeArrowheads="1"/>
          </p:cNvSpPr>
          <p:nvPr/>
        </p:nvSpPr>
        <p:spPr bwMode="auto">
          <a:xfrm>
            <a:off x="838200" y="4296724"/>
            <a:ext cx="12954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zh-CN" sz="1000">
                <a:solidFill>
                  <a:srgbClr val="5F5F5F"/>
                </a:solidFill>
                <a:effectLst>
                  <a:outerShdw blurRad="38100" dist="38100" dir="2700000" algn="tl">
                    <a:srgbClr val="C0C0C0"/>
                  </a:outerShdw>
                </a:effectLst>
              </a:rPr>
              <a:t>Dodeka / Octacut</a:t>
            </a:r>
          </a:p>
          <a:p>
            <a:pPr eaLnBrk="1" hangingPunct="1">
              <a:spcBef>
                <a:spcPct val="0"/>
              </a:spcBef>
              <a:buSzPct val="65000"/>
              <a:buFont typeface="Wingdings" panose="05000000000000000000" pitchFamily="2" charset="2"/>
              <a:buChar char="Ø"/>
            </a:pPr>
            <a:r>
              <a:rPr lang="de-DE" altLang="zh-CN" sz="500" b="0">
                <a:solidFill>
                  <a:srgbClr val="5F5F5F"/>
                </a:solidFill>
              </a:rPr>
              <a:t> </a:t>
            </a:r>
            <a:r>
              <a:rPr lang="zh-CN" altLang="en-US" sz="500" b="0">
                <a:solidFill>
                  <a:srgbClr val="5F5F5F"/>
                </a:solidFill>
              </a:rPr>
              <a:t>曲轴端面的铣削</a:t>
            </a:r>
            <a:endParaRPr lang="de-DE" altLang="zh-CN" sz="500" b="0">
              <a:solidFill>
                <a:srgbClr val="5F5F5F"/>
              </a:solidFill>
            </a:endParaRPr>
          </a:p>
        </p:txBody>
      </p:sp>
      <p:sp>
        <p:nvSpPr>
          <p:cNvPr id="31" name="Text Box 30">
            <a:extLst>
              <a:ext uri="{FF2B5EF4-FFF2-40B4-BE49-F238E27FC236}">
                <a16:creationId xmlns:a16="http://schemas.microsoft.com/office/drawing/2014/main" id="{B097919F-2599-4CF5-9D60-579D240A09AB}"/>
              </a:ext>
            </a:extLst>
          </p:cNvPr>
          <p:cNvSpPr txBox="1">
            <a:spLocks noChangeArrowheads="1"/>
          </p:cNvSpPr>
          <p:nvPr/>
        </p:nvSpPr>
        <p:spPr bwMode="auto">
          <a:xfrm>
            <a:off x="3860800" y="2594924"/>
            <a:ext cx="1600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CN" altLang="en-US" sz="1000">
                <a:solidFill>
                  <a:srgbClr val="5F5F5F"/>
                </a:solidFill>
                <a:effectLst>
                  <a:outerShdw blurRad="38100" dist="38100" dir="2700000" algn="tl">
                    <a:srgbClr val="C0C0C0"/>
                  </a:outerShdw>
                </a:effectLst>
              </a:rPr>
              <a:t>内铣刀体</a:t>
            </a:r>
            <a:endParaRPr lang="de-DE" altLang="zh-CN" sz="1000">
              <a:solidFill>
                <a:srgbClr val="5F5F5F"/>
              </a:solidFill>
              <a:effectLst>
                <a:outerShdw blurRad="38100" dist="38100" dir="2700000" algn="tl">
                  <a:srgbClr val="C0C0C0"/>
                </a:outerShdw>
              </a:effectLst>
            </a:endParaRPr>
          </a:p>
          <a:p>
            <a:pPr eaLnBrk="1" hangingPunct="1">
              <a:spcBef>
                <a:spcPct val="0"/>
              </a:spcBef>
              <a:buSzPct val="65000"/>
              <a:buFont typeface="Wingdings" panose="05000000000000000000" pitchFamily="2" charset="2"/>
              <a:buChar char="Ø"/>
            </a:pPr>
            <a:r>
              <a:rPr lang="de-DE" altLang="zh-CN" sz="500" b="0">
                <a:solidFill>
                  <a:srgbClr val="5F5F5F"/>
                </a:solidFill>
              </a:rPr>
              <a:t> </a:t>
            </a:r>
            <a:r>
              <a:rPr lang="zh-CN" altLang="en-US" sz="500" b="0">
                <a:solidFill>
                  <a:srgbClr val="5F5F5F"/>
                </a:solidFill>
              </a:rPr>
              <a:t>轴承档的粗精加工</a:t>
            </a:r>
            <a:endParaRPr lang="de-DE" altLang="zh-CN" sz="500" b="0">
              <a:solidFill>
                <a:srgbClr val="5F5F5F"/>
              </a:solidFill>
            </a:endParaRPr>
          </a:p>
          <a:p>
            <a:pPr eaLnBrk="1" hangingPunct="1">
              <a:spcBef>
                <a:spcPct val="0"/>
              </a:spcBef>
              <a:buSzPct val="65000"/>
              <a:buFontTx/>
              <a:buNone/>
            </a:pPr>
            <a:endParaRPr lang="de-DE" altLang="zh-CN" sz="500" b="0">
              <a:solidFill>
                <a:srgbClr val="5F5F5F"/>
              </a:solidFill>
            </a:endParaRPr>
          </a:p>
        </p:txBody>
      </p:sp>
      <p:sp>
        <p:nvSpPr>
          <p:cNvPr id="32" name="Text Box 32">
            <a:extLst>
              <a:ext uri="{FF2B5EF4-FFF2-40B4-BE49-F238E27FC236}">
                <a16:creationId xmlns:a16="http://schemas.microsoft.com/office/drawing/2014/main" id="{CC780B46-7618-4F80-A3C4-75AF9F08A6AE}"/>
              </a:ext>
            </a:extLst>
          </p:cNvPr>
          <p:cNvSpPr txBox="1">
            <a:spLocks noChangeArrowheads="1"/>
          </p:cNvSpPr>
          <p:nvPr/>
        </p:nvSpPr>
        <p:spPr bwMode="auto">
          <a:xfrm>
            <a:off x="5372100" y="2772724"/>
            <a:ext cx="1600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CN" altLang="en-US" sz="1000">
                <a:solidFill>
                  <a:srgbClr val="5F5F5F"/>
                </a:solidFill>
                <a:effectLst>
                  <a:outerShdw blurRad="38100" dist="38100" dir="2700000" algn="tl">
                    <a:srgbClr val="C0C0C0"/>
                  </a:outerShdw>
                </a:effectLst>
              </a:rPr>
              <a:t>外铣刀体</a:t>
            </a:r>
            <a:endParaRPr lang="de-DE" altLang="zh-CN" sz="1000">
              <a:solidFill>
                <a:srgbClr val="5F5F5F"/>
              </a:solidFill>
              <a:effectLst>
                <a:outerShdw blurRad="38100" dist="38100" dir="2700000" algn="tl">
                  <a:srgbClr val="C0C0C0"/>
                </a:outerShdw>
              </a:effectLst>
            </a:endParaRPr>
          </a:p>
          <a:p>
            <a:pPr eaLnBrk="1" hangingPunct="1">
              <a:spcBef>
                <a:spcPct val="0"/>
              </a:spcBef>
              <a:buSzPct val="65000"/>
              <a:buFont typeface="Wingdings" panose="05000000000000000000" pitchFamily="2" charset="2"/>
              <a:buChar char="Ø"/>
            </a:pPr>
            <a:r>
              <a:rPr lang="zh-CN" altLang="en-US" sz="500" b="0">
                <a:solidFill>
                  <a:srgbClr val="5F5F5F"/>
                </a:solidFill>
              </a:rPr>
              <a:t>轴承档的粗精加工</a:t>
            </a:r>
            <a:endParaRPr lang="de-DE" altLang="zh-CN" sz="500" b="0">
              <a:solidFill>
                <a:srgbClr val="5F5F5F"/>
              </a:solidFill>
            </a:endParaRPr>
          </a:p>
        </p:txBody>
      </p:sp>
      <p:sp>
        <p:nvSpPr>
          <p:cNvPr id="33" name="Text Box 34">
            <a:extLst>
              <a:ext uri="{FF2B5EF4-FFF2-40B4-BE49-F238E27FC236}">
                <a16:creationId xmlns:a16="http://schemas.microsoft.com/office/drawing/2014/main" id="{116F6303-4EBC-4745-9AF4-56879204C539}"/>
              </a:ext>
            </a:extLst>
          </p:cNvPr>
          <p:cNvSpPr txBox="1">
            <a:spLocks noChangeArrowheads="1"/>
          </p:cNvSpPr>
          <p:nvPr/>
        </p:nvSpPr>
        <p:spPr bwMode="auto">
          <a:xfrm>
            <a:off x="6554788" y="3401374"/>
            <a:ext cx="1981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CN" altLang="en-US" sz="1000">
                <a:solidFill>
                  <a:srgbClr val="5F5F5F"/>
                </a:solidFill>
                <a:effectLst>
                  <a:outerShdw blurRad="38100" dist="38100" dir="2700000" algn="tl">
                    <a:srgbClr val="C0C0C0"/>
                  </a:outerShdw>
                </a:effectLst>
              </a:rPr>
              <a:t>车车拉刀具</a:t>
            </a:r>
            <a:endParaRPr lang="de-DE" altLang="zh-CN" sz="1000">
              <a:solidFill>
                <a:srgbClr val="5F5F5F"/>
              </a:solidFill>
              <a:effectLst>
                <a:outerShdw blurRad="38100" dist="38100" dir="2700000" algn="tl">
                  <a:srgbClr val="C0C0C0"/>
                </a:outerShdw>
              </a:effectLst>
            </a:endParaRPr>
          </a:p>
          <a:p>
            <a:pPr eaLnBrk="1" hangingPunct="1">
              <a:spcBef>
                <a:spcPct val="0"/>
              </a:spcBef>
              <a:buSzPct val="65000"/>
              <a:buFont typeface="Wingdings" panose="05000000000000000000" pitchFamily="2" charset="2"/>
              <a:buChar char="Ø"/>
            </a:pPr>
            <a:r>
              <a:rPr lang="zh-CN" altLang="en-US" sz="500" b="0"/>
              <a:t>应用中心回转轴承的粗精加工</a:t>
            </a:r>
            <a:endParaRPr lang="de-DE" altLang="zh-CN" sz="500" b="0"/>
          </a:p>
        </p:txBody>
      </p:sp>
      <p:sp>
        <p:nvSpPr>
          <p:cNvPr id="34" name="Text Box 35">
            <a:extLst>
              <a:ext uri="{FF2B5EF4-FFF2-40B4-BE49-F238E27FC236}">
                <a16:creationId xmlns:a16="http://schemas.microsoft.com/office/drawing/2014/main" id="{C717CE17-3F4A-4F6B-B83D-2BB2F19CA3C1}"/>
              </a:ext>
            </a:extLst>
          </p:cNvPr>
          <p:cNvSpPr txBox="1">
            <a:spLocks noChangeArrowheads="1"/>
          </p:cNvSpPr>
          <p:nvPr/>
        </p:nvSpPr>
        <p:spPr bwMode="auto">
          <a:xfrm>
            <a:off x="6019800" y="4557074"/>
            <a:ext cx="19812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zh-CN" sz="1000">
                <a:solidFill>
                  <a:srgbClr val="5F5F5F"/>
                </a:solidFill>
                <a:effectLst>
                  <a:outerShdw blurRad="38100" dist="38100" dir="2700000" algn="tl">
                    <a:srgbClr val="C0C0C0"/>
                  </a:outerShdw>
                </a:effectLst>
              </a:rPr>
              <a:t>HSC Auto Speed VME 195</a:t>
            </a:r>
          </a:p>
          <a:p>
            <a:pPr eaLnBrk="1" hangingPunct="1">
              <a:spcBef>
                <a:spcPct val="0"/>
              </a:spcBef>
              <a:buSzPct val="65000"/>
              <a:buFont typeface="Wingdings" panose="05000000000000000000" pitchFamily="2" charset="2"/>
              <a:buChar char="Ø"/>
            </a:pPr>
            <a:r>
              <a:rPr lang="de-DE" altLang="zh-CN" sz="500" b="0">
                <a:solidFill>
                  <a:srgbClr val="5F5F5F"/>
                </a:solidFill>
              </a:rPr>
              <a:t> </a:t>
            </a:r>
            <a:r>
              <a:rPr lang="zh-CN" altLang="en-US" sz="500" b="0">
                <a:solidFill>
                  <a:srgbClr val="5F5F5F"/>
                </a:solidFill>
              </a:rPr>
              <a:t>全自动检测外铣刀体</a:t>
            </a:r>
            <a:endParaRPr lang="de-DE" altLang="zh-CN" sz="500" b="0">
              <a:solidFill>
                <a:srgbClr val="5F5F5F"/>
              </a:solidFill>
            </a:endParaRPr>
          </a:p>
          <a:p>
            <a:pPr eaLnBrk="1" hangingPunct="1">
              <a:spcBef>
                <a:spcPct val="0"/>
              </a:spcBef>
              <a:buSzPct val="65000"/>
              <a:buFont typeface="Wingdings" panose="05000000000000000000" pitchFamily="2" charset="2"/>
              <a:buChar char="Ø"/>
            </a:pPr>
            <a:r>
              <a:rPr lang="zh-CN" altLang="en-US" sz="500" b="0">
                <a:solidFill>
                  <a:srgbClr val="5F5F5F"/>
                </a:solidFill>
              </a:rPr>
              <a:t> 全自动检测车车拉刀体</a:t>
            </a:r>
            <a:endParaRPr lang="de-DE" altLang="zh-CN" sz="500" b="0">
              <a:solidFill>
                <a:srgbClr val="5F5F5F"/>
              </a:solidFill>
            </a:endParaRPr>
          </a:p>
          <a:p>
            <a:pPr eaLnBrk="1" hangingPunct="1">
              <a:spcBef>
                <a:spcPct val="0"/>
              </a:spcBef>
              <a:buSzPct val="65000"/>
              <a:buFontTx/>
              <a:buNone/>
            </a:pPr>
            <a:endParaRPr lang="de-DE" altLang="zh-CN" sz="500" b="0">
              <a:solidFill>
                <a:srgbClr val="5F5F5F"/>
              </a:solidFill>
            </a:endParaRPr>
          </a:p>
          <a:p>
            <a:pPr eaLnBrk="1" hangingPunct="1">
              <a:spcBef>
                <a:spcPct val="0"/>
              </a:spcBef>
              <a:buSzPct val="65000"/>
              <a:buFont typeface="Wingdings" panose="05000000000000000000" pitchFamily="2" charset="2"/>
              <a:buChar char="Ø"/>
            </a:pPr>
            <a:endParaRPr lang="de-DE" altLang="zh-CN" sz="500" b="0">
              <a:solidFill>
                <a:srgbClr val="5F5F5F"/>
              </a:solidFill>
            </a:endParaRPr>
          </a:p>
        </p:txBody>
      </p:sp>
      <p:sp>
        <p:nvSpPr>
          <p:cNvPr id="35" name="Text Box 36">
            <a:extLst>
              <a:ext uri="{FF2B5EF4-FFF2-40B4-BE49-F238E27FC236}">
                <a16:creationId xmlns:a16="http://schemas.microsoft.com/office/drawing/2014/main" id="{016BFC63-5D27-4AB3-A0DD-88B445AEFC00}"/>
              </a:ext>
            </a:extLst>
          </p:cNvPr>
          <p:cNvSpPr txBox="1">
            <a:spLocks noChangeArrowheads="1"/>
          </p:cNvSpPr>
          <p:nvPr/>
        </p:nvSpPr>
        <p:spPr bwMode="auto">
          <a:xfrm>
            <a:off x="6089650" y="5668324"/>
            <a:ext cx="1600200" cy="47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CN" altLang="en-US" sz="1000">
                <a:solidFill>
                  <a:srgbClr val="5F5F5F"/>
                </a:solidFill>
                <a:effectLst>
                  <a:outerShdw blurRad="38100" dist="38100" dir="2700000" algn="tl">
                    <a:srgbClr val="C0C0C0"/>
                  </a:outerShdw>
                </a:effectLst>
              </a:rPr>
              <a:t>车削刀具</a:t>
            </a:r>
            <a:endParaRPr lang="de-DE" altLang="zh-CN" sz="1000">
              <a:solidFill>
                <a:srgbClr val="5F5F5F"/>
              </a:solidFill>
              <a:effectLst>
                <a:outerShdw blurRad="38100" dist="38100" dir="2700000" algn="tl">
                  <a:srgbClr val="C0C0C0"/>
                </a:outerShdw>
              </a:effectLst>
            </a:endParaRPr>
          </a:p>
          <a:p>
            <a:pPr eaLnBrk="1" hangingPunct="1">
              <a:spcBef>
                <a:spcPct val="0"/>
              </a:spcBef>
              <a:buSzPct val="65000"/>
              <a:buFont typeface="Wingdings" panose="05000000000000000000" pitchFamily="2" charset="2"/>
              <a:buChar char="Ø"/>
            </a:pPr>
            <a:r>
              <a:rPr lang="de-DE" altLang="zh-CN" sz="500" b="0">
                <a:solidFill>
                  <a:srgbClr val="5F5F5F"/>
                </a:solidFill>
              </a:rPr>
              <a:t> </a:t>
            </a:r>
            <a:r>
              <a:rPr lang="zh-CN" altLang="en-US" sz="500" b="0">
                <a:solidFill>
                  <a:srgbClr val="5F5F5F"/>
                </a:solidFill>
              </a:rPr>
              <a:t>粗精加工法兰结构</a:t>
            </a:r>
            <a:endParaRPr lang="de-DE" altLang="zh-CN" sz="500" b="0">
              <a:solidFill>
                <a:srgbClr val="5F5F5F"/>
              </a:solidFill>
            </a:endParaRPr>
          </a:p>
          <a:p>
            <a:pPr eaLnBrk="1" hangingPunct="1">
              <a:spcBef>
                <a:spcPct val="0"/>
              </a:spcBef>
              <a:buSzPct val="65000"/>
              <a:buFont typeface="Wingdings" panose="05000000000000000000" pitchFamily="2" charset="2"/>
              <a:buChar char="Ø"/>
            </a:pPr>
            <a:r>
              <a:rPr lang="de-DE" altLang="zh-CN" sz="500" b="0">
                <a:solidFill>
                  <a:srgbClr val="5F5F5F"/>
                </a:solidFill>
              </a:rPr>
              <a:t> </a:t>
            </a:r>
            <a:r>
              <a:rPr lang="zh-CN" altLang="en-US" sz="500" b="0">
                <a:solidFill>
                  <a:srgbClr val="5F5F5F"/>
                </a:solidFill>
              </a:rPr>
              <a:t>具有直径变幻的粗精加工刀具形式</a:t>
            </a:r>
            <a:endParaRPr lang="de-DE" altLang="zh-CN" sz="500" b="0">
              <a:solidFill>
                <a:srgbClr val="5F5F5F"/>
              </a:solidFill>
            </a:endParaRPr>
          </a:p>
          <a:p>
            <a:pPr eaLnBrk="1" hangingPunct="1">
              <a:spcBef>
                <a:spcPct val="0"/>
              </a:spcBef>
              <a:buSzPct val="65000"/>
              <a:buFont typeface="Wingdings" panose="05000000000000000000" pitchFamily="2" charset="2"/>
              <a:buChar char="Ø"/>
            </a:pPr>
            <a:endParaRPr lang="de-DE" altLang="zh-CN" sz="500" b="0">
              <a:solidFill>
                <a:srgbClr val="5F5F5F"/>
              </a:solidFill>
            </a:endParaRPr>
          </a:p>
        </p:txBody>
      </p:sp>
      <p:sp>
        <p:nvSpPr>
          <p:cNvPr id="36" name="Text Box 37">
            <a:extLst>
              <a:ext uri="{FF2B5EF4-FFF2-40B4-BE49-F238E27FC236}">
                <a16:creationId xmlns:a16="http://schemas.microsoft.com/office/drawing/2014/main" id="{CB777468-9413-46FB-BF19-B1C2F020D91D}"/>
              </a:ext>
            </a:extLst>
          </p:cNvPr>
          <p:cNvSpPr txBox="1">
            <a:spLocks noChangeArrowheads="1"/>
          </p:cNvSpPr>
          <p:nvPr/>
        </p:nvSpPr>
        <p:spPr bwMode="auto">
          <a:xfrm>
            <a:off x="5486400" y="747074"/>
            <a:ext cx="1600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CN" altLang="en-US" sz="1000">
                <a:solidFill>
                  <a:srgbClr val="5F5F5F"/>
                </a:solidFill>
                <a:effectLst>
                  <a:outerShdw blurRad="38100" dist="38100" dir="2700000" algn="tl">
                    <a:srgbClr val="C0C0C0"/>
                  </a:outerShdw>
                </a:effectLst>
              </a:rPr>
              <a:t>行业解决方案</a:t>
            </a:r>
            <a:r>
              <a:rPr lang="de-DE" altLang="zh-CN" sz="1000">
                <a:solidFill>
                  <a:srgbClr val="5F5F5F"/>
                </a:solidFill>
                <a:effectLst>
                  <a:outerShdw blurRad="38100" dist="38100" dir="2700000" algn="tl">
                    <a:srgbClr val="C0C0C0"/>
                  </a:outerShdw>
                </a:effectLst>
              </a:rPr>
              <a:t> – </a:t>
            </a:r>
            <a:r>
              <a:rPr lang="zh-CN" altLang="en-US" sz="1000">
                <a:solidFill>
                  <a:srgbClr val="5F5F5F"/>
                </a:solidFill>
                <a:effectLst>
                  <a:outerShdw blurRad="38100" dist="38100" dir="2700000" algn="tl">
                    <a:srgbClr val="C0C0C0"/>
                  </a:outerShdw>
                </a:effectLst>
              </a:rPr>
              <a:t>精加工</a:t>
            </a:r>
            <a:endParaRPr lang="de-DE" altLang="zh-CN" sz="1000">
              <a:solidFill>
                <a:srgbClr val="5F5F5F"/>
              </a:solidFill>
              <a:effectLst>
                <a:outerShdw blurRad="38100" dist="38100" dir="2700000" algn="tl">
                  <a:srgbClr val="C0C0C0"/>
                </a:outerShdw>
              </a:effectLst>
            </a:endParaRPr>
          </a:p>
          <a:p>
            <a:pPr eaLnBrk="1" hangingPunct="1">
              <a:spcBef>
                <a:spcPct val="0"/>
              </a:spcBef>
              <a:buSzPct val="65000"/>
              <a:buFontTx/>
              <a:buNone/>
            </a:pPr>
            <a:r>
              <a:rPr lang="zh-CN" altLang="en-US" sz="500" b="0">
                <a:solidFill>
                  <a:srgbClr val="5F5F5F"/>
                </a:solidFill>
              </a:rPr>
              <a:t>保证最小跳动的调节方式</a:t>
            </a:r>
            <a:endParaRPr lang="de-DE" altLang="zh-CN" sz="500" b="0">
              <a:solidFill>
                <a:srgbClr val="5F5F5F"/>
              </a:solidFill>
            </a:endParaRPr>
          </a:p>
        </p:txBody>
      </p:sp>
      <p:sp>
        <p:nvSpPr>
          <p:cNvPr id="37" name="Text Box 38">
            <a:extLst>
              <a:ext uri="{FF2B5EF4-FFF2-40B4-BE49-F238E27FC236}">
                <a16:creationId xmlns:a16="http://schemas.microsoft.com/office/drawing/2014/main" id="{E87D6EC2-685F-4913-AD44-A7387D09CFB2}"/>
              </a:ext>
            </a:extLst>
          </p:cNvPr>
          <p:cNvSpPr txBox="1">
            <a:spLocks noChangeArrowheads="1"/>
          </p:cNvSpPr>
          <p:nvPr/>
        </p:nvSpPr>
        <p:spPr bwMode="auto">
          <a:xfrm>
            <a:off x="7848600" y="1691637"/>
            <a:ext cx="1295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CN" altLang="en-US" sz="1000" dirty="0">
                <a:solidFill>
                  <a:srgbClr val="5F5F5F"/>
                </a:solidFill>
                <a:effectLst>
                  <a:outerShdw blurRad="38100" dist="38100" dir="2700000" algn="tl">
                    <a:srgbClr val="C0C0C0"/>
                  </a:outerShdw>
                </a:effectLst>
              </a:rPr>
              <a:t>行业解决方案</a:t>
            </a:r>
            <a:r>
              <a:rPr lang="de-DE" altLang="zh-CN" sz="1000" dirty="0">
                <a:solidFill>
                  <a:srgbClr val="5F5F5F"/>
                </a:solidFill>
                <a:effectLst>
                  <a:outerShdw blurRad="38100" dist="38100" dir="2700000" algn="tl">
                    <a:srgbClr val="C0C0C0"/>
                  </a:outerShdw>
                </a:effectLst>
              </a:rPr>
              <a:t> – </a:t>
            </a:r>
            <a:r>
              <a:rPr lang="zh-CN" altLang="en-US" sz="1000" dirty="0">
                <a:solidFill>
                  <a:srgbClr val="5F5F5F"/>
                </a:solidFill>
                <a:effectLst>
                  <a:outerShdw blurRad="38100" dist="38100" dir="2700000" algn="tl">
                    <a:srgbClr val="C0C0C0"/>
                  </a:outerShdw>
                </a:effectLst>
              </a:rPr>
              <a:t>粗加工</a:t>
            </a:r>
            <a:endParaRPr lang="de-DE" altLang="zh-CN" sz="1000" dirty="0">
              <a:solidFill>
                <a:srgbClr val="5F5F5F"/>
              </a:solidFill>
              <a:effectLst>
                <a:outerShdw blurRad="38100" dist="38100" dir="2700000" algn="tl">
                  <a:srgbClr val="C0C0C0"/>
                </a:outerShdw>
              </a:effectLst>
            </a:endParaRPr>
          </a:p>
          <a:p>
            <a:pPr eaLnBrk="1" hangingPunct="1">
              <a:spcBef>
                <a:spcPct val="0"/>
              </a:spcBef>
              <a:buSzPct val="65000"/>
              <a:buFontTx/>
              <a:buNone/>
            </a:pPr>
            <a:r>
              <a:rPr lang="zh-CN" altLang="en-US" sz="500" b="0" dirty="0">
                <a:solidFill>
                  <a:srgbClr val="5F5F5F"/>
                </a:solidFill>
              </a:rPr>
              <a:t>较高的生产效率</a:t>
            </a:r>
            <a:endParaRPr lang="de-DE" altLang="zh-CN" sz="500" b="0" dirty="0">
              <a:solidFill>
                <a:srgbClr val="5F5F5F"/>
              </a:solidFill>
            </a:endParaRPr>
          </a:p>
          <a:p>
            <a:pPr eaLnBrk="1" hangingPunct="1">
              <a:spcBef>
                <a:spcPct val="0"/>
              </a:spcBef>
              <a:buSzPct val="65000"/>
              <a:buFontTx/>
              <a:buNone/>
            </a:pPr>
            <a:r>
              <a:rPr lang="zh-CN" altLang="en-US" sz="500" b="0" dirty="0">
                <a:solidFill>
                  <a:srgbClr val="5F5F5F"/>
                </a:solidFill>
              </a:rPr>
              <a:t>较好的灵活性</a:t>
            </a:r>
            <a:endParaRPr lang="de-DE" altLang="zh-CN" sz="500" b="0" dirty="0">
              <a:solidFill>
                <a:srgbClr val="5F5F5F"/>
              </a:solidFill>
            </a:endParaRPr>
          </a:p>
        </p:txBody>
      </p:sp>
      <p:sp>
        <p:nvSpPr>
          <p:cNvPr id="38" name="Text Box 39">
            <a:extLst>
              <a:ext uri="{FF2B5EF4-FFF2-40B4-BE49-F238E27FC236}">
                <a16:creationId xmlns:a16="http://schemas.microsoft.com/office/drawing/2014/main" id="{F0018115-CC6E-4ED0-B397-782F64FA2A1A}"/>
              </a:ext>
            </a:extLst>
          </p:cNvPr>
          <p:cNvSpPr txBox="1">
            <a:spLocks noChangeArrowheads="1"/>
          </p:cNvSpPr>
          <p:nvPr/>
        </p:nvSpPr>
        <p:spPr bwMode="auto">
          <a:xfrm>
            <a:off x="2819400" y="747074"/>
            <a:ext cx="13716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zh-CN" altLang="en-US" sz="1000">
                <a:solidFill>
                  <a:srgbClr val="5F5F5F"/>
                </a:solidFill>
                <a:effectLst>
                  <a:outerShdw blurRad="38100" dist="38100" dir="2700000" algn="tl">
                    <a:srgbClr val="C0C0C0"/>
                  </a:outerShdw>
                </a:effectLst>
              </a:rPr>
              <a:t>行业解决方案</a:t>
            </a:r>
            <a:r>
              <a:rPr lang="de-DE" altLang="zh-CN" sz="1000">
                <a:solidFill>
                  <a:srgbClr val="5F5F5F"/>
                </a:solidFill>
                <a:effectLst>
                  <a:outerShdw blurRad="38100" dist="38100" dir="2700000" algn="tl">
                    <a:srgbClr val="C0C0C0"/>
                  </a:outerShdw>
                </a:effectLst>
              </a:rPr>
              <a:t> – </a:t>
            </a:r>
            <a:r>
              <a:rPr lang="zh-CN" altLang="en-US" sz="1000">
                <a:solidFill>
                  <a:srgbClr val="5F5F5F"/>
                </a:solidFill>
                <a:effectLst>
                  <a:outerShdw blurRad="38100" dist="38100" dir="2700000" algn="tl">
                    <a:srgbClr val="C0C0C0"/>
                  </a:outerShdw>
                </a:effectLst>
              </a:rPr>
              <a:t>粗加工</a:t>
            </a:r>
            <a:endParaRPr lang="de-DE" altLang="zh-CN" sz="1000">
              <a:solidFill>
                <a:srgbClr val="5F5F5F"/>
              </a:solidFill>
              <a:effectLst>
                <a:outerShdw blurRad="38100" dist="38100" dir="2700000" algn="tl">
                  <a:srgbClr val="C0C0C0"/>
                </a:outerShdw>
              </a:effectLst>
            </a:endParaRPr>
          </a:p>
          <a:p>
            <a:pPr eaLnBrk="1" hangingPunct="1">
              <a:spcBef>
                <a:spcPct val="0"/>
              </a:spcBef>
              <a:buSzPct val="65000"/>
              <a:buFontTx/>
              <a:buNone/>
            </a:pPr>
            <a:r>
              <a:rPr lang="zh-CN" altLang="en-US" sz="500" b="0">
                <a:solidFill>
                  <a:srgbClr val="5F5F5F"/>
                </a:solidFill>
              </a:rPr>
              <a:t>较高的生产效率</a:t>
            </a:r>
            <a:endParaRPr lang="de-DE" altLang="zh-CN" sz="500" b="0">
              <a:solidFill>
                <a:srgbClr val="5F5F5F"/>
              </a:solidFill>
            </a:endParaRPr>
          </a:p>
          <a:p>
            <a:pPr eaLnBrk="1" hangingPunct="1">
              <a:spcBef>
                <a:spcPct val="0"/>
              </a:spcBef>
              <a:buSzPct val="65000"/>
              <a:buFontTx/>
              <a:buNone/>
            </a:pPr>
            <a:r>
              <a:rPr lang="zh-CN" altLang="en-US" sz="500" b="0">
                <a:solidFill>
                  <a:srgbClr val="5F5F5F"/>
                </a:solidFill>
              </a:rPr>
              <a:t>较好的灵活性</a:t>
            </a:r>
            <a:endParaRPr lang="de-DE" altLang="zh-CN" sz="500" b="0">
              <a:solidFill>
                <a:srgbClr val="5F5F5F"/>
              </a:solidFill>
            </a:endParaRPr>
          </a:p>
        </p:txBody>
      </p:sp>
      <p:cxnSp>
        <p:nvCxnSpPr>
          <p:cNvPr id="7206" name="AutoShape 40">
            <a:extLst>
              <a:ext uri="{FF2B5EF4-FFF2-40B4-BE49-F238E27FC236}">
                <a16:creationId xmlns:a16="http://schemas.microsoft.com/office/drawing/2014/main" id="{9AE0B30F-659A-4FB3-AB3F-E29C9D4A125C}"/>
              </a:ext>
            </a:extLst>
          </p:cNvPr>
          <p:cNvCxnSpPr>
            <a:cxnSpLocks noChangeShapeType="1"/>
            <a:stCxn id="7179" idx="6"/>
            <a:endCxn id="7193" idx="2"/>
          </p:cNvCxnSpPr>
          <p:nvPr/>
        </p:nvCxnSpPr>
        <p:spPr bwMode="auto">
          <a:xfrm>
            <a:off x="1522413" y="4061774"/>
            <a:ext cx="1233487" cy="790575"/>
          </a:xfrm>
          <a:prstGeom prst="bentConnector3">
            <a:avLst>
              <a:gd name="adj1" fmla="val 49935"/>
            </a:avLst>
          </a:prstGeom>
          <a:noFill/>
          <a:ln w="9525">
            <a:solidFill>
              <a:schemeClr val="bg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7" name="AutoShape 41">
            <a:extLst>
              <a:ext uri="{FF2B5EF4-FFF2-40B4-BE49-F238E27FC236}">
                <a16:creationId xmlns:a16="http://schemas.microsoft.com/office/drawing/2014/main" id="{EB0DA138-1284-4441-AA5B-FC41E6055CBB}"/>
              </a:ext>
            </a:extLst>
          </p:cNvPr>
          <p:cNvCxnSpPr>
            <a:cxnSpLocks noChangeShapeType="1"/>
            <a:stCxn id="7178" idx="4"/>
            <a:endCxn id="7177" idx="0"/>
          </p:cNvCxnSpPr>
          <p:nvPr/>
        </p:nvCxnSpPr>
        <p:spPr bwMode="auto">
          <a:xfrm rot="16200000" flipH="1">
            <a:off x="3305969" y="2414743"/>
            <a:ext cx="76200" cy="2684462"/>
          </a:xfrm>
          <a:prstGeom prst="bentConnector3">
            <a:avLst>
              <a:gd name="adj1" fmla="val 50000"/>
            </a:avLst>
          </a:prstGeom>
          <a:noFill/>
          <a:ln w="9525">
            <a:solidFill>
              <a:schemeClr val="bg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8" name="AutoShape 42">
            <a:extLst>
              <a:ext uri="{FF2B5EF4-FFF2-40B4-BE49-F238E27FC236}">
                <a16:creationId xmlns:a16="http://schemas.microsoft.com/office/drawing/2014/main" id="{EC76C9D7-358E-49BB-91E4-9244613D0E25}"/>
              </a:ext>
            </a:extLst>
          </p:cNvPr>
          <p:cNvCxnSpPr>
            <a:cxnSpLocks noChangeShapeType="1"/>
            <a:stCxn id="7181" idx="6"/>
            <a:endCxn id="7191" idx="4"/>
          </p:cNvCxnSpPr>
          <p:nvPr/>
        </p:nvCxnSpPr>
        <p:spPr bwMode="auto">
          <a:xfrm flipV="1">
            <a:off x="2138363" y="5280974"/>
            <a:ext cx="1017587" cy="269875"/>
          </a:xfrm>
          <a:prstGeom prst="bentConnector2">
            <a:avLst/>
          </a:prstGeom>
          <a:noFill/>
          <a:ln w="9525">
            <a:solidFill>
              <a:schemeClr val="bg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09" name="AutoShape 43">
            <a:extLst>
              <a:ext uri="{FF2B5EF4-FFF2-40B4-BE49-F238E27FC236}">
                <a16:creationId xmlns:a16="http://schemas.microsoft.com/office/drawing/2014/main" id="{F045F538-8754-4020-AC9B-581F3F9A6414}"/>
              </a:ext>
            </a:extLst>
          </p:cNvPr>
          <p:cNvCxnSpPr>
            <a:cxnSpLocks noChangeShapeType="1"/>
            <a:stCxn id="7180" idx="2"/>
            <a:endCxn id="7191" idx="4"/>
          </p:cNvCxnSpPr>
          <p:nvPr/>
        </p:nvCxnSpPr>
        <p:spPr bwMode="auto">
          <a:xfrm rot="10800000">
            <a:off x="3155950" y="5280974"/>
            <a:ext cx="2019300" cy="266700"/>
          </a:xfrm>
          <a:prstGeom prst="bentConnector2">
            <a:avLst/>
          </a:prstGeom>
          <a:noFill/>
          <a:ln w="9525">
            <a:solidFill>
              <a:schemeClr val="bg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10" name="Oval 44">
            <a:extLst>
              <a:ext uri="{FF2B5EF4-FFF2-40B4-BE49-F238E27FC236}">
                <a16:creationId xmlns:a16="http://schemas.microsoft.com/office/drawing/2014/main" id="{7BE4350A-430E-42F7-A2E8-7D88DAB8DB95}"/>
              </a:ext>
            </a:extLst>
          </p:cNvPr>
          <p:cNvSpPr>
            <a:spLocks noChangeArrowheads="1"/>
          </p:cNvSpPr>
          <p:nvPr/>
        </p:nvSpPr>
        <p:spPr bwMode="auto">
          <a:xfrm>
            <a:off x="3041650" y="2575874"/>
            <a:ext cx="74613"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sp>
        <p:nvSpPr>
          <p:cNvPr id="7211" name="Oval 45">
            <a:extLst>
              <a:ext uri="{FF2B5EF4-FFF2-40B4-BE49-F238E27FC236}">
                <a16:creationId xmlns:a16="http://schemas.microsoft.com/office/drawing/2014/main" id="{06AFFC67-29FF-4F7A-B609-1E412439C7B8}"/>
              </a:ext>
            </a:extLst>
          </p:cNvPr>
          <p:cNvSpPr>
            <a:spLocks noChangeArrowheads="1"/>
          </p:cNvSpPr>
          <p:nvPr/>
        </p:nvSpPr>
        <p:spPr bwMode="auto">
          <a:xfrm>
            <a:off x="4032250" y="2271074"/>
            <a:ext cx="74613"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sp>
        <p:nvSpPr>
          <p:cNvPr id="7212" name="Oval 46">
            <a:extLst>
              <a:ext uri="{FF2B5EF4-FFF2-40B4-BE49-F238E27FC236}">
                <a16:creationId xmlns:a16="http://schemas.microsoft.com/office/drawing/2014/main" id="{13285299-7991-4F5C-9584-D13F340634F2}"/>
              </a:ext>
            </a:extLst>
          </p:cNvPr>
          <p:cNvSpPr>
            <a:spLocks noChangeArrowheads="1"/>
          </p:cNvSpPr>
          <p:nvPr/>
        </p:nvSpPr>
        <p:spPr bwMode="auto">
          <a:xfrm>
            <a:off x="5410200" y="2423474"/>
            <a:ext cx="74613"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sp>
        <p:nvSpPr>
          <p:cNvPr id="7213" name="Oval 47">
            <a:extLst>
              <a:ext uri="{FF2B5EF4-FFF2-40B4-BE49-F238E27FC236}">
                <a16:creationId xmlns:a16="http://schemas.microsoft.com/office/drawing/2014/main" id="{9708198D-3793-482A-87DE-E2802F0531F1}"/>
              </a:ext>
            </a:extLst>
          </p:cNvPr>
          <p:cNvSpPr>
            <a:spLocks noChangeArrowheads="1"/>
          </p:cNvSpPr>
          <p:nvPr/>
        </p:nvSpPr>
        <p:spPr bwMode="auto">
          <a:xfrm>
            <a:off x="5251450" y="3223574"/>
            <a:ext cx="74613"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cxnSp>
        <p:nvCxnSpPr>
          <p:cNvPr id="7214" name="AutoShape 48">
            <a:extLst>
              <a:ext uri="{FF2B5EF4-FFF2-40B4-BE49-F238E27FC236}">
                <a16:creationId xmlns:a16="http://schemas.microsoft.com/office/drawing/2014/main" id="{41F0257D-2504-48B2-9046-5D3BE0703771}"/>
              </a:ext>
            </a:extLst>
          </p:cNvPr>
          <p:cNvCxnSpPr>
            <a:cxnSpLocks noChangeShapeType="1"/>
            <a:stCxn id="7212" idx="2"/>
            <a:endCxn id="7213" idx="0"/>
          </p:cNvCxnSpPr>
          <p:nvPr/>
        </p:nvCxnSpPr>
        <p:spPr bwMode="auto">
          <a:xfrm rot="10800000" flipV="1">
            <a:off x="5289550" y="2461574"/>
            <a:ext cx="120650" cy="762000"/>
          </a:xfrm>
          <a:prstGeom prst="bentConnector2">
            <a:avLst/>
          </a:prstGeom>
          <a:noFill/>
          <a:ln w="9525">
            <a:solidFill>
              <a:schemeClr val="bg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15" name="Oval 49">
            <a:extLst>
              <a:ext uri="{FF2B5EF4-FFF2-40B4-BE49-F238E27FC236}">
                <a16:creationId xmlns:a16="http://schemas.microsoft.com/office/drawing/2014/main" id="{DE008972-58F5-4BBC-816D-D536CF85CF29}"/>
              </a:ext>
            </a:extLst>
          </p:cNvPr>
          <p:cNvSpPr>
            <a:spLocks noChangeArrowheads="1"/>
          </p:cNvSpPr>
          <p:nvPr/>
        </p:nvSpPr>
        <p:spPr bwMode="auto">
          <a:xfrm>
            <a:off x="7308850" y="2804474"/>
            <a:ext cx="74613"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cxnSp>
        <p:nvCxnSpPr>
          <p:cNvPr id="7216" name="AutoShape 50">
            <a:extLst>
              <a:ext uri="{FF2B5EF4-FFF2-40B4-BE49-F238E27FC236}">
                <a16:creationId xmlns:a16="http://schemas.microsoft.com/office/drawing/2014/main" id="{ED6B8411-3F2B-44CE-BDCF-44993EE2D8E1}"/>
              </a:ext>
            </a:extLst>
          </p:cNvPr>
          <p:cNvCxnSpPr>
            <a:cxnSpLocks noChangeShapeType="1"/>
            <a:stCxn id="7210" idx="6"/>
            <a:endCxn id="7213" idx="2"/>
          </p:cNvCxnSpPr>
          <p:nvPr/>
        </p:nvCxnSpPr>
        <p:spPr bwMode="auto">
          <a:xfrm>
            <a:off x="3116263" y="2613974"/>
            <a:ext cx="2135187" cy="647700"/>
          </a:xfrm>
          <a:prstGeom prst="bentConnector3">
            <a:avLst>
              <a:gd name="adj1" fmla="val 32120"/>
            </a:avLst>
          </a:prstGeom>
          <a:noFill/>
          <a:ln w="9525">
            <a:solidFill>
              <a:schemeClr val="bg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17" name="AutoShape 51">
            <a:extLst>
              <a:ext uri="{FF2B5EF4-FFF2-40B4-BE49-F238E27FC236}">
                <a16:creationId xmlns:a16="http://schemas.microsoft.com/office/drawing/2014/main" id="{242E7FA6-36C6-4454-8324-D3653D12CD6D}"/>
              </a:ext>
            </a:extLst>
          </p:cNvPr>
          <p:cNvCxnSpPr>
            <a:cxnSpLocks noChangeShapeType="1"/>
            <a:stCxn id="7211" idx="2"/>
            <a:endCxn id="7213" idx="2"/>
          </p:cNvCxnSpPr>
          <p:nvPr/>
        </p:nvCxnSpPr>
        <p:spPr bwMode="auto">
          <a:xfrm rot="10800000" flipH="1" flipV="1">
            <a:off x="4032250" y="2309174"/>
            <a:ext cx="1219200" cy="952500"/>
          </a:xfrm>
          <a:prstGeom prst="bentConnector3">
            <a:avLst>
              <a:gd name="adj1" fmla="val -18750"/>
            </a:avLst>
          </a:prstGeom>
          <a:noFill/>
          <a:ln w="9525">
            <a:solidFill>
              <a:schemeClr val="bg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18" name="Oval 52">
            <a:extLst>
              <a:ext uri="{FF2B5EF4-FFF2-40B4-BE49-F238E27FC236}">
                <a16:creationId xmlns:a16="http://schemas.microsoft.com/office/drawing/2014/main" id="{C0D8D4EF-15CE-4CCC-9AC1-740B7FB12DD8}"/>
              </a:ext>
            </a:extLst>
          </p:cNvPr>
          <p:cNvSpPr>
            <a:spLocks noChangeArrowheads="1"/>
          </p:cNvSpPr>
          <p:nvPr/>
        </p:nvSpPr>
        <p:spPr bwMode="auto">
          <a:xfrm>
            <a:off x="5099050" y="3718874"/>
            <a:ext cx="74613"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sp>
        <p:nvSpPr>
          <p:cNvPr id="7219" name="Oval 53">
            <a:extLst>
              <a:ext uri="{FF2B5EF4-FFF2-40B4-BE49-F238E27FC236}">
                <a16:creationId xmlns:a16="http://schemas.microsoft.com/office/drawing/2014/main" id="{E3C2B450-77A1-4217-A689-CF4DDB5E7002}"/>
              </a:ext>
            </a:extLst>
          </p:cNvPr>
          <p:cNvSpPr>
            <a:spLocks noChangeArrowheads="1"/>
          </p:cNvSpPr>
          <p:nvPr/>
        </p:nvSpPr>
        <p:spPr bwMode="auto">
          <a:xfrm>
            <a:off x="5564188" y="4099874"/>
            <a:ext cx="74612"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sp>
        <p:nvSpPr>
          <p:cNvPr id="7220" name="Oval 54">
            <a:extLst>
              <a:ext uri="{FF2B5EF4-FFF2-40B4-BE49-F238E27FC236}">
                <a16:creationId xmlns:a16="http://schemas.microsoft.com/office/drawing/2014/main" id="{904BE070-6DAC-44AE-8AD3-B86B4E660944}"/>
              </a:ext>
            </a:extLst>
          </p:cNvPr>
          <p:cNvSpPr>
            <a:spLocks noChangeArrowheads="1"/>
          </p:cNvSpPr>
          <p:nvPr/>
        </p:nvSpPr>
        <p:spPr bwMode="auto">
          <a:xfrm>
            <a:off x="4108450" y="1577337"/>
            <a:ext cx="74613"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sp>
        <p:nvSpPr>
          <p:cNvPr id="7221" name="Oval 55">
            <a:extLst>
              <a:ext uri="{FF2B5EF4-FFF2-40B4-BE49-F238E27FC236}">
                <a16:creationId xmlns:a16="http://schemas.microsoft.com/office/drawing/2014/main" id="{66AC6B84-257C-454F-8CCB-4DE0A9021965}"/>
              </a:ext>
            </a:extLst>
          </p:cNvPr>
          <p:cNvSpPr>
            <a:spLocks noChangeArrowheads="1"/>
          </p:cNvSpPr>
          <p:nvPr/>
        </p:nvSpPr>
        <p:spPr bwMode="auto">
          <a:xfrm>
            <a:off x="4202113" y="1890074"/>
            <a:ext cx="74612"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cxnSp>
        <p:nvCxnSpPr>
          <p:cNvPr id="7222" name="AutoShape 56">
            <a:extLst>
              <a:ext uri="{FF2B5EF4-FFF2-40B4-BE49-F238E27FC236}">
                <a16:creationId xmlns:a16="http://schemas.microsoft.com/office/drawing/2014/main" id="{671D96E3-B89C-413D-8859-B6B6337BC57B}"/>
              </a:ext>
            </a:extLst>
          </p:cNvPr>
          <p:cNvCxnSpPr>
            <a:cxnSpLocks noChangeShapeType="1"/>
            <a:stCxn id="7220" idx="4"/>
            <a:endCxn id="7221" idx="2"/>
          </p:cNvCxnSpPr>
          <p:nvPr/>
        </p:nvCxnSpPr>
        <p:spPr bwMode="auto">
          <a:xfrm rot="16200000" flipH="1">
            <a:off x="4037013" y="1763074"/>
            <a:ext cx="274637" cy="55563"/>
          </a:xfrm>
          <a:prstGeom prst="bentConnector2">
            <a:avLst/>
          </a:prstGeom>
          <a:noFill/>
          <a:ln w="9525">
            <a:solidFill>
              <a:schemeClr val="bg2"/>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23" name="Oval 57">
            <a:extLst>
              <a:ext uri="{FF2B5EF4-FFF2-40B4-BE49-F238E27FC236}">
                <a16:creationId xmlns:a16="http://schemas.microsoft.com/office/drawing/2014/main" id="{8F5D1E91-3F52-47A3-9954-7FF90433ECC0}"/>
              </a:ext>
            </a:extLst>
          </p:cNvPr>
          <p:cNvSpPr>
            <a:spLocks noChangeArrowheads="1"/>
          </p:cNvSpPr>
          <p:nvPr/>
        </p:nvSpPr>
        <p:spPr bwMode="auto">
          <a:xfrm>
            <a:off x="6477000" y="1813874"/>
            <a:ext cx="74613"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sp>
        <p:nvSpPr>
          <p:cNvPr id="7224" name="Oval 58">
            <a:extLst>
              <a:ext uri="{FF2B5EF4-FFF2-40B4-BE49-F238E27FC236}">
                <a16:creationId xmlns:a16="http://schemas.microsoft.com/office/drawing/2014/main" id="{FB301FDE-99AB-4265-9B47-AC7A1E5C56D3}"/>
              </a:ext>
            </a:extLst>
          </p:cNvPr>
          <p:cNvSpPr>
            <a:spLocks noChangeArrowheads="1"/>
          </p:cNvSpPr>
          <p:nvPr/>
        </p:nvSpPr>
        <p:spPr bwMode="auto">
          <a:xfrm>
            <a:off x="7392988" y="1966274"/>
            <a:ext cx="74612"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sp>
        <p:nvSpPr>
          <p:cNvPr id="7225" name="Oval 59">
            <a:extLst>
              <a:ext uri="{FF2B5EF4-FFF2-40B4-BE49-F238E27FC236}">
                <a16:creationId xmlns:a16="http://schemas.microsoft.com/office/drawing/2014/main" id="{B0BDD2F2-E8FA-4B70-8161-22AF5077FA9B}"/>
              </a:ext>
            </a:extLst>
          </p:cNvPr>
          <p:cNvSpPr>
            <a:spLocks noChangeArrowheads="1"/>
          </p:cNvSpPr>
          <p:nvPr/>
        </p:nvSpPr>
        <p:spPr bwMode="auto">
          <a:xfrm>
            <a:off x="6248400" y="2271074"/>
            <a:ext cx="74613"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cxnSp>
        <p:nvCxnSpPr>
          <p:cNvPr id="7226" name="AutoShape 60">
            <a:extLst>
              <a:ext uri="{FF2B5EF4-FFF2-40B4-BE49-F238E27FC236}">
                <a16:creationId xmlns:a16="http://schemas.microsoft.com/office/drawing/2014/main" id="{33DE84CD-FBD4-4346-844F-79B248727A95}"/>
              </a:ext>
            </a:extLst>
          </p:cNvPr>
          <p:cNvCxnSpPr>
            <a:cxnSpLocks noChangeShapeType="1"/>
            <a:stCxn id="7223" idx="4"/>
            <a:endCxn id="7225" idx="6"/>
          </p:cNvCxnSpPr>
          <p:nvPr/>
        </p:nvCxnSpPr>
        <p:spPr bwMode="auto">
          <a:xfrm rot="5400000">
            <a:off x="6209507" y="2003580"/>
            <a:ext cx="419100" cy="192087"/>
          </a:xfrm>
          <a:prstGeom prst="bentConnector2">
            <a:avLst/>
          </a:prstGeom>
          <a:noFill/>
          <a:ln w="9525">
            <a:solidFill>
              <a:schemeClr val="bg2"/>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27" name="AutoShape 61">
            <a:extLst>
              <a:ext uri="{FF2B5EF4-FFF2-40B4-BE49-F238E27FC236}">
                <a16:creationId xmlns:a16="http://schemas.microsoft.com/office/drawing/2014/main" id="{96607471-9198-4AA1-B7D9-ACF29803E069}"/>
              </a:ext>
            </a:extLst>
          </p:cNvPr>
          <p:cNvCxnSpPr>
            <a:cxnSpLocks noChangeShapeType="1"/>
            <a:stCxn id="7224" idx="4"/>
            <a:endCxn id="7225" idx="6"/>
          </p:cNvCxnSpPr>
          <p:nvPr/>
        </p:nvCxnSpPr>
        <p:spPr bwMode="auto">
          <a:xfrm rot="5400000">
            <a:off x="6743701" y="1621786"/>
            <a:ext cx="266700" cy="1108075"/>
          </a:xfrm>
          <a:prstGeom prst="bentConnector2">
            <a:avLst/>
          </a:prstGeom>
          <a:noFill/>
          <a:ln w="9525">
            <a:solidFill>
              <a:schemeClr val="bg2"/>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28" name="AutoShape 62">
            <a:extLst>
              <a:ext uri="{FF2B5EF4-FFF2-40B4-BE49-F238E27FC236}">
                <a16:creationId xmlns:a16="http://schemas.microsoft.com/office/drawing/2014/main" id="{E1710BC1-B1C0-4476-AD40-9ABC5FB14085}"/>
              </a:ext>
            </a:extLst>
          </p:cNvPr>
          <p:cNvCxnSpPr>
            <a:cxnSpLocks noChangeShapeType="1"/>
            <a:stCxn id="7213" idx="6"/>
            <a:endCxn id="7215" idx="2"/>
          </p:cNvCxnSpPr>
          <p:nvPr/>
        </p:nvCxnSpPr>
        <p:spPr bwMode="auto">
          <a:xfrm flipV="1">
            <a:off x="5326063" y="2842574"/>
            <a:ext cx="1982787" cy="419100"/>
          </a:xfrm>
          <a:prstGeom prst="bentConnector3">
            <a:avLst>
              <a:gd name="adj1" fmla="val 85426"/>
            </a:avLst>
          </a:prstGeom>
          <a:noFill/>
          <a:ln w="9525">
            <a:solidFill>
              <a:schemeClr val="bg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29" name="Oval 63">
            <a:extLst>
              <a:ext uri="{FF2B5EF4-FFF2-40B4-BE49-F238E27FC236}">
                <a16:creationId xmlns:a16="http://schemas.microsoft.com/office/drawing/2014/main" id="{BF49CE7B-880B-47F0-9D19-083B0EDCF38A}"/>
              </a:ext>
            </a:extLst>
          </p:cNvPr>
          <p:cNvSpPr>
            <a:spLocks noChangeArrowheads="1"/>
          </p:cNvSpPr>
          <p:nvPr/>
        </p:nvSpPr>
        <p:spPr bwMode="auto">
          <a:xfrm>
            <a:off x="5253038" y="3433124"/>
            <a:ext cx="74612" cy="76200"/>
          </a:xfrm>
          <a:prstGeom prst="ellipse">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b="1">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b="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b="1">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zh-CN" altLang="en-US" b="0"/>
          </a:p>
        </p:txBody>
      </p:sp>
      <p:cxnSp>
        <p:nvCxnSpPr>
          <p:cNvPr id="7230" name="AutoShape 64">
            <a:extLst>
              <a:ext uri="{FF2B5EF4-FFF2-40B4-BE49-F238E27FC236}">
                <a16:creationId xmlns:a16="http://schemas.microsoft.com/office/drawing/2014/main" id="{CD2A2436-95A8-458F-8CC8-8874D9D743C2}"/>
              </a:ext>
            </a:extLst>
          </p:cNvPr>
          <p:cNvCxnSpPr>
            <a:cxnSpLocks noChangeShapeType="1"/>
            <a:stCxn id="7229" idx="0"/>
            <a:endCxn id="7213" idx="4"/>
          </p:cNvCxnSpPr>
          <p:nvPr/>
        </p:nvCxnSpPr>
        <p:spPr bwMode="auto">
          <a:xfrm rot="5400000" flipH="1">
            <a:off x="5223669" y="3365655"/>
            <a:ext cx="133350" cy="1588"/>
          </a:xfrm>
          <a:prstGeom prst="bentConnector3">
            <a:avLst>
              <a:gd name="adj1" fmla="val 50000"/>
            </a:avLst>
          </a:prstGeom>
          <a:noFill/>
          <a:ln w="9525">
            <a:solidFill>
              <a:schemeClr val="bg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31" name="AutoShape 65">
            <a:extLst>
              <a:ext uri="{FF2B5EF4-FFF2-40B4-BE49-F238E27FC236}">
                <a16:creationId xmlns:a16="http://schemas.microsoft.com/office/drawing/2014/main" id="{939F4BDC-3DA3-4CDA-A20A-A854435A486E}"/>
              </a:ext>
            </a:extLst>
          </p:cNvPr>
          <p:cNvCxnSpPr>
            <a:cxnSpLocks noChangeShapeType="1"/>
            <a:stCxn id="7229" idx="2"/>
            <a:endCxn id="7218" idx="0"/>
          </p:cNvCxnSpPr>
          <p:nvPr/>
        </p:nvCxnSpPr>
        <p:spPr bwMode="auto">
          <a:xfrm rot="10800000" flipV="1">
            <a:off x="5137150" y="3471224"/>
            <a:ext cx="115888" cy="247650"/>
          </a:xfrm>
          <a:prstGeom prst="bentConnector2">
            <a:avLst/>
          </a:prstGeom>
          <a:noFill/>
          <a:ln w="9525">
            <a:solidFill>
              <a:schemeClr val="bg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32" name="AutoShape 66">
            <a:extLst>
              <a:ext uri="{FF2B5EF4-FFF2-40B4-BE49-F238E27FC236}">
                <a16:creationId xmlns:a16="http://schemas.microsoft.com/office/drawing/2014/main" id="{DF8E95BB-0AFE-4254-8EFB-EAC68101D22F}"/>
              </a:ext>
            </a:extLst>
          </p:cNvPr>
          <p:cNvCxnSpPr>
            <a:cxnSpLocks noChangeShapeType="1"/>
            <a:stCxn id="7229" idx="6"/>
            <a:endCxn id="7219" idx="0"/>
          </p:cNvCxnSpPr>
          <p:nvPr/>
        </p:nvCxnSpPr>
        <p:spPr bwMode="auto">
          <a:xfrm>
            <a:off x="5327650" y="3471224"/>
            <a:ext cx="274638" cy="628650"/>
          </a:xfrm>
          <a:prstGeom prst="bentConnector2">
            <a:avLst/>
          </a:prstGeom>
          <a:noFill/>
          <a:ln w="9525">
            <a:solidFill>
              <a:schemeClr val="bg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250825" y="401573"/>
            <a:ext cx="5867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eaLnBrk="0" fontAlgn="base" hangingPunct="0">
              <a:spcBef>
                <a:spcPct val="0"/>
              </a:spcBef>
              <a:spcAft>
                <a:spcPct val="0"/>
              </a:spcAft>
              <a:defRPr sz="2400" b="1" i="1">
                <a:solidFill>
                  <a:schemeClr val="accent3"/>
                </a:solidFill>
                <a:latin typeface="+mj-lt"/>
                <a:ea typeface="+mj-ea"/>
                <a:cs typeface="+mj-cs"/>
              </a:defRPr>
            </a:lvl1pPr>
            <a:lvl2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2pPr>
            <a:lvl3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3pPr>
            <a:lvl4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4pPr>
            <a:lvl5pPr eaLnBrk="0" fontAlgn="base" hangingPunct="0">
              <a:spcBef>
                <a:spcPct val="0"/>
              </a:spcBef>
              <a:spcAft>
                <a:spcPct val="0"/>
              </a:spcAft>
              <a:defRPr sz="2400" b="1">
                <a:solidFill>
                  <a:schemeClr val="tx2"/>
                </a:solidFill>
                <a:latin typeface="Arial" charset="0"/>
                <a:ea typeface="ＭＳ Ｐゴシック" charset="-128"/>
                <a:cs typeface="ＭＳ Ｐゴシック" charset="-128"/>
              </a:defRPr>
            </a:lvl5pPr>
            <a:lvl6pPr marL="457200" fontAlgn="base">
              <a:spcBef>
                <a:spcPct val="0"/>
              </a:spcBef>
              <a:spcAft>
                <a:spcPct val="0"/>
              </a:spcAft>
              <a:defRPr sz="2400" b="1">
                <a:solidFill>
                  <a:schemeClr val="tx2"/>
                </a:solidFill>
                <a:latin typeface="Arial" charset="0"/>
                <a:ea typeface="ＭＳ Ｐゴシック" charset="-128"/>
                <a:cs typeface="ＭＳ Ｐゴシック" charset="-128"/>
              </a:defRPr>
            </a:lvl6pPr>
            <a:lvl7pPr marL="914400" fontAlgn="base">
              <a:spcBef>
                <a:spcPct val="0"/>
              </a:spcBef>
              <a:spcAft>
                <a:spcPct val="0"/>
              </a:spcAft>
              <a:defRPr sz="2400" b="1">
                <a:solidFill>
                  <a:schemeClr val="tx2"/>
                </a:solidFill>
                <a:latin typeface="Arial" charset="0"/>
                <a:ea typeface="ＭＳ Ｐゴシック" charset="-128"/>
                <a:cs typeface="ＭＳ Ｐゴシック" charset="-128"/>
              </a:defRPr>
            </a:lvl7pPr>
            <a:lvl8pPr marL="1371600" fontAlgn="base">
              <a:spcBef>
                <a:spcPct val="0"/>
              </a:spcBef>
              <a:spcAft>
                <a:spcPct val="0"/>
              </a:spcAft>
              <a:defRPr sz="2400" b="1">
                <a:solidFill>
                  <a:schemeClr val="tx2"/>
                </a:solidFill>
                <a:latin typeface="Arial" charset="0"/>
                <a:ea typeface="ＭＳ Ｐゴシック" charset="-128"/>
                <a:cs typeface="ＭＳ Ｐゴシック" charset="-128"/>
              </a:defRPr>
            </a:lvl8pPr>
            <a:lvl9pPr marL="1828800" fontAlgn="base">
              <a:spcBef>
                <a:spcPct val="0"/>
              </a:spcBef>
              <a:spcAft>
                <a:spcPct val="0"/>
              </a:spcAft>
              <a:defRPr sz="2400" b="1">
                <a:solidFill>
                  <a:schemeClr val="tx2"/>
                </a:solidFill>
                <a:latin typeface="Arial" charset="0"/>
                <a:ea typeface="ＭＳ Ｐゴシック" charset="-128"/>
                <a:cs typeface="ＭＳ Ｐゴシック" charset="-128"/>
              </a:defRPr>
            </a:lvl9pPr>
          </a:lstStyle>
          <a:p>
            <a:r>
              <a:rPr lang="zh-CN" altLang="en-US" sz="2800" b="0" i="0" dirty="0">
                <a:solidFill>
                  <a:schemeClr val="tx1"/>
                </a:solidFill>
                <a:latin typeface="Microsoft YaHei" panose="020B0503020204020204" pitchFamily="34" charset="-122"/>
                <a:ea typeface="Microsoft YaHei" panose="020B0503020204020204" pitchFamily="34" charset="-122"/>
              </a:rPr>
              <a:t>铣槽加工</a:t>
            </a:r>
          </a:p>
        </p:txBody>
      </p:sp>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1716" y="4885498"/>
            <a:ext cx="1968135" cy="1336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086" y="1268413"/>
            <a:ext cx="2743564" cy="12502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773" y="2906422"/>
            <a:ext cx="2776225" cy="1365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6966" y="1493487"/>
            <a:ext cx="1566444" cy="2825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279" name="Rectangle 9"/>
          <p:cNvSpPr>
            <a:spLocks noChangeArrowheads="1"/>
          </p:cNvSpPr>
          <p:nvPr/>
        </p:nvSpPr>
        <p:spPr bwMode="auto">
          <a:xfrm>
            <a:off x="468149" y="4856818"/>
            <a:ext cx="1233488"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a:t>
            </a:r>
            <a:r>
              <a:rPr lang="de-DE" altLang="zh-CN" sz="1800" b="1" u="sng">
                <a:latin typeface="Arial" charset="0"/>
                <a:ea typeface="宋体" charset="-122"/>
              </a:rPr>
              <a:t>Data:</a:t>
            </a:r>
          </a:p>
        </p:txBody>
      </p:sp>
      <p:sp>
        <p:nvSpPr>
          <p:cNvPr id="54280" name="Text Box 10"/>
          <p:cNvSpPr txBox="1">
            <a:spLocks noChangeArrowheads="1"/>
          </p:cNvSpPr>
          <p:nvPr/>
        </p:nvSpPr>
        <p:spPr bwMode="auto">
          <a:xfrm>
            <a:off x="404649" y="1292881"/>
            <a:ext cx="3960813" cy="14954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Component: Pass. car conrod</a:t>
            </a:r>
          </a:p>
          <a:p>
            <a:pPr>
              <a:lnSpc>
                <a:spcPct val="90000"/>
              </a:lnSpc>
              <a:spcBef>
                <a:spcPct val="50000"/>
              </a:spcBef>
              <a:buFontTx/>
              <a:buChar char="•"/>
            </a:pPr>
            <a:r>
              <a:rPr lang="en-GB" altLang="zh-CN" sz="1400" dirty="0">
                <a:latin typeface="Arial" charset="0"/>
                <a:ea typeface="宋体" charset="-122"/>
              </a:rPr>
              <a:t>  Material:   C70 S6 BY	</a:t>
            </a:r>
          </a:p>
          <a:p>
            <a:pPr>
              <a:lnSpc>
                <a:spcPct val="90000"/>
              </a:lnSpc>
              <a:spcBef>
                <a:spcPct val="50000"/>
              </a:spcBef>
              <a:buFontTx/>
              <a:buChar char="•"/>
            </a:pPr>
            <a:r>
              <a:rPr lang="en-GB" altLang="zh-CN" sz="1400" dirty="0">
                <a:latin typeface="Arial" charset="0"/>
                <a:ea typeface="宋体" charset="-122"/>
              </a:rPr>
              <a:t>  Operation:   </a:t>
            </a:r>
            <a:r>
              <a:rPr lang="de-DE" altLang="zh-CN" sz="1400" dirty="0">
                <a:latin typeface="Arial" charset="0"/>
                <a:ea typeface="宋体" charset="-122"/>
              </a:rPr>
              <a:t>Mill Locating Groove and Debug</a:t>
            </a:r>
            <a:endParaRPr lang="zh-CN" altLang="en-US" sz="1400" dirty="0">
              <a:latin typeface="Arial" charset="0"/>
              <a:ea typeface="宋体" charset="-122"/>
            </a:endParaRPr>
          </a:p>
          <a:p>
            <a:pPr>
              <a:lnSpc>
                <a:spcPct val="90000"/>
              </a:lnSpc>
              <a:spcBef>
                <a:spcPct val="50000"/>
              </a:spcBef>
              <a:buFontTx/>
              <a:buChar char="•"/>
            </a:pPr>
            <a:r>
              <a:rPr lang="en-GB" altLang="zh-CN" sz="1400" dirty="0">
                <a:latin typeface="Arial" charset="0"/>
                <a:ea typeface="宋体" charset="-122"/>
              </a:rPr>
              <a:t>  Coolant:   Yes</a:t>
            </a:r>
          </a:p>
          <a:p>
            <a:pPr>
              <a:lnSpc>
                <a:spcPct val="90000"/>
              </a:lnSpc>
              <a:spcBef>
                <a:spcPct val="50000"/>
              </a:spcBef>
              <a:buFontTx/>
              <a:buChar char="•"/>
            </a:pPr>
            <a:r>
              <a:rPr lang="en-GB" altLang="zh-CN" sz="1400" dirty="0">
                <a:latin typeface="Arial" charset="0"/>
                <a:ea typeface="宋体" charset="-122"/>
              </a:rPr>
              <a:t>  Machine:  M/C  with 4 spindles</a:t>
            </a:r>
          </a:p>
        </p:txBody>
      </p:sp>
      <p:sp>
        <p:nvSpPr>
          <p:cNvPr id="54281" name="Rectangle 11"/>
          <p:cNvSpPr>
            <a:spLocks noChangeArrowheads="1"/>
          </p:cNvSpPr>
          <p:nvPr/>
        </p:nvSpPr>
        <p:spPr bwMode="auto">
          <a:xfrm>
            <a:off x="404649" y="919819"/>
            <a:ext cx="1241425" cy="37306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dirty="0">
                <a:latin typeface="Arial" charset="0"/>
                <a:ea typeface="宋体" charset="-122"/>
              </a:rPr>
              <a:t>The </a:t>
            </a:r>
            <a:r>
              <a:rPr lang="de-DE" altLang="zh-CN" sz="1800" b="1" u="sng" dirty="0">
                <a:latin typeface="Arial" charset="0"/>
                <a:ea typeface="宋体" charset="-122"/>
              </a:rPr>
              <a:t>Task:</a:t>
            </a:r>
          </a:p>
        </p:txBody>
      </p:sp>
      <p:sp>
        <p:nvSpPr>
          <p:cNvPr id="54282" name="Text Box 12"/>
          <p:cNvSpPr txBox="1">
            <a:spLocks noChangeArrowheads="1"/>
          </p:cNvSpPr>
          <p:nvPr/>
        </p:nvSpPr>
        <p:spPr bwMode="auto">
          <a:xfrm>
            <a:off x="404649" y="3185181"/>
            <a:ext cx="4608513" cy="89058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D21.7 Grooving Cutter, Special Insert 3x 2777399</a:t>
            </a:r>
          </a:p>
          <a:p>
            <a:pPr>
              <a:lnSpc>
                <a:spcPct val="90000"/>
              </a:lnSpc>
              <a:spcBef>
                <a:spcPct val="50000"/>
              </a:spcBef>
              <a:buFontTx/>
              <a:buChar char="•"/>
            </a:pPr>
            <a:r>
              <a:rPr lang="de-DE" altLang="zh-CN" sz="1400" dirty="0">
                <a:latin typeface="Arial" charset="0"/>
                <a:ea typeface="宋体" charset="-122"/>
              </a:rPr>
              <a:t> D44 Debug Cutter,Special Insert 3x 2777398</a:t>
            </a:r>
          </a:p>
          <a:p>
            <a:pPr>
              <a:lnSpc>
                <a:spcPct val="90000"/>
              </a:lnSpc>
              <a:spcBef>
                <a:spcPct val="50000"/>
              </a:spcBef>
              <a:buFontTx/>
              <a:buChar char="•"/>
            </a:pPr>
            <a:r>
              <a:rPr lang="de-DE" altLang="zh-CN" sz="1400" dirty="0">
                <a:latin typeface="Arial" charset="0"/>
                <a:ea typeface="宋体" charset="-122"/>
              </a:rPr>
              <a:t> Notch Weldon Connect Grooving and Debug Cutter</a:t>
            </a:r>
          </a:p>
        </p:txBody>
      </p:sp>
      <p:sp>
        <p:nvSpPr>
          <p:cNvPr id="54283" name="Rectangle 13"/>
          <p:cNvSpPr>
            <a:spLocks noChangeArrowheads="1"/>
          </p:cNvSpPr>
          <p:nvPr/>
        </p:nvSpPr>
        <p:spPr bwMode="auto">
          <a:xfrm>
            <a:off x="431637" y="2840693"/>
            <a:ext cx="1655762"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a:t>
            </a:r>
            <a:r>
              <a:rPr lang="de-DE" altLang="zh-CN" sz="1800" b="1" u="sng">
                <a:latin typeface="Arial" charset="0"/>
                <a:ea typeface="宋体" charset="-122"/>
              </a:rPr>
              <a:t>Solution:</a:t>
            </a:r>
          </a:p>
        </p:txBody>
      </p:sp>
      <p:sp>
        <p:nvSpPr>
          <p:cNvPr id="54284" name="Text Box 14"/>
          <p:cNvSpPr txBox="1">
            <a:spLocks noChangeArrowheads="1"/>
          </p:cNvSpPr>
          <p:nvPr/>
        </p:nvSpPr>
        <p:spPr bwMode="auto">
          <a:xfrm>
            <a:off x="422112" y="4507568"/>
            <a:ext cx="4375150" cy="2889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GB" altLang="zh-CN" sz="1400">
                <a:latin typeface="Arial" charset="0"/>
                <a:ea typeface="宋体" charset="-122"/>
              </a:rPr>
              <a:t> High Precise Insert Guarantee Groove Width </a:t>
            </a:r>
          </a:p>
        </p:txBody>
      </p:sp>
      <p:sp>
        <p:nvSpPr>
          <p:cNvPr id="54285" name="Rectangle 15"/>
          <p:cNvSpPr>
            <a:spLocks noChangeArrowheads="1"/>
          </p:cNvSpPr>
          <p:nvPr/>
        </p:nvSpPr>
        <p:spPr bwMode="auto">
          <a:xfrm>
            <a:off x="441162" y="4136093"/>
            <a:ext cx="1566862"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a:t>
            </a:r>
            <a:r>
              <a:rPr lang="en-GB" altLang="zh-CN" sz="1800" b="1" u="sng">
                <a:latin typeface="Arial" charset="0"/>
                <a:ea typeface="宋体" charset="-122"/>
              </a:rPr>
              <a:t>Results:</a:t>
            </a:r>
          </a:p>
        </p:txBody>
      </p:sp>
      <p:sp>
        <p:nvSpPr>
          <p:cNvPr id="54286" name="Text Box 8"/>
          <p:cNvSpPr txBox="1">
            <a:spLocks noChangeArrowheads="1"/>
          </p:cNvSpPr>
          <p:nvPr/>
        </p:nvSpPr>
        <p:spPr bwMode="auto">
          <a:xfrm>
            <a:off x="464974" y="5187018"/>
            <a:ext cx="3900488" cy="119380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          Grooving   Debugrring      </a:t>
            </a:r>
          </a:p>
          <a:p>
            <a:pPr>
              <a:lnSpc>
                <a:spcPct val="90000"/>
              </a:lnSpc>
              <a:spcBef>
                <a:spcPct val="50000"/>
              </a:spcBef>
              <a:buFontTx/>
              <a:buChar char="•"/>
            </a:pPr>
            <a:r>
              <a:rPr lang="de-DE" altLang="zh-CN" sz="1400">
                <a:latin typeface="Arial" charset="0"/>
                <a:ea typeface="宋体" charset="-122"/>
              </a:rPr>
              <a:t> Vc       101               195           m/min</a:t>
            </a:r>
          </a:p>
          <a:p>
            <a:pPr>
              <a:lnSpc>
                <a:spcPct val="90000"/>
              </a:lnSpc>
              <a:spcBef>
                <a:spcPct val="50000"/>
              </a:spcBef>
              <a:buFontTx/>
              <a:buChar char="•"/>
            </a:pPr>
            <a:r>
              <a:rPr lang="de-DE" altLang="zh-CN" sz="1400">
                <a:latin typeface="Arial" charset="0"/>
                <a:ea typeface="宋体" charset="-122"/>
              </a:rPr>
              <a:t> FPT     0.2               0.4             mm/rev</a:t>
            </a:r>
          </a:p>
          <a:p>
            <a:pPr>
              <a:lnSpc>
                <a:spcPct val="90000"/>
              </a:lnSpc>
              <a:spcBef>
                <a:spcPct val="50000"/>
              </a:spcBef>
              <a:buFontTx/>
              <a:buChar char="•"/>
            </a:pPr>
            <a:r>
              <a:rPr lang="de-DE" altLang="zh-CN" sz="1400">
                <a:latin typeface="Arial" charset="0"/>
                <a:ea typeface="宋体" charset="-122"/>
              </a:rPr>
              <a:t> Z             3                  3</a:t>
            </a:r>
          </a:p>
        </p:txBody>
      </p:sp>
      <p:pic>
        <p:nvPicPr>
          <p:cNvPr id="542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7799" y="4856818"/>
            <a:ext cx="950577" cy="1383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8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0943" y="4885498"/>
            <a:ext cx="1747602" cy="1336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4290" name="MaterialGroup"/>
          <p:cNvGrpSpPr>
            <a:grpSpLocks/>
          </p:cNvGrpSpPr>
          <p:nvPr/>
        </p:nvGrpSpPr>
        <p:grpSpPr bwMode="auto">
          <a:xfrm>
            <a:off x="7277413" y="753874"/>
            <a:ext cx="1225550" cy="320675"/>
            <a:chOff x="3840" y="510"/>
            <a:chExt cx="1728" cy="202"/>
          </a:xfrm>
        </p:grpSpPr>
        <p:sp>
          <p:nvSpPr>
            <p:cNvPr id="54291"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54292" name="MaterialText"/>
            <p:cNvSpPr txBox="1">
              <a:spLocks noChangeArrowheads="1"/>
            </p:cNvSpPr>
            <p:nvPr/>
          </p:nvSpPr>
          <p:spPr bwMode="auto">
            <a:xfrm>
              <a:off x="3840" y="510"/>
              <a:ext cx="172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STEEL</a:t>
              </a:r>
            </a:p>
          </p:txBody>
        </p:sp>
      </p:grpSp>
    </p:spTree>
    <p:extLst>
      <p:ext uri="{BB962C8B-B14F-4D97-AF65-F5344CB8AC3E}">
        <p14:creationId xmlns:p14="http://schemas.microsoft.com/office/powerpoint/2010/main" val="1860507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5" descr="V-Sh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4078288"/>
            <a:ext cx="2155825" cy="1773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13" descr="K3120_T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8563" y="1347788"/>
            <a:ext cx="2714625"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Rectangle 16"/>
          <p:cNvSpPr>
            <a:spLocks noChangeArrowheads="1"/>
          </p:cNvSpPr>
          <p:nvPr/>
        </p:nvSpPr>
        <p:spPr bwMode="auto">
          <a:xfrm>
            <a:off x="252413" y="389683"/>
            <a:ext cx="7488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eaLnBrk="0" fontAlgn="base" hangingPunct="0">
              <a:spcBef>
                <a:spcPct val="0"/>
              </a:spcBef>
              <a:spcAft>
                <a:spcPct val="0"/>
              </a:spcAft>
            </a:pPr>
            <a:r>
              <a:rPr lang="zh-CN" altLang="en-US" sz="2800" dirty="0">
                <a:latin typeface="Microsoft YaHei" panose="020B0503020204020204" pitchFamily="34" charset="-122"/>
                <a:ea typeface="Microsoft YaHei" panose="020B0503020204020204" pitchFamily="34" charset="-122"/>
                <a:cs typeface="+mj-cs"/>
              </a:rPr>
              <a:t>小孔端面和倒角复合加工刀具</a:t>
            </a:r>
            <a:endParaRPr lang="en-US" altLang="zh-CN" sz="2800" dirty="0">
              <a:latin typeface="Microsoft YaHei" panose="020B0503020204020204" pitchFamily="34" charset="-122"/>
              <a:ea typeface="Microsoft YaHei" panose="020B0503020204020204" pitchFamily="34" charset="-122"/>
              <a:cs typeface="+mj-cs"/>
            </a:endParaRPr>
          </a:p>
        </p:txBody>
      </p:sp>
      <p:sp>
        <p:nvSpPr>
          <p:cNvPr id="57350" name="Rectangle 9"/>
          <p:cNvSpPr>
            <a:spLocks noChangeArrowheads="1"/>
          </p:cNvSpPr>
          <p:nvPr/>
        </p:nvSpPr>
        <p:spPr bwMode="auto">
          <a:xfrm>
            <a:off x="552408" y="4338039"/>
            <a:ext cx="1233488" cy="37306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dirty="0">
                <a:latin typeface="Arial" charset="0"/>
                <a:ea typeface="宋体" charset="-122"/>
              </a:rPr>
              <a:t>The Data:</a:t>
            </a:r>
          </a:p>
        </p:txBody>
      </p:sp>
      <p:sp>
        <p:nvSpPr>
          <p:cNvPr id="57351" name="Text Box 10"/>
          <p:cNvSpPr txBox="1">
            <a:spLocks noChangeArrowheads="1"/>
          </p:cNvSpPr>
          <p:nvPr/>
        </p:nvSpPr>
        <p:spPr bwMode="auto">
          <a:xfrm>
            <a:off x="572252" y="1172566"/>
            <a:ext cx="5400675" cy="149383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Component: Pass. car conrod</a:t>
            </a:r>
          </a:p>
          <a:p>
            <a:pPr>
              <a:lnSpc>
                <a:spcPct val="90000"/>
              </a:lnSpc>
              <a:spcBef>
                <a:spcPct val="50000"/>
              </a:spcBef>
              <a:buFontTx/>
              <a:buChar char="•"/>
            </a:pPr>
            <a:r>
              <a:rPr lang="en-GB" altLang="zh-CN" sz="1400" dirty="0">
                <a:latin typeface="Arial" charset="0"/>
                <a:ea typeface="宋体" charset="-122"/>
              </a:rPr>
              <a:t>  Material:  C70 S6 BY	</a:t>
            </a:r>
          </a:p>
          <a:p>
            <a:pPr>
              <a:lnSpc>
                <a:spcPct val="90000"/>
              </a:lnSpc>
              <a:spcBef>
                <a:spcPct val="50000"/>
              </a:spcBef>
              <a:buFontTx/>
              <a:buChar char="•"/>
            </a:pPr>
            <a:r>
              <a:rPr lang="en-GB" altLang="zh-CN" sz="1400" dirty="0">
                <a:latin typeface="Arial" charset="0"/>
                <a:ea typeface="宋体" charset="-122"/>
              </a:rPr>
              <a:t>  Operation:  Countersinking V-Sharp and Small Eye Chamfer</a:t>
            </a:r>
          </a:p>
          <a:p>
            <a:pPr>
              <a:lnSpc>
                <a:spcPct val="90000"/>
              </a:lnSpc>
              <a:spcBef>
                <a:spcPct val="50000"/>
              </a:spcBef>
              <a:buFontTx/>
              <a:buChar char="•"/>
            </a:pPr>
            <a:r>
              <a:rPr lang="en-GB" altLang="zh-CN" sz="1400" dirty="0">
                <a:latin typeface="Arial" charset="0"/>
                <a:ea typeface="宋体" charset="-122"/>
              </a:rPr>
              <a:t>  Coolant:  Yes</a:t>
            </a:r>
          </a:p>
          <a:p>
            <a:pPr>
              <a:lnSpc>
                <a:spcPct val="90000"/>
              </a:lnSpc>
              <a:spcBef>
                <a:spcPct val="50000"/>
              </a:spcBef>
              <a:buFontTx/>
              <a:buChar char="•"/>
            </a:pPr>
            <a:r>
              <a:rPr lang="en-GB" altLang="zh-CN" sz="1400" dirty="0">
                <a:latin typeface="Arial" charset="0"/>
                <a:ea typeface="宋体" charset="-122"/>
              </a:rPr>
              <a:t>  Machine: M/C  with 4 spindles</a:t>
            </a:r>
          </a:p>
        </p:txBody>
      </p:sp>
      <p:sp>
        <p:nvSpPr>
          <p:cNvPr id="57352" name="Rectangle 11"/>
          <p:cNvSpPr>
            <a:spLocks noChangeArrowheads="1"/>
          </p:cNvSpPr>
          <p:nvPr/>
        </p:nvSpPr>
        <p:spPr bwMode="auto">
          <a:xfrm>
            <a:off x="572252" y="829666"/>
            <a:ext cx="1241425" cy="37306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Task:</a:t>
            </a:r>
          </a:p>
        </p:txBody>
      </p:sp>
      <p:sp>
        <p:nvSpPr>
          <p:cNvPr id="57353" name="Text Box 12"/>
          <p:cNvSpPr txBox="1">
            <a:spLocks noChangeArrowheads="1"/>
          </p:cNvSpPr>
          <p:nvPr/>
        </p:nvSpPr>
        <p:spPr bwMode="auto">
          <a:xfrm>
            <a:off x="416147" y="3113454"/>
            <a:ext cx="4608513" cy="119221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HSK63A With Special Cartridge</a:t>
            </a:r>
          </a:p>
          <a:p>
            <a:pPr>
              <a:lnSpc>
                <a:spcPct val="90000"/>
              </a:lnSpc>
              <a:spcBef>
                <a:spcPct val="50000"/>
              </a:spcBef>
              <a:buFontTx/>
              <a:buChar char="•"/>
            </a:pPr>
            <a:r>
              <a:rPr lang="en-GB" altLang="zh-CN" sz="1400" dirty="0">
                <a:latin typeface="Arial" charset="0"/>
                <a:ea typeface="宋体" charset="-122"/>
              </a:rPr>
              <a:t> 2 Cartridge for Facing,1 Cartridge for Chamfer</a:t>
            </a:r>
          </a:p>
          <a:p>
            <a:pPr>
              <a:lnSpc>
                <a:spcPct val="90000"/>
              </a:lnSpc>
              <a:spcBef>
                <a:spcPct val="50000"/>
              </a:spcBef>
              <a:buFontTx/>
              <a:buChar char="•"/>
            </a:pPr>
            <a:r>
              <a:rPr lang="en-GB" altLang="zh-CN" sz="1400" dirty="0">
                <a:latin typeface="Arial" charset="0"/>
                <a:ea typeface="宋体" charset="-122"/>
              </a:rPr>
              <a:t> Insert SCMT09T308MU TN8025</a:t>
            </a:r>
          </a:p>
          <a:p>
            <a:pPr>
              <a:lnSpc>
                <a:spcPct val="90000"/>
              </a:lnSpc>
              <a:spcBef>
                <a:spcPct val="50000"/>
              </a:spcBef>
              <a:buFontTx/>
              <a:buChar char="•"/>
            </a:pPr>
            <a:r>
              <a:rPr lang="en-GB" altLang="zh-CN" sz="1400" dirty="0">
                <a:latin typeface="Arial" charset="0"/>
                <a:ea typeface="宋体" charset="-122"/>
              </a:rPr>
              <a:t>  Axial Adjustable</a:t>
            </a:r>
          </a:p>
        </p:txBody>
      </p:sp>
      <p:sp>
        <p:nvSpPr>
          <p:cNvPr id="57354" name="Rectangle 13"/>
          <p:cNvSpPr>
            <a:spLocks noChangeArrowheads="1"/>
          </p:cNvSpPr>
          <p:nvPr/>
        </p:nvSpPr>
        <p:spPr bwMode="auto">
          <a:xfrm>
            <a:off x="416147" y="2696078"/>
            <a:ext cx="16557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dirty="0">
                <a:latin typeface="Arial" charset="0"/>
                <a:ea typeface="宋体" charset="-122"/>
              </a:rPr>
              <a:t>The Solution:</a:t>
            </a:r>
          </a:p>
        </p:txBody>
      </p:sp>
      <p:sp>
        <p:nvSpPr>
          <p:cNvPr id="57357" name="Text Box 8"/>
          <p:cNvSpPr txBox="1">
            <a:spLocks noChangeArrowheads="1"/>
          </p:cNvSpPr>
          <p:nvPr/>
        </p:nvSpPr>
        <p:spPr bwMode="auto">
          <a:xfrm>
            <a:off x="595270" y="4836121"/>
            <a:ext cx="2281238" cy="119221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D = 32 mm</a:t>
            </a:r>
          </a:p>
          <a:p>
            <a:pPr>
              <a:lnSpc>
                <a:spcPct val="90000"/>
              </a:lnSpc>
              <a:spcBef>
                <a:spcPct val="50000"/>
              </a:spcBef>
              <a:buFontTx/>
              <a:buChar char="•"/>
            </a:pPr>
            <a:r>
              <a:rPr lang="de-DE" altLang="zh-CN" sz="1400" dirty="0">
                <a:latin typeface="Arial" charset="0"/>
                <a:ea typeface="宋体" charset="-122"/>
              </a:rPr>
              <a:t> Vc = 141 m/min</a:t>
            </a:r>
          </a:p>
          <a:p>
            <a:pPr>
              <a:lnSpc>
                <a:spcPct val="90000"/>
              </a:lnSpc>
              <a:spcBef>
                <a:spcPct val="50000"/>
              </a:spcBef>
              <a:buFontTx/>
              <a:buChar char="•"/>
            </a:pPr>
            <a:r>
              <a:rPr lang="de-DE" altLang="zh-CN" sz="1400" dirty="0">
                <a:latin typeface="Arial" charset="0"/>
                <a:ea typeface="宋体" charset="-122"/>
              </a:rPr>
              <a:t> FPT = 0,08 mm/rev</a:t>
            </a:r>
          </a:p>
          <a:p>
            <a:pPr>
              <a:lnSpc>
                <a:spcPct val="90000"/>
              </a:lnSpc>
              <a:spcBef>
                <a:spcPct val="50000"/>
              </a:spcBef>
              <a:buFontTx/>
              <a:buChar char="•"/>
            </a:pPr>
            <a:r>
              <a:rPr lang="de-DE" altLang="zh-CN" sz="1400" dirty="0">
                <a:latin typeface="Arial" charset="0"/>
                <a:ea typeface="宋体" charset="-122"/>
              </a:rPr>
              <a:t> Z=2</a:t>
            </a:r>
          </a:p>
        </p:txBody>
      </p:sp>
      <p:grpSp>
        <p:nvGrpSpPr>
          <p:cNvPr id="57358" name="MaterialGroup"/>
          <p:cNvGrpSpPr>
            <a:grpSpLocks/>
          </p:cNvGrpSpPr>
          <p:nvPr/>
        </p:nvGrpSpPr>
        <p:grpSpPr bwMode="auto">
          <a:xfrm>
            <a:off x="7635875" y="830894"/>
            <a:ext cx="1225550" cy="320675"/>
            <a:chOff x="3840" y="510"/>
            <a:chExt cx="1728" cy="202"/>
          </a:xfrm>
        </p:grpSpPr>
        <p:sp>
          <p:nvSpPr>
            <p:cNvPr id="57359"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57360" name="MaterialText"/>
            <p:cNvSpPr txBox="1">
              <a:spLocks noChangeArrowheads="1"/>
            </p:cNvSpPr>
            <p:nvPr/>
          </p:nvSpPr>
          <p:spPr bwMode="auto">
            <a:xfrm>
              <a:off x="3840" y="510"/>
              <a:ext cx="1728"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STEEL</a:t>
              </a:r>
            </a:p>
          </p:txBody>
        </p:sp>
      </p:grpSp>
    </p:spTree>
    <p:extLst>
      <p:ext uri="{BB962C8B-B14F-4D97-AF65-F5344CB8AC3E}">
        <p14:creationId xmlns:p14="http://schemas.microsoft.com/office/powerpoint/2010/main" val="266608575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3"/>
          <p:cNvSpPr txBox="1">
            <a:spLocks noChangeArrowheads="1"/>
          </p:cNvSpPr>
          <p:nvPr/>
        </p:nvSpPr>
        <p:spPr bwMode="auto">
          <a:xfrm>
            <a:off x="7742238" y="6381750"/>
            <a:ext cx="1095375" cy="2476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Tx/>
              <a:buNone/>
            </a:pPr>
            <a:r>
              <a:rPr lang="de-DE" altLang="zh-CN" sz="1000">
                <a:latin typeface="Arial" charset="0"/>
                <a:ea typeface="宋体" charset="-122"/>
              </a:rPr>
              <a:t>DWG 60052466</a:t>
            </a:r>
          </a:p>
        </p:txBody>
      </p:sp>
      <p:sp>
        <p:nvSpPr>
          <p:cNvPr id="58372" name="Rectangle 9"/>
          <p:cNvSpPr>
            <a:spLocks noChangeArrowheads="1"/>
          </p:cNvSpPr>
          <p:nvPr/>
        </p:nvSpPr>
        <p:spPr bwMode="auto">
          <a:xfrm>
            <a:off x="480071" y="4451707"/>
            <a:ext cx="1233488" cy="37306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dirty="0">
                <a:latin typeface="Arial" charset="0"/>
                <a:ea typeface="宋体" charset="-122"/>
              </a:rPr>
              <a:t>The Data:</a:t>
            </a:r>
          </a:p>
        </p:txBody>
      </p:sp>
      <p:sp>
        <p:nvSpPr>
          <p:cNvPr id="58373" name="Text Box 10"/>
          <p:cNvSpPr txBox="1">
            <a:spLocks noChangeArrowheads="1"/>
          </p:cNvSpPr>
          <p:nvPr/>
        </p:nvSpPr>
        <p:spPr bwMode="auto">
          <a:xfrm>
            <a:off x="490205" y="1135996"/>
            <a:ext cx="5992813" cy="14954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Component: Pass. car conrod</a:t>
            </a:r>
          </a:p>
          <a:p>
            <a:pPr>
              <a:lnSpc>
                <a:spcPct val="90000"/>
              </a:lnSpc>
              <a:spcBef>
                <a:spcPct val="50000"/>
              </a:spcBef>
              <a:buFontTx/>
              <a:buChar char="•"/>
            </a:pPr>
            <a:r>
              <a:rPr lang="en-GB" altLang="zh-CN" sz="1400" dirty="0">
                <a:latin typeface="Arial" charset="0"/>
                <a:ea typeface="宋体" charset="-122"/>
              </a:rPr>
              <a:t>  Material:   Powder Metal	</a:t>
            </a:r>
          </a:p>
          <a:p>
            <a:pPr>
              <a:lnSpc>
                <a:spcPct val="90000"/>
              </a:lnSpc>
              <a:spcBef>
                <a:spcPct val="50000"/>
              </a:spcBef>
              <a:buFontTx/>
              <a:buChar char="•"/>
            </a:pPr>
            <a:r>
              <a:rPr lang="en-GB" altLang="zh-CN" sz="1400" dirty="0">
                <a:latin typeface="Arial" charset="0"/>
                <a:ea typeface="宋体" charset="-122"/>
              </a:rPr>
              <a:t>  Operation:  Countersinking V-</a:t>
            </a:r>
            <a:r>
              <a:rPr lang="en-GB" altLang="zh-CN" sz="1400" dirty="0" err="1">
                <a:latin typeface="Arial" charset="0"/>
                <a:ea typeface="宋体" charset="-122"/>
              </a:rPr>
              <a:t>Shanp</a:t>
            </a:r>
            <a:r>
              <a:rPr lang="en-GB" altLang="zh-CN" sz="1400" dirty="0">
                <a:latin typeface="Arial" charset="0"/>
                <a:ea typeface="宋体" charset="-122"/>
              </a:rPr>
              <a:t> and Small Eye Chamfer</a:t>
            </a:r>
          </a:p>
          <a:p>
            <a:pPr>
              <a:lnSpc>
                <a:spcPct val="90000"/>
              </a:lnSpc>
              <a:spcBef>
                <a:spcPct val="50000"/>
              </a:spcBef>
              <a:buFontTx/>
              <a:buChar char="•"/>
            </a:pPr>
            <a:r>
              <a:rPr lang="en-GB" altLang="zh-CN" sz="1400" dirty="0">
                <a:latin typeface="Arial" charset="0"/>
                <a:ea typeface="宋体" charset="-122"/>
              </a:rPr>
              <a:t>  Coolant:    Yes</a:t>
            </a:r>
          </a:p>
          <a:p>
            <a:pPr>
              <a:lnSpc>
                <a:spcPct val="90000"/>
              </a:lnSpc>
              <a:spcBef>
                <a:spcPct val="50000"/>
              </a:spcBef>
              <a:buFontTx/>
              <a:buChar char="•"/>
            </a:pPr>
            <a:r>
              <a:rPr lang="en-GB" altLang="zh-CN" sz="1400" dirty="0">
                <a:latin typeface="Arial" charset="0"/>
                <a:ea typeface="宋体" charset="-122"/>
              </a:rPr>
              <a:t>  Machine:  M/C  with 4 spindles</a:t>
            </a:r>
          </a:p>
        </p:txBody>
      </p:sp>
      <p:sp>
        <p:nvSpPr>
          <p:cNvPr id="58374" name="Rectangle 11"/>
          <p:cNvSpPr>
            <a:spLocks noChangeArrowheads="1"/>
          </p:cNvSpPr>
          <p:nvPr/>
        </p:nvSpPr>
        <p:spPr bwMode="auto">
          <a:xfrm>
            <a:off x="490205" y="831196"/>
            <a:ext cx="1241425" cy="37306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dirty="0">
                <a:latin typeface="Arial" charset="0"/>
                <a:ea typeface="宋体" charset="-122"/>
              </a:rPr>
              <a:t>The Task:</a:t>
            </a:r>
          </a:p>
        </p:txBody>
      </p:sp>
      <p:sp>
        <p:nvSpPr>
          <p:cNvPr id="58375" name="Text Box 12"/>
          <p:cNvSpPr txBox="1">
            <a:spLocks noChangeArrowheads="1"/>
          </p:cNvSpPr>
          <p:nvPr/>
        </p:nvSpPr>
        <p:spPr bwMode="auto">
          <a:xfrm>
            <a:off x="490205" y="3153037"/>
            <a:ext cx="4608513" cy="119380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HSK63A With Special Cartridge</a:t>
            </a:r>
          </a:p>
          <a:p>
            <a:pPr>
              <a:lnSpc>
                <a:spcPct val="90000"/>
              </a:lnSpc>
              <a:spcBef>
                <a:spcPct val="50000"/>
              </a:spcBef>
              <a:buFontTx/>
              <a:buChar char="•"/>
            </a:pPr>
            <a:r>
              <a:rPr lang="en-GB" altLang="zh-CN" sz="1400" dirty="0">
                <a:latin typeface="Arial" charset="0"/>
                <a:ea typeface="宋体" charset="-122"/>
              </a:rPr>
              <a:t> 2 Cartridge for Facing,1 Cartridge for Chamfer</a:t>
            </a:r>
          </a:p>
          <a:p>
            <a:pPr>
              <a:lnSpc>
                <a:spcPct val="90000"/>
              </a:lnSpc>
              <a:spcBef>
                <a:spcPct val="50000"/>
              </a:spcBef>
              <a:buFontTx/>
              <a:buChar char="•"/>
            </a:pPr>
            <a:r>
              <a:rPr lang="en-GB" altLang="zh-CN" sz="1400" dirty="0">
                <a:latin typeface="Arial" charset="0"/>
                <a:ea typeface="宋体" charset="-122"/>
              </a:rPr>
              <a:t> Facing Insert CDE322L05 KC730</a:t>
            </a:r>
          </a:p>
          <a:p>
            <a:pPr>
              <a:lnSpc>
                <a:spcPct val="90000"/>
              </a:lnSpc>
              <a:spcBef>
                <a:spcPct val="50000"/>
              </a:spcBef>
              <a:buFontTx/>
              <a:buChar char="•"/>
            </a:pPr>
            <a:r>
              <a:rPr lang="en-GB" altLang="zh-CN" sz="1400" dirty="0">
                <a:latin typeface="Arial" charset="0"/>
                <a:ea typeface="宋体" charset="-122"/>
              </a:rPr>
              <a:t>  Axial Adjustable</a:t>
            </a:r>
          </a:p>
        </p:txBody>
      </p:sp>
      <p:sp>
        <p:nvSpPr>
          <p:cNvPr id="58376" name="Rectangle 13"/>
          <p:cNvSpPr>
            <a:spLocks noChangeArrowheads="1"/>
          </p:cNvSpPr>
          <p:nvPr/>
        </p:nvSpPr>
        <p:spPr bwMode="auto">
          <a:xfrm>
            <a:off x="490205" y="2691746"/>
            <a:ext cx="16557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Solution:</a:t>
            </a:r>
          </a:p>
        </p:txBody>
      </p:sp>
      <p:sp>
        <p:nvSpPr>
          <p:cNvPr id="58379" name="Text Box 8"/>
          <p:cNvSpPr txBox="1">
            <a:spLocks noChangeArrowheads="1"/>
          </p:cNvSpPr>
          <p:nvPr/>
        </p:nvSpPr>
        <p:spPr bwMode="auto">
          <a:xfrm>
            <a:off x="480071" y="4883507"/>
            <a:ext cx="3397250" cy="119380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D = 41 mm</a:t>
            </a:r>
          </a:p>
          <a:p>
            <a:pPr>
              <a:lnSpc>
                <a:spcPct val="90000"/>
              </a:lnSpc>
              <a:spcBef>
                <a:spcPct val="50000"/>
              </a:spcBef>
              <a:buFontTx/>
              <a:buChar char="•"/>
            </a:pPr>
            <a:r>
              <a:rPr lang="de-DE" altLang="zh-CN" sz="1400" dirty="0">
                <a:latin typeface="Arial" charset="0"/>
                <a:ea typeface="宋体" charset="-122"/>
              </a:rPr>
              <a:t> Vc = 257 m/min (n=2000r/min)</a:t>
            </a:r>
          </a:p>
          <a:p>
            <a:pPr>
              <a:lnSpc>
                <a:spcPct val="90000"/>
              </a:lnSpc>
              <a:spcBef>
                <a:spcPct val="50000"/>
              </a:spcBef>
              <a:buFontTx/>
              <a:buChar char="•"/>
            </a:pPr>
            <a:r>
              <a:rPr lang="de-DE" altLang="zh-CN" sz="1400" dirty="0">
                <a:latin typeface="Arial" charset="0"/>
                <a:ea typeface="宋体" charset="-122"/>
              </a:rPr>
              <a:t> FPT = 0,05 mm/rev</a:t>
            </a:r>
          </a:p>
          <a:p>
            <a:pPr>
              <a:lnSpc>
                <a:spcPct val="90000"/>
              </a:lnSpc>
              <a:spcBef>
                <a:spcPct val="50000"/>
              </a:spcBef>
              <a:buFontTx/>
              <a:buChar char="•"/>
            </a:pPr>
            <a:r>
              <a:rPr lang="de-DE" altLang="zh-CN" sz="1400" dirty="0">
                <a:latin typeface="Arial" charset="0"/>
                <a:ea typeface="宋体" charset="-122"/>
              </a:rPr>
              <a:t> Z=2</a:t>
            </a:r>
          </a:p>
        </p:txBody>
      </p:sp>
      <p:pic>
        <p:nvPicPr>
          <p:cNvPr id="583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018" y="1606550"/>
            <a:ext cx="2410157" cy="445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8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2084" y="3848318"/>
            <a:ext cx="2354263" cy="19585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382" name="MaterialGroup"/>
          <p:cNvGrpSpPr>
            <a:grpSpLocks/>
          </p:cNvGrpSpPr>
          <p:nvPr/>
        </p:nvGrpSpPr>
        <p:grpSpPr bwMode="auto">
          <a:xfrm>
            <a:off x="7092950" y="1052513"/>
            <a:ext cx="1800225" cy="554037"/>
            <a:chOff x="3840" y="510"/>
            <a:chExt cx="1728" cy="349"/>
          </a:xfrm>
        </p:grpSpPr>
        <p:sp>
          <p:nvSpPr>
            <p:cNvPr id="58383"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58384" name="MaterialText"/>
            <p:cNvSpPr txBox="1">
              <a:spLocks noChangeArrowheads="1"/>
            </p:cNvSpPr>
            <p:nvPr/>
          </p:nvSpPr>
          <p:spPr bwMode="auto">
            <a:xfrm>
              <a:off x="3840" y="510"/>
              <a:ext cx="172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Powder Metal</a:t>
              </a:r>
            </a:p>
          </p:txBody>
        </p:sp>
      </p:grpSp>
      <p:sp>
        <p:nvSpPr>
          <p:cNvPr id="17" name="Rectangle 16">
            <a:extLst>
              <a:ext uri="{FF2B5EF4-FFF2-40B4-BE49-F238E27FC236}">
                <a16:creationId xmlns:a16="http://schemas.microsoft.com/office/drawing/2014/main" id="{ACE77DBE-410C-46B4-A0ED-E703C0278DB8}"/>
              </a:ext>
            </a:extLst>
          </p:cNvPr>
          <p:cNvSpPr>
            <a:spLocks noChangeArrowheads="1"/>
          </p:cNvSpPr>
          <p:nvPr/>
        </p:nvSpPr>
        <p:spPr bwMode="auto">
          <a:xfrm>
            <a:off x="252413" y="389683"/>
            <a:ext cx="7488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eaLnBrk="0" fontAlgn="base" hangingPunct="0">
              <a:spcBef>
                <a:spcPct val="0"/>
              </a:spcBef>
              <a:spcAft>
                <a:spcPct val="0"/>
              </a:spcAft>
            </a:pPr>
            <a:r>
              <a:rPr lang="zh-CN" altLang="en-US" sz="2800" dirty="0">
                <a:latin typeface="Microsoft YaHei" panose="020B0503020204020204" pitchFamily="34" charset="-122"/>
                <a:ea typeface="Microsoft YaHei" panose="020B0503020204020204" pitchFamily="34" charset="-122"/>
                <a:cs typeface="+mj-cs"/>
              </a:rPr>
              <a:t>小孔端面和倒角复合加工刀具</a:t>
            </a:r>
            <a:endParaRPr lang="en-US" altLang="zh-CN" sz="2800" dirty="0">
              <a:latin typeface="Microsoft YaHei" panose="020B0503020204020204" pitchFamily="34" charset="-122"/>
              <a:ea typeface="Microsoft YaHei" panose="020B0503020204020204" pitchFamily="34" charset="-122"/>
              <a:cs typeface="+mj-cs"/>
            </a:endParaRPr>
          </a:p>
        </p:txBody>
      </p:sp>
    </p:spTree>
    <p:extLst>
      <p:ext uri="{BB962C8B-B14F-4D97-AF65-F5344CB8AC3E}">
        <p14:creationId xmlns:p14="http://schemas.microsoft.com/office/powerpoint/2010/main" val="10739065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内容占位符 4"/>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733772" y="1211263"/>
            <a:ext cx="6410227" cy="2032511"/>
          </a:xfrm>
        </p:spPr>
      </p:pic>
      <p:sp>
        <p:nvSpPr>
          <p:cNvPr id="60419" name="标题 1"/>
          <p:cNvSpPr txBox="1">
            <a:spLocks/>
          </p:cNvSpPr>
          <p:nvPr/>
        </p:nvSpPr>
        <p:spPr bwMode="auto">
          <a:xfrm>
            <a:off x="252413" y="366680"/>
            <a:ext cx="78486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eaLnBrk="0" fontAlgn="base" hangingPunct="0">
              <a:spcBef>
                <a:spcPct val="0"/>
              </a:spcBef>
              <a:spcAft>
                <a:spcPct val="0"/>
              </a:spcAft>
              <a:defRPr sz="2400" b="1" i="1">
                <a:solidFill>
                  <a:schemeClr val="accent3"/>
                </a:solidFill>
                <a:latin typeface="+mj-lt"/>
                <a:ea typeface="+mj-ea"/>
                <a:cs typeface="+mj-cs"/>
              </a:defRPr>
            </a:lvl1pPr>
          </a:lstStyle>
          <a:p>
            <a:r>
              <a:rPr lang="zh-CN" altLang="en-US" sz="2800" b="0" i="0" dirty="0">
                <a:solidFill>
                  <a:schemeClr val="tx1"/>
                </a:solidFill>
                <a:latin typeface="Microsoft YaHei" panose="020B0503020204020204" pitchFamily="34" charset="-122"/>
                <a:ea typeface="Microsoft YaHei" panose="020B0503020204020204" pitchFamily="34" charset="-122"/>
              </a:rPr>
              <a:t>大小孔精加工刀具</a:t>
            </a:r>
            <a:br>
              <a:rPr lang="de-DE" altLang="zh-CN" sz="2800" b="0" i="0" dirty="0">
                <a:solidFill>
                  <a:schemeClr val="tx1"/>
                </a:solidFill>
                <a:latin typeface="Microsoft YaHei" panose="020B0503020204020204" pitchFamily="34" charset="-122"/>
                <a:ea typeface="Microsoft YaHei" panose="020B0503020204020204" pitchFamily="34" charset="-122"/>
              </a:rPr>
            </a:br>
            <a:endParaRPr lang="zh-CN" altLang="en-US" sz="2800" b="0" i="0" dirty="0">
              <a:solidFill>
                <a:schemeClr val="tx1"/>
              </a:solidFill>
              <a:latin typeface="Microsoft YaHei" panose="020B0503020204020204" pitchFamily="34" charset="-122"/>
              <a:ea typeface="Microsoft YaHei" panose="020B0503020204020204" pitchFamily="34" charset="-122"/>
            </a:endParaRPr>
          </a:p>
        </p:txBody>
      </p:sp>
      <p:pic>
        <p:nvPicPr>
          <p:cNvPr id="60420" name="Picture 13" descr="K3120_T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13119"/>
            <a:ext cx="919509" cy="2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14" descr="Fertigbohren_Kleines Au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2525" y="3713119"/>
            <a:ext cx="1110566" cy="256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图片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5860" y="3694955"/>
            <a:ext cx="1885174" cy="251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图片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12373" y="3684180"/>
            <a:ext cx="1542875" cy="251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4430" y="3684180"/>
            <a:ext cx="1790091" cy="253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1496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TheTask"/>
          <p:cNvGrpSpPr>
            <a:grpSpLocks/>
          </p:cNvGrpSpPr>
          <p:nvPr/>
        </p:nvGrpSpPr>
        <p:grpSpPr bwMode="auto">
          <a:xfrm>
            <a:off x="415131" y="1052513"/>
            <a:ext cx="5719763" cy="2447925"/>
            <a:chOff x="48" y="815"/>
            <a:chExt cx="2736" cy="1327"/>
          </a:xfrm>
        </p:grpSpPr>
        <p:sp>
          <p:nvSpPr>
            <p:cNvPr id="61460" name="Text Box 6"/>
            <p:cNvSpPr txBox="1">
              <a:spLocks noChangeArrowheads="1"/>
            </p:cNvSpPr>
            <p:nvPr/>
          </p:nvSpPr>
          <p:spPr bwMode="auto">
            <a:xfrm>
              <a:off x="48" y="815"/>
              <a:ext cx="670"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Task:</a:t>
              </a:r>
            </a:p>
          </p:txBody>
        </p:sp>
        <p:sp>
          <p:nvSpPr>
            <p:cNvPr id="61461" name="Text Box 7"/>
            <p:cNvSpPr txBox="1">
              <a:spLocks noChangeArrowheads="1"/>
            </p:cNvSpPr>
            <p:nvPr/>
          </p:nvSpPr>
          <p:spPr bwMode="auto">
            <a:xfrm>
              <a:off x="48" y="888"/>
              <a:ext cx="2736" cy="125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a:latin typeface="Arial" charset="0"/>
                  <a:ea typeface="宋体" charset="-122"/>
                </a:rPr>
                <a:t> Component: Conrod</a:t>
              </a:r>
            </a:p>
            <a:p>
              <a:pPr>
                <a:lnSpc>
                  <a:spcPct val="90000"/>
                </a:lnSpc>
                <a:spcBef>
                  <a:spcPct val="50000"/>
                </a:spcBef>
                <a:buFontTx/>
                <a:buChar char="•"/>
              </a:pPr>
              <a:r>
                <a:rPr lang="en-US" altLang="zh-CN" sz="1400">
                  <a:latin typeface="Arial" charset="0"/>
                  <a:ea typeface="宋体" charset="-122"/>
                </a:rPr>
                <a:t> Material:   Powder Metal (HRC21~30, Tensile Strength 852MPa)</a:t>
              </a:r>
            </a:p>
            <a:p>
              <a:pPr>
                <a:lnSpc>
                  <a:spcPct val="90000"/>
                </a:lnSpc>
                <a:spcBef>
                  <a:spcPct val="50000"/>
                </a:spcBef>
                <a:buFontTx/>
                <a:buChar char="•"/>
              </a:pPr>
              <a:r>
                <a:rPr lang="en-US" altLang="zh-CN" sz="1400">
                  <a:latin typeface="Arial" charset="0"/>
                  <a:ea typeface="宋体" charset="-122"/>
                </a:rPr>
                <a:t> Operation:   Finish Boring Conrod Small Eye</a:t>
              </a:r>
            </a:p>
            <a:p>
              <a:pPr>
                <a:lnSpc>
                  <a:spcPct val="90000"/>
                </a:lnSpc>
                <a:spcBef>
                  <a:spcPct val="50000"/>
                </a:spcBef>
                <a:buFontTx/>
                <a:buChar char="•"/>
              </a:pPr>
              <a:r>
                <a:rPr lang="en-US" altLang="zh-CN" sz="1400">
                  <a:latin typeface="Arial" charset="0"/>
                  <a:ea typeface="宋体" charset="-122"/>
                </a:rPr>
                <a:t> Coolant:   Yes </a:t>
              </a:r>
            </a:p>
            <a:p>
              <a:pPr>
                <a:lnSpc>
                  <a:spcPct val="90000"/>
                </a:lnSpc>
                <a:spcBef>
                  <a:spcPct val="50000"/>
                </a:spcBef>
                <a:buFontTx/>
                <a:buChar char="•"/>
              </a:pPr>
              <a:r>
                <a:rPr lang="en-US" altLang="zh-CN" sz="1400">
                  <a:latin typeface="Arial" charset="0"/>
                  <a:ea typeface="宋体" charset="-122"/>
                </a:rPr>
                <a:t> Equipment:  VMC BT40</a:t>
              </a:r>
            </a:p>
            <a:p>
              <a:pPr>
                <a:lnSpc>
                  <a:spcPct val="90000"/>
                </a:lnSpc>
                <a:spcBef>
                  <a:spcPct val="50000"/>
                </a:spcBef>
                <a:buFontTx/>
                <a:buChar char="•"/>
              </a:pPr>
              <a:endParaRPr lang="en-US" altLang="zh-CN" sz="1400">
                <a:latin typeface="Arial" charset="0"/>
                <a:ea typeface="宋体" charset="-122"/>
              </a:endParaRPr>
            </a:p>
          </p:txBody>
        </p:sp>
      </p:grpSp>
      <p:grpSp>
        <p:nvGrpSpPr>
          <p:cNvPr id="61443" name="TheSolution"/>
          <p:cNvGrpSpPr>
            <a:grpSpLocks/>
          </p:cNvGrpSpPr>
          <p:nvPr/>
        </p:nvGrpSpPr>
        <p:grpSpPr bwMode="auto">
          <a:xfrm>
            <a:off x="415131" y="2997200"/>
            <a:ext cx="4343400" cy="1660525"/>
            <a:chOff x="48" y="1871"/>
            <a:chExt cx="2736" cy="1046"/>
          </a:xfrm>
        </p:grpSpPr>
        <p:sp>
          <p:nvSpPr>
            <p:cNvPr id="61458" name="Text Box 9"/>
            <p:cNvSpPr txBox="1">
              <a:spLocks noChangeArrowheads="1"/>
            </p:cNvSpPr>
            <p:nvPr/>
          </p:nvSpPr>
          <p:spPr bwMode="auto">
            <a:xfrm>
              <a:off x="48" y="1871"/>
              <a:ext cx="1043"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Solution:</a:t>
              </a:r>
            </a:p>
          </p:txBody>
        </p:sp>
        <p:sp>
          <p:nvSpPr>
            <p:cNvPr id="61459" name="Text Box 10"/>
            <p:cNvSpPr txBox="1">
              <a:spLocks noChangeArrowheads="1"/>
            </p:cNvSpPr>
            <p:nvPr/>
          </p:nvSpPr>
          <p:spPr bwMode="auto">
            <a:xfrm>
              <a:off x="48" y="2043"/>
              <a:ext cx="2736" cy="87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a:latin typeface="Arial" charset="0"/>
                  <a:ea typeface="宋体" charset="-122"/>
                </a:rPr>
                <a:t> Speical Romicron Boring Tool</a:t>
              </a:r>
            </a:p>
            <a:p>
              <a:pPr>
                <a:lnSpc>
                  <a:spcPct val="90000"/>
                </a:lnSpc>
                <a:spcBef>
                  <a:spcPct val="50000"/>
                </a:spcBef>
                <a:buFontTx/>
                <a:buChar char="•"/>
              </a:pPr>
              <a:r>
                <a:rPr lang="en-US" altLang="zh-CN" sz="1400">
                  <a:latin typeface="Arial" charset="0"/>
                  <a:ea typeface="宋体" charset="-122"/>
                </a:rPr>
                <a:t> Tight Tolerance, Romicron Easy setup</a:t>
              </a:r>
            </a:p>
            <a:p>
              <a:pPr>
                <a:lnSpc>
                  <a:spcPct val="90000"/>
                </a:lnSpc>
                <a:spcBef>
                  <a:spcPct val="50000"/>
                </a:spcBef>
                <a:buFontTx/>
                <a:buChar char="•"/>
              </a:pPr>
              <a:r>
                <a:rPr lang="en-US" altLang="zh-CN" sz="1400">
                  <a:latin typeface="Arial" charset="0"/>
                  <a:ea typeface="宋体" charset="-122"/>
                </a:rPr>
                <a:t> Short boring bar overhang(36mm) and tool length(145mm),  Good Balance </a:t>
              </a:r>
              <a:r>
                <a:rPr lang="en-US" altLang="zh-CN" sz="1400">
                  <a:latin typeface="Arial" charset="0"/>
                  <a:ea typeface="宋体" charset="-122"/>
                  <a:hlinkClick r:id="rId2"/>
                </a:rPr>
                <a:t>G2.5@5000rpm</a:t>
              </a:r>
              <a:endParaRPr lang="en-US" altLang="zh-CN" sz="1400">
                <a:latin typeface="Arial" charset="0"/>
                <a:ea typeface="宋体" charset="-122"/>
              </a:endParaRPr>
            </a:p>
            <a:p>
              <a:pPr>
                <a:lnSpc>
                  <a:spcPct val="90000"/>
                </a:lnSpc>
                <a:spcBef>
                  <a:spcPct val="50000"/>
                </a:spcBef>
                <a:buFontTx/>
                <a:buChar char="•"/>
              </a:pPr>
              <a:r>
                <a:rPr lang="en-US" altLang="zh-CN" sz="1400">
                  <a:latin typeface="Arial" charset="0"/>
                  <a:ea typeface="宋体" charset="-122"/>
                </a:rPr>
                <a:t> Inset “CPGT060204LF KT315”</a:t>
              </a:r>
            </a:p>
          </p:txBody>
        </p:sp>
      </p:grpSp>
      <p:grpSp>
        <p:nvGrpSpPr>
          <p:cNvPr id="61444" name="TheResult"/>
          <p:cNvGrpSpPr>
            <a:grpSpLocks/>
          </p:cNvGrpSpPr>
          <p:nvPr/>
        </p:nvGrpSpPr>
        <p:grpSpPr bwMode="auto">
          <a:xfrm>
            <a:off x="415131" y="4797425"/>
            <a:ext cx="4343400" cy="928688"/>
            <a:chOff x="48" y="3023"/>
            <a:chExt cx="2736" cy="585"/>
          </a:xfrm>
        </p:grpSpPr>
        <p:sp>
          <p:nvSpPr>
            <p:cNvPr id="61456" name="Text Box 12"/>
            <p:cNvSpPr txBox="1">
              <a:spLocks noChangeArrowheads="1"/>
            </p:cNvSpPr>
            <p:nvPr/>
          </p:nvSpPr>
          <p:spPr bwMode="auto">
            <a:xfrm>
              <a:off x="48" y="3023"/>
              <a:ext cx="906"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Result:</a:t>
              </a:r>
            </a:p>
          </p:txBody>
        </p:sp>
        <p:sp>
          <p:nvSpPr>
            <p:cNvPr id="61457" name="Text Box 13"/>
            <p:cNvSpPr txBox="1">
              <a:spLocks noChangeArrowheads="1"/>
            </p:cNvSpPr>
            <p:nvPr/>
          </p:nvSpPr>
          <p:spPr bwMode="auto">
            <a:xfrm>
              <a:off x="48" y="3236"/>
              <a:ext cx="2736" cy="37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a:latin typeface="Arial" charset="0"/>
                  <a:ea typeface="宋体" charset="-122"/>
                </a:rPr>
                <a:t> Surface quality Ra0.8</a:t>
              </a:r>
            </a:p>
            <a:p>
              <a:pPr>
                <a:lnSpc>
                  <a:spcPct val="90000"/>
                </a:lnSpc>
                <a:spcBef>
                  <a:spcPct val="50000"/>
                </a:spcBef>
                <a:buFontTx/>
                <a:buChar char="•"/>
              </a:pPr>
              <a:r>
                <a:rPr lang="en-US" altLang="zh-CN" sz="1400">
                  <a:latin typeface="Arial" charset="0"/>
                  <a:ea typeface="宋体" charset="-122"/>
                </a:rPr>
                <a:t> Cylindrical 0.007-0.008mm </a:t>
              </a:r>
            </a:p>
          </p:txBody>
        </p:sp>
      </p:grpSp>
      <p:grpSp>
        <p:nvGrpSpPr>
          <p:cNvPr id="61445" name="TheData"/>
          <p:cNvGrpSpPr>
            <a:grpSpLocks/>
          </p:cNvGrpSpPr>
          <p:nvPr/>
        </p:nvGrpSpPr>
        <p:grpSpPr bwMode="auto">
          <a:xfrm>
            <a:off x="446881" y="5805488"/>
            <a:ext cx="3240088" cy="746125"/>
            <a:chOff x="2832" y="3022"/>
            <a:chExt cx="1487" cy="469"/>
          </a:xfrm>
        </p:grpSpPr>
        <p:sp>
          <p:nvSpPr>
            <p:cNvPr id="61454" name="Text Box 15"/>
            <p:cNvSpPr txBox="1">
              <a:spLocks noChangeArrowheads="1"/>
            </p:cNvSpPr>
            <p:nvPr/>
          </p:nvSpPr>
          <p:spPr bwMode="auto">
            <a:xfrm>
              <a:off x="2832" y="3022"/>
              <a:ext cx="777" cy="23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Data:</a:t>
              </a:r>
            </a:p>
          </p:txBody>
        </p:sp>
        <p:sp>
          <p:nvSpPr>
            <p:cNvPr id="61455" name="Text Box 16"/>
            <p:cNvSpPr txBox="1">
              <a:spLocks noChangeArrowheads="1"/>
            </p:cNvSpPr>
            <p:nvPr/>
          </p:nvSpPr>
          <p:spPr bwMode="auto">
            <a:xfrm>
              <a:off x="2832" y="3188"/>
              <a:ext cx="1487" cy="30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a:latin typeface="Arial" charset="0"/>
                  <a:ea typeface="宋体" charset="-122"/>
                </a:rPr>
                <a:t>  Vc=200m/min  Fz=0.08 Z=1 </a:t>
              </a:r>
            </a:p>
          </p:txBody>
        </p:sp>
      </p:grpSp>
      <p:pic>
        <p:nvPicPr>
          <p:cNvPr id="61447"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680" y="2312988"/>
            <a:ext cx="1424770" cy="386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8" name="Picture 34" descr="D:\Kennametal\Project\Proven Solution-eric\Finish boring conrod smalleye\FIX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5274" y="4099508"/>
            <a:ext cx="2531845" cy="199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894" y="2110900"/>
            <a:ext cx="2575719" cy="17778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16"/>
          <p:cNvSpPr>
            <a:spLocks noChangeArrowheads="1"/>
          </p:cNvSpPr>
          <p:nvPr/>
        </p:nvSpPr>
        <p:spPr bwMode="auto">
          <a:xfrm>
            <a:off x="252413" y="368417"/>
            <a:ext cx="7488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eaLnBrk="0" fontAlgn="base" hangingPunct="0">
              <a:spcBef>
                <a:spcPct val="0"/>
              </a:spcBef>
              <a:spcAft>
                <a:spcPct val="0"/>
              </a:spcAft>
            </a:pPr>
            <a:r>
              <a:rPr lang="zh-CN" altLang="en-US" sz="2800" dirty="0">
                <a:latin typeface="Microsoft YaHei" panose="020B0503020204020204" pitchFamily="34" charset="-122"/>
                <a:ea typeface="Microsoft YaHei" panose="020B0503020204020204" pitchFamily="34" charset="-122"/>
                <a:cs typeface="+mj-cs"/>
              </a:rPr>
              <a:t>小孔精加工</a:t>
            </a:r>
            <a:endParaRPr lang="en-US" altLang="zh-CN" sz="2800" dirty="0">
              <a:latin typeface="Microsoft YaHei" panose="020B0503020204020204" pitchFamily="34" charset="-122"/>
              <a:ea typeface="Microsoft YaHei" panose="020B0503020204020204" pitchFamily="34" charset="-122"/>
              <a:cs typeface="+mj-cs"/>
            </a:endParaRPr>
          </a:p>
        </p:txBody>
      </p:sp>
      <p:grpSp>
        <p:nvGrpSpPr>
          <p:cNvPr id="61451" name="MaterialGroup"/>
          <p:cNvGrpSpPr>
            <a:grpSpLocks/>
          </p:cNvGrpSpPr>
          <p:nvPr/>
        </p:nvGrpSpPr>
        <p:grpSpPr bwMode="auto">
          <a:xfrm>
            <a:off x="7092950" y="1052513"/>
            <a:ext cx="1800225" cy="554037"/>
            <a:chOff x="3840" y="510"/>
            <a:chExt cx="1728" cy="349"/>
          </a:xfrm>
        </p:grpSpPr>
        <p:sp>
          <p:nvSpPr>
            <p:cNvPr id="61452"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61453" name="MaterialText"/>
            <p:cNvSpPr txBox="1">
              <a:spLocks noChangeArrowheads="1"/>
            </p:cNvSpPr>
            <p:nvPr/>
          </p:nvSpPr>
          <p:spPr bwMode="auto">
            <a:xfrm>
              <a:off x="3840" y="510"/>
              <a:ext cx="172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Powder Metal</a:t>
              </a:r>
            </a:p>
          </p:txBody>
        </p:sp>
      </p:grpSp>
    </p:spTree>
    <p:extLst>
      <p:ext uri="{BB962C8B-B14F-4D97-AF65-F5344CB8AC3E}">
        <p14:creationId xmlns:p14="http://schemas.microsoft.com/office/powerpoint/2010/main" val="17291026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5"/>
          <p:cNvSpPr txBox="1">
            <a:spLocks noChangeArrowheads="1"/>
          </p:cNvSpPr>
          <p:nvPr/>
        </p:nvSpPr>
        <p:spPr bwMode="auto">
          <a:xfrm>
            <a:off x="196850" y="328878"/>
            <a:ext cx="7399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eaLnBrk="0" fontAlgn="base" hangingPunct="0">
              <a:spcBef>
                <a:spcPct val="0"/>
              </a:spcBef>
              <a:spcAft>
                <a:spcPct val="0"/>
              </a:spcAft>
              <a:defRPr sz="2400" b="1" i="1">
                <a:solidFill>
                  <a:schemeClr val="accent3"/>
                </a:solidFill>
                <a:latin typeface="+mj-lt"/>
                <a:ea typeface="+mj-ea"/>
                <a:cs typeface="+mj-cs"/>
              </a:defRPr>
            </a:lvl1pPr>
          </a:lstStyle>
          <a:p>
            <a:r>
              <a:rPr lang="zh-CN" altLang="en-US" sz="2800" b="0" i="0" dirty="0">
                <a:solidFill>
                  <a:schemeClr val="tx1"/>
                </a:solidFill>
                <a:latin typeface="Microsoft YaHei" panose="020B0503020204020204" pitchFamily="34" charset="-122"/>
                <a:ea typeface="Microsoft YaHei" panose="020B0503020204020204" pitchFamily="34" charset="-122"/>
              </a:rPr>
              <a:t>大小孔精加工复合刀具</a:t>
            </a:r>
            <a:endParaRPr lang="de-DE" altLang="zh-CN" sz="2800" b="0" i="0" dirty="0">
              <a:solidFill>
                <a:schemeClr val="tx1"/>
              </a:solidFill>
              <a:latin typeface="Microsoft YaHei" panose="020B0503020204020204" pitchFamily="34" charset="-122"/>
              <a:ea typeface="Microsoft YaHei" panose="020B0503020204020204" pitchFamily="34" charset="-122"/>
            </a:endParaRPr>
          </a:p>
        </p:txBody>
      </p:sp>
      <p:sp>
        <p:nvSpPr>
          <p:cNvPr id="62467" name="Text Box 5"/>
          <p:cNvSpPr txBox="1">
            <a:spLocks noChangeArrowheads="1"/>
          </p:cNvSpPr>
          <p:nvPr/>
        </p:nvSpPr>
        <p:spPr bwMode="auto">
          <a:xfrm>
            <a:off x="596107" y="3040937"/>
            <a:ext cx="4890293" cy="10858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err="1">
                <a:latin typeface="Arial" charset="0"/>
                <a:ea typeface="宋体" charset="-122"/>
              </a:rPr>
              <a:t>Romicron</a:t>
            </a:r>
            <a:r>
              <a:rPr lang="en-GB" altLang="zh-CN" sz="1400" dirty="0">
                <a:latin typeface="Arial" charset="0"/>
                <a:ea typeface="宋体" charset="-122"/>
              </a:rPr>
              <a:t> solution with individual </a:t>
            </a:r>
            <a:r>
              <a:rPr lang="en-GB" altLang="zh-CN" sz="1400" dirty="0" err="1">
                <a:latin typeface="Arial" charset="0"/>
                <a:ea typeface="宋体" charset="-122"/>
              </a:rPr>
              <a:t>micometric</a:t>
            </a:r>
            <a:r>
              <a:rPr lang="en-GB" altLang="zh-CN" sz="1400" dirty="0">
                <a:latin typeface="Arial" charset="0"/>
                <a:ea typeface="宋体" charset="-122"/>
              </a:rPr>
              <a:t> adjustment for both bores.</a:t>
            </a:r>
          </a:p>
          <a:p>
            <a:pPr>
              <a:lnSpc>
                <a:spcPct val="90000"/>
              </a:lnSpc>
              <a:spcBef>
                <a:spcPct val="50000"/>
              </a:spcBef>
              <a:buFontTx/>
              <a:buChar char="•"/>
            </a:pPr>
            <a:r>
              <a:rPr lang="en-GB" altLang="zh-CN" sz="1400" dirty="0">
                <a:latin typeface="Arial" charset="0"/>
                <a:ea typeface="宋体" charset="-122"/>
              </a:rPr>
              <a:t>  Insert CPMT060204LF KT315 for Crank Bore</a:t>
            </a:r>
          </a:p>
          <a:p>
            <a:pPr>
              <a:lnSpc>
                <a:spcPct val="90000"/>
              </a:lnSpc>
              <a:spcBef>
                <a:spcPct val="50000"/>
              </a:spcBef>
              <a:buFontTx/>
              <a:buChar char="•"/>
            </a:pPr>
            <a:r>
              <a:rPr lang="en-GB" altLang="zh-CN" sz="1400" dirty="0">
                <a:latin typeface="Arial" charset="0"/>
                <a:ea typeface="宋体" charset="-122"/>
              </a:rPr>
              <a:t>  Insert CPMT060204LF KC5010 for Piston Bore</a:t>
            </a:r>
          </a:p>
        </p:txBody>
      </p:sp>
      <p:sp>
        <p:nvSpPr>
          <p:cNvPr id="62468" name="Rectangle 6"/>
          <p:cNvSpPr>
            <a:spLocks noChangeArrowheads="1"/>
          </p:cNvSpPr>
          <p:nvPr/>
        </p:nvSpPr>
        <p:spPr bwMode="auto">
          <a:xfrm>
            <a:off x="578644" y="2544447"/>
            <a:ext cx="16557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a:t>
            </a:r>
            <a:r>
              <a:rPr lang="de-DE" altLang="zh-CN" sz="1800" b="1" u="sng">
                <a:latin typeface="Arial" charset="0"/>
                <a:ea typeface="宋体" charset="-122"/>
              </a:rPr>
              <a:t>Solution:</a:t>
            </a:r>
          </a:p>
        </p:txBody>
      </p:sp>
      <p:sp>
        <p:nvSpPr>
          <p:cNvPr id="62471" name="Text Box 9"/>
          <p:cNvSpPr txBox="1">
            <a:spLocks noChangeArrowheads="1"/>
          </p:cNvSpPr>
          <p:nvPr/>
        </p:nvSpPr>
        <p:spPr bwMode="auto">
          <a:xfrm>
            <a:off x="596107" y="4669528"/>
            <a:ext cx="4997450" cy="119380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piston Ø            crank  Ø</a:t>
            </a:r>
          </a:p>
          <a:p>
            <a:pPr>
              <a:lnSpc>
                <a:spcPct val="90000"/>
              </a:lnSpc>
              <a:spcBef>
                <a:spcPct val="50000"/>
              </a:spcBef>
              <a:buFontTx/>
              <a:buChar char="•"/>
            </a:pPr>
            <a:r>
              <a:rPr lang="de-DE" altLang="zh-CN" sz="1400" dirty="0">
                <a:latin typeface="Arial" charset="0"/>
                <a:ea typeface="宋体" charset="-122"/>
              </a:rPr>
              <a:t>  D =     58.033 +/-0.01         93.777 +/-0.013  mm</a:t>
            </a:r>
          </a:p>
          <a:p>
            <a:pPr>
              <a:lnSpc>
                <a:spcPct val="90000"/>
              </a:lnSpc>
              <a:spcBef>
                <a:spcPct val="50000"/>
              </a:spcBef>
              <a:buFontTx/>
              <a:buChar char="•"/>
            </a:pPr>
            <a:r>
              <a:rPr lang="de-DE" altLang="zh-CN" sz="1400" dirty="0">
                <a:latin typeface="Arial" charset="0"/>
                <a:ea typeface="宋体" charset="-122"/>
              </a:rPr>
              <a:t>  Vc =               40                   400	                  m/min</a:t>
            </a:r>
          </a:p>
          <a:p>
            <a:pPr>
              <a:lnSpc>
                <a:spcPct val="90000"/>
              </a:lnSpc>
              <a:spcBef>
                <a:spcPct val="50000"/>
              </a:spcBef>
              <a:buFontTx/>
              <a:buChar char="•"/>
            </a:pPr>
            <a:r>
              <a:rPr lang="de-DE" altLang="zh-CN" sz="1400" dirty="0">
                <a:latin typeface="Arial" charset="0"/>
                <a:ea typeface="宋体" charset="-122"/>
              </a:rPr>
              <a:t>   FPT =           0,1                  0,1                   mm/rev</a:t>
            </a:r>
          </a:p>
        </p:txBody>
      </p:sp>
      <p:sp>
        <p:nvSpPr>
          <p:cNvPr id="62472" name="Rectangle 10"/>
          <p:cNvSpPr>
            <a:spLocks noChangeArrowheads="1"/>
          </p:cNvSpPr>
          <p:nvPr/>
        </p:nvSpPr>
        <p:spPr bwMode="auto">
          <a:xfrm>
            <a:off x="578644" y="4251803"/>
            <a:ext cx="1233488"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dirty="0">
                <a:latin typeface="Arial" charset="0"/>
                <a:ea typeface="宋体" charset="-122"/>
              </a:rPr>
              <a:t>The </a:t>
            </a:r>
            <a:r>
              <a:rPr lang="de-DE" altLang="zh-CN" sz="1800" b="1" u="sng" dirty="0">
                <a:latin typeface="Arial" charset="0"/>
                <a:ea typeface="宋体" charset="-122"/>
              </a:rPr>
              <a:t>Data:</a:t>
            </a:r>
          </a:p>
        </p:txBody>
      </p:sp>
      <p:sp>
        <p:nvSpPr>
          <p:cNvPr id="62473" name="Text Box 11"/>
          <p:cNvSpPr txBox="1">
            <a:spLocks noChangeArrowheads="1"/>
          </p:cNvSpPr>
          <p:nvPr/>
        </p:nvSpPr>
        <p:spPr bwMode="auto">
          <a:xfrm>
            <a:off x="605632" y="1041085"/>
            <a:ext cx="4344987" cy="149383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Component: Truck conrod</a:t>
            </a:r>
          </a:p>
          <a:p>
            <a:pPr>
              <a:lnSpc>
                <a:spcPct val="90000"/>
              </a:lnSpc>
              <a:spcBef>
                <a:spcPct val="50000"/>
              </a:spcBef>
              <a:buFontTx/>
              <a:buChar char="•"/>
            </a:pPr>
            <a:r>
              <a:rPr lang="en-GB" altLang="zh-CN" sz="1400" dirty="0">
                <a:latin typeface="Arial" charset="0"/>
                <a:ea typeface="宋体" charset="-122"/>
              </a:rPr>
              <a:t>  Material:	 C70 S6 BY  / BRONZE	</a:t>
            </a:r>
          </a:p>
          <a:p>
            <a:pPr>
              <a:lnSpc>
                <a:spcPct val="90000"/>
              </a:lnSpc>
              <a:spcBef>
                <a:spcPct val="50000"/>
              </a:spcBef>
              <a:buFontTx/>
              <a:buChar char="•"/>
            </a:pPr>
            <a:r>
              <a:rPr lang="en-GB" altLang="zh-CN" sz="1400" dirty="0">
                <a:latin typeface="Arial" charset="0"/>
                <a:ea typeface="宋体" charset="-122"/>
              </a:rPr>
              <a:t>  Operation:  Finishing piston and crankshaft bore</a:t>
            </a:r>
          </a:p>
          <a:p>
            <a:pPr>
              <a:lnSpc>
                <a:spcPct val="90000"/>
              </a:lnSpc>
              <a:spcBef>
                <a:spcPct val="50000"/>
              </a:spcBef>
              <a:buFontTx/>
              <a:buChar char="•"/>
            </a:pPr>
            <a:r>
              <a:rPr lang="en-GB" altLang="zh-CN" sz="1400" dirty="0">
                <a:latin typeface="Arial" charset="0"/>
                <a:ea typeface="宋体" charset="-122"/>
              </a:rPr>
              <a:t>  Coolant:	  Yes</a:t>
            </a:r>
          </a:p>
          <a:p>
            <a:pPr>
              <a:lnSpc>
                <a:spcPct val="90000"/>
              </a:lnSpc>
              <a:spcBef>
                <a:spcPct val="50000"/>
              </a:spcBef>
              <a:buFontTx/>
              <a:buChar char="•"/>
            </a:pPr>
            <a:r>
              <a:rPr lang="en-GB" altLang="zh-CN" sz="1400" dirty="0">
                <a:latin typeface="Arial" charset="0"/>
                <a:ea typeface="宋体" charset="-122"/>
              </a:rPr>
              <a:t>  Machine:  HMC</a:t>
            </a:r>
          </a:p>
        </p:txBody>
      </p:sp>
      <p:sp>
        <p:nvSpPr>
          <p:cNvPr id="62474" name="Rectangle 12"/>
          <p:cNvSpPr>
            <a:spLocks noChangeArrowheads="1"/>
          </p:cNvSpPr>
          <p:nvPr/>
        </p:nvSpPr>
        <p:spPr bwMode="auto">
          <a:xfrm>
            <a:off x="596107" y="755335"/>
            <a:ext cx="1241425"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a:t>
            </a:r>
            <a:r>
              <a:rPr lang="de-DE" altLang="zh-CN" sz="1800" b="1" u="sng">
                <a:latin typeface="Arial" charset="0"/>
                <a:ea typeface="宋体" charset="-122"/>
              </a:rPr>
              <a:t>Task:</a:t>
            </a:r>
          </a:p>
        </p:txBody>
      </p:sp>
      <p:grpSp>
        <p:nvGrpSpPr>
          <p:cNvPr id="62475" name="MaterialGroup"/>
          <p:cNvGrpSpPr>
            <a:grpSpLocks/>
          </p:cNvGrpSpPr>
          <p:nvPr/>
        </p:nvGrpSpPr>
        <p:grpSpPr bwMode="auto">
          <a:xfrm>
            <a:off x="6365875" y="1009981"/>
            <a:ext cx="2743200" cy="323850"/>
            <a:chOff x="6096000" y="1124744"/>
            <a:chExt cx="2743200" cy="322305"/>
          </a:xfrm>
        </p:grpSpPr>
        <p:sp>
          <p:nvSpPr>
            <p:cNvPr id="62481" name="Material"/>
            <p:cNvSpPr>
              <a:spLocks noChangeArrowheads="1"/>
            </p:cNvSpPr>
            <p:nvPr/>
          </p:nvSpPr>
          <p:spPr bwMode="auto">
            <a:xfrm>
              <a:off x="6096000" y="1155700"/>
              <a:ext cx="2743200" cy="266700"/>
            </a:xfrm>
            <a:prstGeom prst="parallelogram">
              <a:avLst>
                <a:gd name="adj" fmla="val 56571"/>
              </a:avLst>
            </a:prstGeom>
            <a:solidFill>
              <a:srgbClr val="02B14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zh-CN" altLang="zh-CN" sz="2400">
                <a:latin typeface="Times New Roman" pitchFamily="18" charset="0"/>
              </a:endParaRPr>
            </a:p>
          </p:txBody>
        </p:sp>
        <p:sp>
          <p:nvSpPr>
            <p:cNvPr id="62482" name="MaterialText"/>
            <p:cNvSpPr txBox="1">
              <a:spLocks noChangeArrowheads="1"/>
            </p:cNvSpPr>
            <p:nvPr/>
          </p:nvSpPr>
          <p:spPr bwMode="auto">
            <a:xfrm>
              <a:off x="6096000" y="1124744"/>
              <a:ext cx="2743200" cy="32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dirty="0">
                  <a:solidFill>
                    <a:srgbClr val="FFFFFF"/>
                  </a:solidFill>
                  <a:latin typeface="Swis721 Blk BT" pitchFamily="34" charset="0"/>
                  <a:ea typeface="宋体" charset="-122"/>
                </a:rPr>
                <a:t>NON FERROUS</a:t>
              </a:r>
            </a:p>
          </p:txBody>
        </p:sp>
      </p:grpSp>
      <p:pic>
        <p:nvPicPr>
          <p:cNvPr id="6247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8175" y="1738313"/>
            <a:ext cx="3175000" cy="449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2478" name="MaterialGroup"/>
          <p:cNvGrpSpPr>
            <a:grpSpLocks/>
          </p:cNvGrpSpPr>
          <p:nvPr/>
        </p:nvGrpSpPr>
        <p:grpSpPr bwMode="auto">
          <a:xfrm>
            <a:off x="7162800" y="1304925"/>
            <a:ext cx="1801813" cy="323850"/>
            <a:chOff x="3840" y="510"/>
            <a:chExt cx="1728" cy="204"/>
          </a:xfrm>
        </p:grpSpPr>
        <p:sp>
          <p:nvSpPr>
            <p:cNvPr id="62479"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62480" name="MaterialText"/>
            <p:cNvSpPr txBox="1">
              <a:spLocks noChangeArrowheads="1"/>
            </p:cNvSpPr>
            <p:nvPr/>
          </p:nvSpPr>
          <p:spPr bwMode="auto">
            <a:xfrm>
              <a:off x="3840" y="510"/>
              <a:ext cx="1728"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STEEL</a:t>
              </a:r>
            </a:p>
          </p:txBody>
        </p:sp>
      </p:grpSp>
    </p:spTree>
    <p:extLst>
      <p:ext uri="{BB962C8B-B14F-4D97-AF65-F5344CB8AC3E}">
        <p14:creationId xmlns:p14="http://schemas.microsoft.com/office/powerpoint/2010/main" val="17544196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3"/>
          <p:cNvSpPr txBox="1">
            <a:spLocks noChangeArrowheads="1"/>
          </p:cNvSpPr>
          <p:nvPr/>
        </p:nvSpPr>
        <p:spPr bwMode="auto">
          <a:xfrm>
            <a:off x="3821358" y="4268788"/>
            <a:ext cx="182563" cy="4635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zh-CN" altLang="zh-CN" sz="2400">
              <a:latin typeface="Arial" charset="0"/>
            </a:endParaRPr>
          </a:p>
        </p:txBody>
      </p:sp>
      <p:sp>
        <p:nvSpPr>
          <p:cNvPr id="65540" name="Text Box 5"/>
          <p:cNvSpPr txBox="1">
            <a:spLocks noChangeArrowheads="1"/>
          </p:cNvSpPr>
          <p:nvPr/>
        </p:nvSpPr>
        <p:spPr bwMode="auto">
          <a:xfrm>
            <a:off x="541583" y="3560763"/>
            <a:ext cx="3238500" cy="119221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  </a:t>
            </a:r>
            <a:r>
              <a:rPr lang="en-GB" altLang="zh-CN" sz="1400">
                <a:latin typeface="Arial" charset="0"/>
                <a:ea typeface="宋体" charset="-122"/>
              </a:rPr>
              <a:t>Used on a Pivot Head</a:t>
            </a:r>
            <a:r>
              <a:rPr lang="de-DE" altLang="zh-CN" sz="1400">
                <a:latin typeface="Arial" charset="0"/>
                <a:ea typeface="宋体" charset="-122"/>
              </a:rPr>
              <a:t> </a:t>
            </a:r>
          </a:p>
          <a:p>
            <a:pPr>
              <a:lnSpc>
                <a:spcPct val="90000"/>
              </a:lnSpc>
              <a:spcBef>
                <a:spcPct val="50000"/>
              </a:spcBef>
              <a:buFontTx/>
              <a:buChar char="•"/>
            </a:pPr>
            <a:r>
              <a:rPr lang="en-GB" altLang="zh-CN" sz="1400">
                <a:latin typeface="Arial" charset="0"/>
                <a:ea typeface="宋体" charset="-122"/>
              </a:rPr>
              <a:t>  HSK63A Special Tool with Cartriges  </a:t>
            </a:r>
          </a:p>
          <a:p>
            <a:pPr>
              <a:lnSpc>
                <a:spcPct val="90000"/>
              </a:lnSpc>
              <a:spcBef>
                <a:spcPct val="50000"/>
              </a:spcBef>
              <a:buFontTx/>
              <a:buChar char="•"/>
            </a:pPr>
            <a:r>
              <a:rPr lang="en-GB" altLang="zh-CN" sz="1400">
                <a:latin typeface="Arial" charset="0"/>
                <a:ea typeface="宋体" charset="-122"/>
              </a:rPr>
              <a:t>  Insert SCMT09T308-11 HT93VX </a:t>
            </a:r>
          </a:p>
          <a:p>
            <a:pPr>
              <a:lnSpc>
                <a:spcPct val="90000"/>
              </a:lnSpc>
              <a:spcBef>
                <a:spcPct val="50000"/>
              </a:spcBef>
              <a:buFontTx/>
              <a:buChar char="•"/>
            </a:pPr>
            <a:r>
              <a:rPr lang="en-GB" altLang="zh-CN" sz="1400">
                <a:latin typeface="Arial" charset="0"/>
                <a:ea typeface="宋体" charset="-122"/>
              </a:rPr>
              <a:t>  Internal coolant</a:t>
            </a:r>
          </a:p>
        </p:txBody>
      </p:sp>
      <p:sp>
        <p:nvSpPr>
          <p:cNvPr id="65541" name="Rectangle 6"/>
          <p:cNvSpPr>
            <a:spLocks noChangeArrowheads="1"/>
          </p:cNvSpPr>
          <p:nvPr/>
        </p:nvSpPr>
        <p:spPr bwMode="auto">
          <a:xfrm>
            <a:off x="541583" y="3168651"/>
            <a:ext cx="16557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a:t>
            </a:r>
            <a:r>
              <a:rPr lang="de-DE" altLang="zh-CN" sz="1800" b="1" u="sng">
                <a:latin typeface="Arial" charset="0"/>
                <a:ea typeface="宋体" charset="-122"/>
              </a:rPr>
              <a:t>Solution:</a:t>
            </a:r>
          </a:p>
        </p:txBody>
      </p:sp>
      <p:sp>
        <p:nvSpPr>
          <p:cNvPr id="65544" name="Text Box 9"/>
          <p:cNvSpPr txBox="1">
            <a:spLocks noChangeArrowheads="1"/>
          </p:cNvSpPr>
          <p:nvPr/>
        </p:nvSpPr>
        <p:spPr bwMode="auto">
          <a:xfrm>
            <a:off x="469351" y="5180012"/>
            <a:ext cx="1800225" cy="119380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D = 50,6  mm</a:t>
            </a:r>
          </a:p>
          <a:p>
            <a:pPr>
              <a:lnSpc>
                <a:spcPct val="90000"/>
              </a:lnSpc>
              <a:spcBef>
                <a:spcPct val="50000"/>
              </a:spcBef>
              <a:buFontTx/>
              <a:buChar char="•"/>
            </a:pPr>
            <a:r>
              <a:rPr lang="de-DE" altLang="zh-CN" sz="1400" dirty="0">
                <a:latin typeface="Arial" charset="0"/>
                <a:ea typeface="宋体" charset="-122"/>
              </a:rPr>
              <a:t>  Vc = 250 m/min</a:t>
            </a:r>
          </a:p>
          <a:p>
            <a:pPr>
              <a:lnSpc>
                <a:spcPct val="90000"/>
              </a:lnSpc>
              <a:spcBef>
                <a:spcPct val="50000"/>
              </a:spcBef>
              <a:buFontTx/>
              <a:buChar char="•"/>
            </a:pPr>
            <a:r>
              <a:rPr lang="de-DE" altLang="zh-CN" sz="1400" dirty="0">
                <a:latin typeface="Arial" charset="0"/>
                <a:ea typeface="宋体" charset="-122"/>
              </a:rPr>
              <a:t>  Vf  =  393 mm/min</a:t>
            </a:r>
          </a:p>
          <a:p>
            <a:pPr>
              <a:lnSpc>
                <a:spcPct val="90000"/>
              </a:lnSpc>
              <a:spcBef>
                <a:spcPct val="50000"/>
              </a:spcBef>
              <a:buFontTx/>
              <a:buChar char="•"/>
            </a:pPr>
            <a:r>
              <a:rPr lang="de-DE" altLang="zh-CN" sz="1400" dirty="0">
                <a:latin typeface="Arial" charset="0"/>
                <a:ea typeface="宋体" charset="-122"/>
              </a:rPr>
              <a:t>  FPT = 0,25 mm</a:t>
            </a:r>
          </a:p>
        </p:txBody>
      </p:sp>
      <p:sp>
        <p:nvSpPr>
          <p:cNvPr id="65545" name="Rectangle 10"/>
          <p:cNvSpPr>
            <a:spLocks noChangeArrowheads="1"/>
          </p:cNvSpPr>
          <p:nvPr/>
        </p:nvSpPr>
        <p:spPr bwMode="auto">
          <a:xfrm>
            <a:off x="545551" y="4772026"/>
            <a:ext cx="1233487"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dirty="0">
                <a:latin typeface="Arial" charset="0"/>
                <a:ea typeface="宋体" charset="-122"/>
              </a:rPr>
              <a:t>The </a:t>
            </a:r>
            <a:r>
              <a:rPr lang="de-DE" altLang="zh-CN" sz="1800" b="1" u="sng" dirty="0">
                <a:latin typeface="Arial" charset="0"/>
                <a:ea typeface="宋体" charset="-122"/>
              </a:rPr>
              <a:t>Data:</a:t>
            </a:r>
          </a:p>
        </p:txBody>
      </p:sp>
      <p:sp>
        <p:nvSpPr>
          <p:cNvPr id="65546" name="Text Box 11"/>
          <p:cNvSpPr txBox="1">
            <a:spLocks noChangeArrowheads="1"/>
          </p:cNvSpPr>
          <p:nvPr/>
        </p:nvSpPr>
        <p:spPr bwMode="auto">
          <a:xfrm>
            <a:off x="541583" y="1360488"/>
            <a:ext cx="4403725" cy="179546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dirty="0">
                <a:latin typeface="Arial" charset="0"/>
                <a:ea typeface="宋体" charset="-122"/>
              </a:rPr>
              <a:t>  </a:t>
            </a:r>
            <a:r>
              <a:rPr lang="en-GB" altLang="zh-CN" sz="1400" dirty="0">
                <a:latin typeface="Arial" charset="0"/>
                <a:ea typeface="宋体" charset="-122"/>
              </a:rPr>
              <a:t>Component: Pass. car conrod</a:t>
            </a:r>
          </a:p>
          <a:p>
            <a:pPr>
              <a:lnSpc>
                <a:spcPct val="90000"/>
              </a:lnSpc>
              <a:spcBef>
                <a:spcPct val="50000"/>
              </a:spcBef>
              <a:buFontTx/>
              <a:buChar char="•"/>
            </a:pPr>
            <a:r>
              <a:rPr lang="en-GB" altLang="zh-CN" sz="1400" dirty="0">
                <a:latin typeface="Arial" charset="0"/>
                <a:ea typeface="宋体" charset="-122"/>
              </a:rPr>
              <a:t>  Material:    C70 S6 BY 	</a:t>
            </a:r>
          </a:p>
          <a:p>
            <a:pPr>
              <a:lnSpc>
                <a:spcPct val="90000"/>
              </a:lnSpc>
              <a:spcBef>
                <a:spcPct val="50000"/>
              </a:spcBef>
              <a:buFontTx/>
              <a:buChar char="•"/>
            </a:pPr>
            <a:r>
              <a:rPr lang="en-GB" altLang="zh-CN" sz="1400" dirty="0">
                <a:latin typeface="Arial" charset="0"/>
                <a:ea typeface="宋体" charset="-122"/>
              </a:rPr>
              <a:t>  Operation:   Fine boring </a:t>
            </a:r>
          </a:p>
          <a:p>
            <a:pPr>
              <a:lnSpc>
                <a:spcPct val="90000"/>
              </a:lnSpc>
              <a:spcBef>
                <a:spcPct val="50000"/>
              </a:spcBef>
              <a:buFontTx/>
              <a:buChar char="•"/>
            </a:pPr>
            <a:r>
              <a:rPr lang="en-GB" altLang="zh-CN" sz="1400" dirty="0">
                <a:latin typeface="Arial" charset="0"/>
                <a:ea typeface="宋体" charset="-122"/>
              </a:rPr>
              <a:t>  Coolant:    Yes</a:t>
            </a:r>
          </a:p>
          <a:p>
            <a:pPr>
              <a:lnSpc>
                <a:spcPct val="90000"/>
              </a:lnSpc>
              <a:spcBef>
                <a:spcPct val="50000"/>
              </a:spcBef>
              <a:buFontTx/>
              <a:buChar char="•"/>
            </a:pPr>
            <a:r>
              <a:rPr lang="en-GB" altLang="zh-CN" sz="1400" dirty="0">
                <a:latin typeface="Arial" charset="0"/>
                <a:ea typeface="宋体" charset="-122"/>
              </a:rPr>
              <a:t>  Machine:   </a:t>
            </a:r>
            <a:r>
              <a:rPr lang="en-GB" altLang="zh-CN" sz="1400" dirty="0" err="1">
                <a:latin typeface="Arial" charset="0"/>
                <a:ea typeface="宋体" charset="-122"/>
              </a:rPr>
              <a:t>Transferline</a:t>
            </a:r>
            <a:endParaRPr lang="en-GB" altLang="zh-CN" sz="1400" dirty="0">
              <a:latin typeface="Arial" charset="0"/>
              <a:ea typeface="宋体" charset="-122"/>
            </a:endParaRPr>
          </a:p>
          <a:p>
            <a:pPr>
              <a:lnSpc>
                <a:spcPct val="90000"/>
              </a:lnSpc>
              <a:spcBef>
                <a:spcPct val="50000"/>
              </a:spcBef>
              <a:buFontTx/>
              <a:buChar char="•"/>
            </a:pPr>
            <a:r>
              <a:rPr lang="en-GB" altLang="zh-CN" sz="1400" dirty="0">
                <a:latin typeface="Arial" charset="0"/>
                <a:ea typeface="宋体" charset="-122"/>
              </a:rPr>
              <a:t>  Objective:   Surface finish and roundness</a:t>
            </a:r>
          </a:p>
        </p:txBody>
      </p:sp>
      <p:sp>
        <p:nvSpPr>
          <p:cNvPr id="65547" name="Rectangle 12"/>
          <p:cNvSpPr>
            <a:spLocks noChangeArrowheads="1"/>
          </p:cNvSpPr>
          <p:nvPr/>
        </p:nvSpPr>
        <p:spPr bwMode="auto">
          <a:xfrm>
            <a:off x="541583" y="1081088"/>
            <a:ext cx="1241425"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dirty="0">
                <a:latin typeface="Arial" charset="0"/>
                <a:ea typeface="宋体" charset="-122"/>
              </a:rPr>
              <a:t>The </a:t>
            </a:r>
            <a:r>
              <a:rPr lang="de-DE" altLang="zh-CN" sz="1800" b="1" u="sng" dirty="0">
                <a:latin typeface="Arial" charset="0"/>
                <a:ea typeface="宋体" charset="-122"/>
              </a:rPr>
              <a:t>Task:</a:t>
            </a:r>
          </a:p>
        </p:txBody>
      </p:sp>
      <p:pic>
        <p:nvPicPr>
          <p:cNvPr id="65548" name="Picture 14" descr="C:\Dokumente und Einstellungen\haendg\Eigene Dateien\Alfing Kessler\Projekte\FAW\Bilder\Fertigbohren_Großes Au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354" y="1043782"/>
            <a:ext cx="2460625"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9" name="Text Box 15"/>
          <p:cNvSpPr txBox="1">
            <a:spLocks noChangeArrowheads="1"/>
          </p:cNvSpPr>
          <p:nvPr/>
        </p:nvSpPr>
        <p:spPr bwMode="auto">
          <a:xfrm>
            <a:off x="196850" y="339362"/>
            <a:ext cx="7399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eaLnBrk="0" fontAlgn="base" hangingPunct="0">
              <a:spcBef>
                <a:spcPct val="0"/>
              </a:spcBef>
              <a:spcAft>
                <a:spcPct val="0"/>
              </a:spcAft>
              <a:defRPr sz="2400" b="1" i="1">
                <a:solidFill>
                  <a:schemeClr val="accent3"/>
                </a:solidFill>
                <a:latin typeface="+mj-lt"/>
                <a:ea typeface="+mj-ea"/>
                <a:cs typeface="+mj-cs"/>
              </a:defRPr>
            </a:lvl1pPr>
          </a:lstStyle>
          <a:p>
            <a:r>
              <a:rPr lang="zh-CN" altLang="en-US" sz="2800" b="0" i="0" dirty="0">
                <a:solidFill>
                  <a:schemeClr val="tx1"/>
                </a:solidFill>
                <a:latin typeface="Microsoft YaHei" panose="020B0503020204020204" pitchFamily="34" charset="-122"/>
                <a:ea typeface="Microsoft YaHei" panose="020B0503020204020204" pitchFamily="34" charset="-122"/>
              </a:rPr>
              <a:t>大孔精加工</a:t>
            </a:r>
            <a:endParaRPr lang="de-DE" altLang="zh-CN" sz="2800" b="0" i="0" dirty="0">
              <a:solidFill>
                <a:schemeClr val="tx1"/>
              </a:solidFill>
              <a:latin typeface="Microsoft YaHei" panose="020B0503020204020204" pitchFamily="34" charset="-122"/>
              <a:ea typeface="Microsoft YaHei" panose="020B0503020204020204" pitchFamily="34" charset="-122"/>
            </a:endParaRPr>
          </a:p>
        </p:txBody>
      </p:sp>
      <p:grpSp>
        <p:nvGrpSpPr>
          <p:cNvPr id="65550" name="MaterialGroup"/>
          <p:cNvGrpSpPr>
            <a:grpSpLocks/>
          </p:cNvGrpSpPr>
          <p:nvPr/>
        </p:nvGrpSpPr>
        <p:grpSpPr bwMode="auto">
          <a:xfrm>
            <a:off x="6729166" y="707232"/>
            <a:ext cx="1801813" cy="323850"/>
            <a:chOff x="3840" y="510"/>
            <a:chExt cx="1728" cy="204"/>
          </a:xfrm>
        </p:grpSpPr>
        <p:sp>
          <p:nvSpPr>
            <p:cNvPr id="65551"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65552" name="MaterialText"/>
            <p:cNvSpPr txBox="1">
              <a:spLocks noChangeArrowheads="1"/>
            </p:cNvSpPr>
            <p:nvPr/>
          </p:nvSpPr>
          <p:spPr bwMode="auto">
            <a:xfrm>
              <a:off x="3840" y="510"/>
              <a:ext cx="1728"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STEEL</a:t>
              </a:r>
            </a:p>
          </p:txBody>
        </p:sp>
      </p:grpSp>
    </p:spTree>
    <p:extLst>
      <p:ext uri="{BB962C8B-B14F-4D97-AF65-F5344CB8AC3E}">
        <p14:creationId xmlns:p14="http://schemas.microsoft.com/office/powerpoint/2010/main" val="179237358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TheTask"/>
          <p:cNvGrpSpPr>
            <a:grpSpLocks/>
          </p:cNvGrpSpPr>
          <p:nvPr/>
        </p:nvGrpSpPr>
        <p:grpSpPr bwMode="auto">
          <a:xfrm>
            <a:off x="471029" y="1052513"/>
            <a:ext cx="4343400" cy="2473325"/>
            <a:chOff x="48" y="815"/>
            <a:chExt cx="2736" cy="1775"/>
          </a:xfrm>
        </p:grpSpPr>
        <p:sp>
          <p:nvSpPr>
            <p:cNvPr id="66581" name="Text Box 6"/>
            <p:cNvSpPr txBox="1">
              <a:spLocks noChangeArrowheads="1"/>
            </p:cNvSpPr>
            <p:nvPr/>
          </p:nvSpPr>
          <p:spPr bwMode="auto">
            <a:xfrm>
              <a:off x="48" y="815"/>
              <a:ext cx="782" cy="26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Task:</a:t>
              </a:r>
            </a:p>
          </p:txBody>
        </p:sp>
        <p:sp>
          <p:nvSpPr>
            <p:cNvPr id="66582" name="Text Box 7"/>
            <p:cNvSpPr txBox="1">
              <a:spLocks noChangeArrowheads="1"/>
            </p:cNvSpPr>
            <p:nvPr/>
          </p:nvSpPr>
          <p:spPr bwMode="auto">
            <a:xfrm>
              <a:off x="48" y="1022"/>
              <a:ext cx="2736" cy="1568"/>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dirty="0">
                  <a:latin typeface="Arial" charset="0"/>
                  <a:ea typeface="宋体" charset="-122"/>
                </a:rPr>
                <a:t>Workpiece</a:t>
              </a:r>
              <a:r>
                <a:rPr lang="zh-CN" altLang="en-US" sz="1400" dirty="0">
                  <a:latin typeface="Arial" charset="0"/>
                  <a:ea typeface="宋体" charset="-122"/>
                </a:rPr>
                <a:t>：</a:t>
              </a:r>
              <a:r>
                <a:rPr lang="en-US" altLang="zh-CN" sz="1400" dirty="0">
                  <a:latin typeface="Arial" charset="0"/>
                  <a:ea typeface="宋体" charset="-122"/>
                </a:rPr>
                <a:t>Connecting Rod bushing</a:t>
              </a:r>
              <a:endParaRPr lang="de-DE" altLang="zh-CN" sz="1400" dirty="0">
                <a:latin typeface="Arial" charset="0"/>
                <a:ea typeface="宋体" charset="-122"/>
              </a:endParaRPr>
            </a:p>
            <a:p>
              <a:pPr>
                <a:lnSpc>
                  <a:spcPct val="90000"/>
                </a:lnSpc>
                <a:spcBef>
                  <a:spcPct val="50000"/>
                </a:spcBef>
                <a:buFontTx/>
                <a:buChar char="•"/>
              </a:pPr>
              <a:r>
                <a:rPr lang="en-US" altLang="zh-CN" sz="1400" dirty="0">
                  <a:latin typeface="Arial" charset="0"/>
                  <a:ea typeface="宋体" charset="-122"/>
                </a:rPr>
                <a:t>Material:  ZCuSn10Zn2(HB90~110)</a:t>
              </a:r>
            </a:p>
            <a:p>
              <a:pPr>
                <a:lnSpc>
                  <a:spcPct val="90000"/>
                </a:lnSpc>
                <a:spcBef>
                  <a:spcPct val="50000"/>
                </a:spcBef>
                <a:buFontTx/>
                <a:buChar char="•"/>
              </a:pPr>
              <a:r>
                <a:rPr lang="en-US" altLang="zh-CN" sz="1400" dirty="0">
                  <a:latin typeface="Arial" charset="0"/>
                  <a:ea typeface="宋体" charset="-122"/>
                </a:rPr>
                <a:t>Operation</a:t>
              </a:r>
              <a:r>
                <a:rPr lang="de-DE" altLang="zh-CN" sz="1400" dirty="0">
                  <a:latin typeface="Arial" charset="0"/>
                  <a:ea typeface="宋体" charset="-122"/>
                </a:rPr>
                <a:t>:  Fine boring pin bore ,before pressing the sintered bushing</a:t>
              </a:r>
            </a:p>
            <a:p>
              <a:pPr>
                <a:lnSpc>
                  <a:spcPct val="90000"/>
                </a:lnSpc>
                <a:spcBef>
                  <a:spcPct val="50000"/>
                </a:spcBef>
                <a:buFontTx/>
                <a:buChar char="•"/>
              </a:pPr>
              <a:r>
                <a:rPr lang="de-DE" altLang="zh-CN" sz="1400" dirty="0">
                  <a:latin typeface="Arial" charset="0"/>
                  <a:ea typeface="宋体" charset="-122"/>
                </a:rPr>
                <a:t>Machine:Alfing 6 spindles horizontal MC</a:t>
              </a:r>
            </a:p>
            <a:p>
              <a:pPr>
                <a:lnSpc>
                  <a:spcPct val="90000"/>
                </a:lnSpc>
                <a:spcBef>
                  <a:spcPct val="50000"/>
                </a:spcBef>
                <a:buFontTx/>
                <a:buChar char="•"/>
              </a:pPr>
              <a:r>
                <a:rPr lang="en-US" altLang="zh-CN" sz="1400" dirty="0" err="1">
                  <a:latin typeface="Arial" charset="0"/>
                  <a:ea typeface="宋体" charset="-122"/>
                </a:rPr>
                <a:t>Objective:Achieve</a:t>
              </a:r>
              <a:r>
                <a:rPr lang="en-US" altLang="zh-CN" sz="1400" dirty="0">
                  <a:latin typeface="Arial" charset="0"/>
                  <a:ea typeface="宋体" charset="-122"/>
                </a:rPr>
                <a:t> Surface finish cylindrical 0.005</a:t>
              </a:r>
              <a:br>
                <a:rPr lang="en-US" altLang="zh-CN" sz="1400" dirty="0">
                  <a:latin typeface="Arial" charset="0"/>
                  <a:ea typeface="宋体" charset="-122"/>
                </a:rPr>
              </a:br>
              <a:endParaRPr lang="zh-CN" altLang="de-DE" sz="1400" dirty="0">
                <a:latin typeface="Arial" charset="0"/>
                <a:ea typeface="宋体" charset="-122"/>
              </a:endParaRPr>
            </a:p>
            <a:p>
              <a:pPr>
                <a:lnSpc>
                  <a:spcPct val="90000"/>
                </a:lnSpc>
                <a:spcBef>
                  <a:spcPct val="50000"/>
                </a:spcBef>
                <a:buFontTx/>
                <a:buChar char="•"/>
              </a:pPr>
              <a:endParaRPr lang="en-US" altLang="zh-CN" sz="1400" dirty="0">
                <a:latin typeface="Arial" charset="0"/>
                <a:ea typeface="宋体" charset="-122"/>
              </a:endParaRPr>
            </a:p>
          </p:txBody>
        </p:sp>
      </p:grpSp>
      <p:grpSp>
        <p:nvGrpSpPr>
          <p:cNvPr id="66563" name="TheSolution"/>
          <p:cNvGrpSpPr>
            <a:grpSpLocks/>
          </p:cNvGrpSpPr>
          <p:nvPr/>
        </p:nvGrpSpPr>
        <p:grpSpPr bwMode="auto">
          <a:xfrm>
            <a:off x="424991" y="2997200"/>
            <a:ext cx="4351338" cy="1655763"/>
            <a:chOff x="48" y="2173"/>
            <a:chExt cx="2741" cy="1043"/>
          </a:xfrm>
        </p:grpSpPr>
        <p:sp>
          <p:nvSpPr>
            <p:cNvPr id="66579" name="Text Box 9"/>
            <p:cNvSpPr txBox="1">
              <a:spLocks noChangeArrowheads="1"/>
            </p:cNvSpPr>
            <p:nvPr/>
          </p:nvSpPr>
          <p:spPr bwMode="auto">
            <a:xfrm>
              <a:off x="48" y="2173"/>
              <a:ext cx="1043"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Solution:</a:t>
              </a:r>
            </a:p>
          </p:txBody>
        </p:sp>
        <p:sp>
          <p:nvSpPr>
            <p:cNvPr id="66580" name="Text Box 10"/>
            <p:cNvSpPr txBox="1">
              <a:spLocks noChangeArrowheads="1"/>
            </p:cNvSpPr>
            <p:nvPr/>
          </p:nvSpPr>
          <p:spPr bwMode="auto">
            <a:xfrm>
              <a:off x="53" y="2410"/>
              <a:ext cx="2736" cy="806"/>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GB" altLang="zh-CN" sz="1400">
                  <a:latin typeface="Arial" charset="0"/>
                  <a:ea typeface="宋体" charset="-122"/>
                </a:rPr>
                <a:t>Used on a Pivot Head, </a:t>
              </a:r>
              <a:endParaRPr lang="en-US" altLang="zh-CN" sz="1400">
                <a:latin typeface="Arial" charset="0"/>
                <a:ea typeface="宋体" charset="-122"/>
              </a:endParaRPr>
            </a:p>
            <a:p>
              <a:pPr>
                <a:lnSpc>
                  <a:spcPct val="90000"/>
                </a:lnSpc>
                <a:spcBef>
                  <a:spcPct val="50000"/>
                </a:spcBef>
                <a:buFontTx/>
                <a:buChar char="•"/>
              </a:pPr>
              <a:r>
                <a:rPr lang="en-US" altLang="zh-CN" sz="1400">
                  <a:latin typeface="Arial" charset="0"/>
                  <a:ea typeface="宋体" charset="-122"/>
                </a:rPr>
                <a:t>Push boring the dia. 21.28,pull boring the dia. 22.009 and 22.029.</a:t>
              </a:r>
            </a:p>
            <a:p>
              <a:pPr>
                <a:lnSpc>
                  <a:spcPct val="90000"/>
                </a:lnSpc>
                <a:spcBef>
                  <a:spcPct val="50000"/>
                </a:spcBef>
                <a:buFontTx/>
                <a:buChar char="•"/>
              </a:pPr>
              <a:r>
                <a:rPr lang="en-US" altLang="zh-CN" sz="1400">
                  <a:latin typeface="Arial" charset="0"/>
                  <a:ea typeface="宋体" charset="-122"/>
                </a:rPr>
                <a:t>IP2811546 R4 big arc angle MKD insert machine the Elliptic and arch.</a:t>
              </a:r>
            </a:p>
          </p:txBody>
        </p:sp>
      </p:grpSp>
      <p:grpSp>
        <p:nvGrpSpPr>
          <p:cNvPr id="66564" name="TheResult"/>
          <p:cNvGrpSpPr>
            <a:grpSpLocks/>
          </p:cNvGrpSpPr>
          <p:nvPr/>
        </p:nvGrpSpPr>
        <p:grpSpPr bwMode="auto">
          <a:xfrm>
            <a:off x="424991" y="4724398"/>
            <a:ext cx="4343400" cy="1057275"/>
            <a:chOff x="48" y="3023"/>
            <a:chExt cx="2736" cy="666"/>
          </a:xfrm>
        </p:grpSpPr>
        <p:sp>
          <p:nvSpPr>
            <p:cNvPr id="66577" name="Text Box 12"/>
            <p:cNvSpPr txBox="1">
              <a:spLocks noChangeArrowheads="1"/>
            </p:cNvSpPr>
            <p:nvPr/>
          </p:nvSpPr>
          <p:spPr bwMode="auto">
            <a:xfrm>
              <a:off x="48" y="3023"/>
              <a:ext cx="906"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Result:</a:t>
              </a:r>
            </a:p>
          </p:txBody>
        </p:sp>
        <p:sp>
          <p:nvSpPr>
            <p:cNvPr id="66578" name="Text Box 13"/>
            <p:cNvSpPr txBox="1">
              <a:spLocks noChangeArrowheads="1"/>
            </p:cNvSpPr>
            <p:nvPr/>
          </p:nvSpPr>
          <p:spPr bwMode="auto">
            <a:xfrm>
              <a:off x="48" y="3317"/>
              <a:ext cx="2736" cy="37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dirty="0">
                  <a:latin typeface="Arial" charset="0"/>
                  <a:ea typeface="宋体" charset="-122"/>
                </a:rPr>
                <a:t>Surface quality Ra0.8</a:t>
              </a:r>
            </a:p>
            <a:p>
              <a:pPr>
                <a:lnSpc>
                  <a:spcPct val="90000"/>
                </a:lnSpc>
                <a:spcBef>
                  <a:spcPct val="50000"/>
                </a:spcBef>
                <a:buFontTx/>
                <a:buChar char="•"/>
              </a:pPr>
              <a:r>
                <a:rPr lang="en-US" altLang="zh-CN" sz="1400" dirty="0">
                  <a:latin typeface="Arial" charset="0"/>
                  <a:ea typeface="宋体" charset="-122"/>
                </a:rPr>
                <a:t>Cylindrical within 0.005mm</a:t>
              </a:r>
            </a:p>
          </p:txBody>
        </p:sp>
      </p:grpSp>
      <p:grpSp>
        <p:nvGrpSpPr>
          <p:cNvPr id="66565" name="TheData"/>
          <p:cNvGrpSpPr>
            <a:grpSpLocks/>
          </p:cNvGrpSpPr>
          <p:nvPr/>
        </p:nvGrpSpPr>
        <p:grpSpPr bwMode="auto">
          <a:xfrm>
            <a:off x="3098341" y="4721225"/>
            <a:ext cx="4221163" cy="1803400"/>
            <a:chOff x="3093" y="2675"/>
            <a:chExt cx="2799" cy="1469"/>
          </a:xfrm>
        </p:grpSpPr>
        <p:sp>
          <p:nvSpPr>
            <p:cNvPr id="66575" name="Text Box 15"/>
            <p:cNvSpPr txBox="1">
              <a:spLocks noChangeArrowheads="1"/>
            </p:cNvSpPr>
            <p:nvPr/>
          </p:nvSpPr>
          <p:spPr bwMode="auto">
            <a:xfrm>
              <a:off x="3093" y="2675"/>
              <a:ext cx="818" cy="30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Data:</a:t>
              </a:r>
            </a:p>
          </p:txBody>
        </p:sp>
        <p:sp>
          <p:nvSpPr>
            <p:cNvPr id="66576" name="Text Box 16"/>
            <p:cNvSpPr txBox="1">
              <a:spLocks noChangeArrowheads="1"/>
            </p:cNvSpPr>
            <p:nvPr/>
          </p:nvSpPr>
          <p:spPr bwMode="auto">
            <a:xfrm>
              <a:off x="3156" y="2927"/>
              <a:ext cx="2736" cy="121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a:latin typeface="Arial" charset="0"/>
                  <a:ea typeface="宋体" charset="-122"/>
                </a:rPr>
                <a:t>D1=21.28,  D2=22.009~22.02993;</a:t>
              </a:r>
            </a:p>
            <a:p>
              <a:pPr>
                <a:lnSpc>
                  <a:spcPct val="90000"/>
                </a:lnSpc>
                <a:spcBef>
                  <a:spcPct val="50000"/>
                </a:spcBef>
                <a:buFontTx/>
                <a:buChar char="•"/>
              </a:pPr>
              <a:r>
                <a:rPr lang="en-US" altLang="zh-CN" sz="1400">
                  <a:latin typeface="Arial" charset="0"/>
                  <a:ea typeface="宋体" charset="-122"/>
                </a:rPr>
                <a:t>Zeff1=1,  Zeff2=1. </a:t>
              </a:r>
            </a:p>
            <a:p>
              <a:pPr>
                <a:lnSpc>
                  <a:spcPct val="90000"/>
                </a:lnSpc>
                <a:spcBef>
                  <a:spcPct val="50000"/>
                </a:spcBef>
                <a:buFontTx/>
                <a:buChar char="•"/>
              </a:pPr>
              <a:r>
                <a:rPr lang="de-DE" altLang="zh-CN" sz="1400">
                  <a:latin typeface="Arial" charset="0"/>
                  <a:ea typeface="宋体" charset="-122"/>
                </a:rPr>
                <a:t>Vc</a:t>
              </a:r>
              <a:r>
                <a:rPr lang="en-US" altLang="zh-CN" sz="1400">
                  <a:latin typeface="Arial" charset="0"/>
                  <a:ea typeface="宋体" charset="-122"/>
                </a:rPr>
                <a:t>1</a:t>
              </a:r>
              <a:r>
                <a:rPr lang="de-DE" altLang="zh-CN" sz="1400">
                  <a:latin typeface="Arial" charset="0"/>
                  <a:ea typeface="宋体" charset="-122"/>
                </a:rPr>
                <a:t> = </a:t>
              </a:r>
              <a:r>
                <a:rPr lang="en-US" altLang="zh-CN" sz="1400">
                  <a:latin typeface="Arial" charset="0"/>
                  <a:ea typeface="宋体" charset="-122"/>
                </a:rPr>
                <a:t>27</a:t>
              </a:r>
              <a:r>
                <a:rPr lang="de-DE" altLang="zh-CN" sz="1400">
                  <a:latin typeface="Arial" charset="0"/>
                  <a:ea typeface="宋体" charset="-122"/>
                </a:rPr>
                <a:t>0 m/min</a:t>
              </a:r>
              <a:r>
                <a:rPr lang="en-US" altLang="zh-CN" sz="1400">
                  <a:latin typeface="Arial" charset="0"/>
                  <a:ea typeface="宋体" charset="-122"/>
                </a:rPr>
                <a:t>,</a:t>
              </a:r>
              <a:r>
                <a:rPr lang="de-DE" altLang="zh-CN" sz="1400">
                  <a:latin typeface="Arial" charset="0"/>
                  <a:ea typeface="宋体" charset="-122"/>
                </a:rPr>
                <a:t> Vc</a:t>
              </a:r>
              <a:r>
                <a:rPr lang="en-US" altLang="zh-CN" sz="1400">
                  <a:latin typeface="Arial" charset="0"/>
                  <a:ea typeface="宋体" charset="-122"/>
                </a:rPr>
                <a:t>2</a:t>
              </a:r>
              <a:r>
                <a:rPr lang="de-DE" altLang="zh-CN" sz="1400">
                  <a:latin typeface="Arial" charset="0"/>
                  <a:ea typeface="宋体" charset="-122"/>
                </a:rPr>
                <a:t> = </a:t>
              </a:r>
              <a:r>
                <a:rPr lang="en-US" altLang="zh-CN" sz="1400">
                  <a:latin typeface="Arial" charset="0"/>
                  <a:ea typeface="宋体" charset="-122"/>
                </a:rPr>
                <a:t>28</a:t>
              </a:r>
              <a:r>
                <a:rPr lang="de-DE" altLang="zh-CN" sz="1400">
                  <a:latin typeface="Arial" charset="0"/>
                  <a:ea typeface="宋体" charset="-122"/>
                </a:rPr>
                <a:t>0 m/min</a:t>
              </a:r>
            </a:p>
            <a:p>
              <a:pPr>
                <a:lnSpc>
                  <a:spcPct val="90000"/>
                </a:lnSpc>
                <a:spcBef>
                  <a:spcPct val="50000"/>
                </a:spcBef>
                <a:buFontTx/>
                <a:buChar char="•"/>
              </a:pPr>
              <a:r>
                <a:rPr lang="de-DE" altLang="zh-CN" sz="1400">
                  <a:latin typeface="Arial" charset="0"/>
                  <a:ea typeface="宋体" charset="-122"/>
                </a:rPr>
                <a:t>f</a:t>
              </a:r>
              <a:r>
                <a:rPr lang="en-US" altLang="zh-CN" sz="1400">
                  <a:latin typeface="Arial" charset="0"/>
                  <a:ea typeface="宋体" charset="-122"/>
                </a:rPr>
                <a:t>Z1</a:t>
              </a:r>
              <a:r>
                <a:rPr lang="de-DE" altLang="zh-CN" sz="1400">
                  <a:latin typeface="Arial" charset="0"/>
                  <a:ea typeface="宋体" charset="-122"/>
                </a:rPr>
                <a:t> = 0.</a:t>
              </a:r>
              <a:r>
                <a:rPr lang="en-US" altLang="zh-CN" sz="1400">
                  <a:latin typeface="Arial" charset="0"/>
                  <a:ea typeface="宋体" charset="-122"/>
                </a:rPr>
                <a:t>15</a:t>
              </a:r>
              <a:r>
                <a:rPr lang="de-DE" altLang="zh-CN" sz="1400">
                  <a:latin typeface="Arial" charset="0"/>
                  <a:ea typeface="宋体" charset="-122"/>
                </a:rPr>
                <a:t> mm/rev,</a:t>
              </a:r>
              <a:r>
                <a:rPr lang="zh-CN" altLang="en-US" sz="1400">
                  <a:latin typeface="Arial" charset="0"/>
                  <a:ea typeface="宋体" charset="-122"/>
                </a:rPr>
                <a:t> </a:t>
              </a:r>
              <a:r>
                <a:rPr lang="de-DE" altLang="zh-CN" sz="1400">
                  <a:latin typeface="Arial" charset="0"/>
                  <a:ea typeface="宋体" charset="-122"/>
                </a:rPr>
                <a:t> f</a:t>
              </a:r>
              <a:r>
                <a:rPr lang="en-US" altLang="zh-CN" sz="1400">
                  <a:latin typeface="Arial" charset="0"/>
                  <a:ea typeface="宋体" charset="-122"/>
                </a:rPr>
                <a:t>Z2</a:t>
              </a:r>
              <a:r>
                <a:rPr lang="de-DE" altLang="zh-CN" sz="1400">
                  <a:latin typeface="Arial" charset="0"/>
                  <a:ea typeface="宋体" charset="-122"/>
                </a:rPr>
                <a:t>= 0.</a:t>
              </a:r>
              <a:r>
                <a:rPr lang="en-US" altLang="zh-CN" sz="1400">
                  <a:latin typeface="Arial" charset="0"/>
                  <a:ea typeface="宋体" charset="-122"/>
                </a:rPr>
                <a:t>08</a:t>
              </a:r>
              <a:r>
                <a:rPr lang="de-DE" altLang="zh-CN" sz="1400">
                  <a:latin typeface="Arial" charset="0"/>
                  <a:ea typeface="宋体" charset="-122"/>
                </a:rPr>
                <a:t> mm/rev </a:t>
              </a:r>
            </a:p>
            <a:p>
              <a:pPr>
                <a:lnSpc>
                  <a:spcPct val="90000"/>
                </a:lnSpc>
                <a:spcBef>
                  <a:spcPct val="50000"/>
                </a:spcBef>
                <a:buFontTx/>
                <a:buChar char="•"/>
              </a:pPr>
              <a:r>
                <a:rPr lang="de-DE" altLang="zh-CN" sz="1400">
                  <a:latin typeface="Arial" charset="0"/>
                  <a:ea typeface="宋体" charset="-122"/>
                </a:rPr>
                <a:t>Doc1=0.5,Doc2=0.35</a:t>
              </a:r>
              <a:endParaRPr lang="en-US" altLang="zh-CN" sz="1400">
                <a:latin typeface="Arial" charset="0"/>
                <a:ea typeface="宋体" charset="-122"/>
              </a:endParaRPr>
            </a:p>
          </p:txBody>
        </p:sp>
      </p:grpSp>
      <p:pic>
        <p:nvPicPr>
          <p:cNvPr id="66567"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2750" y="1522413"/>
            <a:ext cx="2684463" cy="1468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5875" y="4263385"/>
            <a:ext cx="2513454" cy="188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75476" y="1544638"/>
            <a:ext cx="1902510" cy="253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图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98965" y="3410744"/>
            <a:ext cx="1311275"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7" name="Rectangle 15"/>
          <p:cNvSpPr>
            <a:spLocks noChangeArrowheads="1"/>
          </p:cNvSpPr>
          <p:nvPr/>
        </p:nvSpPr>
        <p:spPr bwMode="auto">
          <a:xfrm>
            <a:off x="179388" y="333641"/>
            <a:ext cx="59769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eaLnBrk="0" fontAlgn="base" hangingPunct="0">
              <a:spcBef>
                <a:spcPct val="0"/>
              </a:spcBef>
              <a:spcAft>
                <a:spcPct val="0"/>
              </a:spcAft>
            </a:pPr>
            <a:r>
              <a:rPr lang="zh-CN" altLang="en-US" sz="2800" dirty="0">
                <a:latin typeface="Microsoft YaHei" panose="020B0503020204020204" pitchFamily="34" charset="-122"/>
                <a:ea typeface="Microsoft YaHei" panose="020B0503020204020204" pitchFamily="34" charset="-122"/>
                <a:cs typeface="+mj-cs"/>
              </a:rPr>
              <a:t>小孔精加工</a:t>
            </a:r>
            <a:endParaRPr lang="en-US" altLang="zh-CN" sz="2800" dirty="0">
              <a:latin typeface="Microsoft YaHei" panose="020B0503020204020204" pitchFamily="34" charset="-122"/>
              <a:ea typeface="Microsoft YaHei" panose="020B0503020204020204" pitchFamily="34" charset="-122"/>
              <a:cs typeface="+mj-cs"/>
            </a:endParaRPr>
          </a:p>
        </p:txBody>
      </p:sp>
      <p:grpSp>
        <p:nvGrpSpPr>
          <p:cNvPr id="66572" name="MaterialGroup"/>
          <p:cNvGrpSpPr>
            <a:grpSpLocks/>
          </p:cNvGrpSpPr>
          <p:nvPr/>
        </p:nvGrpSpPr>
        <p:grpSpPr bwMode="auto">
          <a:xfrm>
            <a:off x="6365875" y="1052513"/>
            <a:ext cx="2743200" cy="323850"/>
            <a:chOff x="6096000" y="1124744"/>
            <a:chExt cx="2743200" cy="322305"/>
          </a:xfrm>
        </p:grpSpPr>
        <p:sp>
          <p:nvSpPr>
            <p:cNvPr id="66573" name="Material"/>
            <p:cNvSpPr>
              <a:spLocks noChangeArrowheads="1"/>
            </p:cNvSpPr>
            <p:nvPr/>
          </p:nvSpPr>
          <p:spPr bwMode="auto">
            <a:xfrm>
              <a:off x="6096000" y="1155700"/>
              <a:ext cx="2743200" cy="266700"/>
            </a:xfrm>
            <a:prstGeom prst="parallelogram">
              <a:avLst>
                <a:gd name="adj" fmla="val 56571"/>
              </a:avLst>
            </a:prstGeom>
            <a:solidFill>
              <a:srgbClr val="02B14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zh-CN" altLang="zh-CN" sz="2400">
                <a:latin typeface="Times New Roman" pitchFamily="18" charset="0"/>
              </a:endParaRPr>
            </a:p>
          </p:txBody>
        </p:sp>
        <p:sp>
          <p:nvSpPr>
            <p:cNvPr id="66574" name="MaterialText"/>
            <p:cNvSpPr txBox="1">
              <a:spLocks noChangeArrowheads="1"/>
            </p:cNvSpPr>
            <p:nvPr/>
          </p:nvSpPr>
          <p:spPr bwMode="auto">
            <a:xfrm>
              <a:off x="6096000" y="1124744"/>
              <a:ext cx="2743200" cy="32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NON FERROUS</a:t>
              </a:r>
            </a:p>
          </p:txBody>
        </p:sp>
      </p:grpSp>
    </p:spTree>
    <p:extLst>
      <p:ext uri="{BB962C8B-B14F-4D97-AF65-F5344CB8AC3E}">
        <p14:creationId xmlns:p14="http://schemas.microsoft.com/office/powerpoint/2010/main" val="1114766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8812" y="2051248"/>
            <a:ext cx="1784740" cy="20495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0659" name="TheTask"/>
          <p:cNvGrpSpPr>
            <a:grpSpLocks/>
          </p:cNvGrpSpPr>
          <p:nvPr/>
        </p:nvGrpSpPr>
        <p:grpSpPr bwMode="auto">
          <a:xfrm>
            <a:off x="341589" y="991858"/>
            <a:ext cx="3702050" cy="2160588"/>
            <a:chOff x="48" y="780"/>
            <a:chExt cx="2118" cy="1361"/>
          </a:xfrm>
        </p:grpSpPr>
        <p:sp>
          <p:nvSpPr>
            <p:cNvPr id="70676" name="Text Box 6"/>
            <p:cNvSpPr txBox="1">
              <a:spLocks noChangeArrowheads="1"/>
            </p:cNvSpPr>
            <p:nvPr/>
          </p:nvSpPr>
          <p:spPr bwMode="auto">
            <a:xfrm>
              <a:off x="48" y="780"/>
              <a:ext cx="710"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Task:</a:t>
              </a:r>
            </a:p>
          </p:txBody>
        </p:sp>
        <p:sp>
          <p:nvSpPr>
            <p:cNvPr id="70677" name="Text Box 7"/>
            <p:cNvSpPr txBox="1">
              <a:spLocks noChangeArrowheads="1"/>
            </p:cNvSpPr>
            <p:nvPr/>
          </p:nvSpPr>
          <p:spPr bwMode="auto">
            <a:xfrm>
              <a:off x="48" y="955"/>
              <a:ext cx="2118" cy="1186"/>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dirty="0">
                  <a:latin typeface="Arial" charset="0"/>
                  <a:ea typeface="宋体" charset="-122"/>
                </a:rPr>
                <a:t> Component: Conrod</a:t>
              </a:r>
            </a:p>
            <a:p>
              <a:pPr>
                <a:lnSpc>
                  <a:spcPct val="90000"/>
                </a:lnSpc>
                <a:spcBef>
                  <a:spcPct val="50000"/>
                </a:spcBef>
                <a:buFontTx/>
                <a:buChar char="•"/>
              </a:pPr>
              <a:r>
                <a:rPr lang="en-US" altLang="zh-CN" sz="1400" dirty="0">
                  <a:latin typeface="Arial" charset="0"/>
                  <a:ea typeface="宋体" charset="-122"/>
                </a:rPr>
                <a:t> Material: Powder Metal(HRC25-35,Tensile Strength 890 MPa)</a:t>
              </a:r>
            </a:p>
            <a:p>
              <a:pPr>
                <a:lnSpc>
                  <a:spcPct val="90000"/>
                </a:lnSpc>
                <a:spcBef>
                  <a:spcPct val="50000"/>
                </a:spcBef>
                <a:buFontTx/>
                <a:buChar char="•"/>
              </a:pPr>
              <a:r>
                <a:rPr lang="en-US" altLang="zh-CN" sz="1400" dirty="0">
                  <a:latin typeface="Arial" charset="0"/>
                  <a:ea typeface="宋体" charset="-122"/>
                </a:rPr>
                <a:t> Operation: Finish for Small Eye and Big Eye</a:t>
              </a:r>
            </a:p>
            <a:p>
              <a:pPr>
                <a:lnSpc>
                  <a:spcPct val="90000"/>
                </a:lnSpc>
                <a:spcBef>
                  <a:spcPct val="50000"/>
                </a:spcBef>
                <a:buFontTx/>
                <a:buChar char="•"/>
              </a:pPr>
              <a:r>
                <a:rPr lang="en-US" altLang="zh-CN" sz="1400" dirty="0">
                  <a:latin typeface="Arial" charset="0"/>
                  <a:ea typeface="宋体" charset="-122"/>
                </a:rPr>
                <a:t> Coolant: Internal Coolant</a:t>
              </a:r>
            </a:p>
            <a:p>
              <a:pPr>
                <a:lnSpc>
                  <a:spcPct val="90000"/>
                </a:lnSpc>
                <a:spcBef>
                  <a:spcPct val="50000"/>
                </a:spcBef>
                <a:buFontTx/>
                <a:buChar char="•"/>
              </a:pPr>
              <a:r>
                <a:rPr lang="en-US" altLang="zh-CN" sz="1400" dirty="0">
                  <a:latin typeface="Arial" charset="0"/>
                  <a:ea typeface="宋体" charset="-122"/>
                </a:rPr>
                <a:t> Equipment: 4 spindles HMC</a:t>
              </a:r>
            </a:p>
          </p:txBody>
        </p:sp>
      </p:grpSp>
      <p:grpSp>
        <p:nvGrpSpPr>
          <p:cNvPr id="70660" name="TheSolution"/>
          <p:cNvGrpSpPr>
            <a:grpSpLocks/>
          </p:cNvGrpSpPr>
          <p:nvPr/>
        </p:nvGrpSpPr>
        <p:grpSpPr bwMode="auto">
          <a:xfrm>
            <a:off x="341589" y="3152446"/>
            <a:ext cx="4343400" cy="2520950"/>
            <a:chOff x="48" y="1770"/>
            <a:chExt cx="2736" cy="1474"/>
          </a:xfrm>
        </p:grpSpPr>
        <p:sp>
          <p:nvSpPr>
            <p:cNvPr id="70674" name="Text Box 9"/>
            <p:cNvSpPr txBox="1">
              <a:spLocks noChangeArrowheads="1"/>
            </p:cNvSpPr>
            <p:nvPr/>
          </p:nvSpPr>
          <p:spPr bwMode="auto">
            <a:xfrm>
              <a:off x="48" y="1770"/>
              <a:ext cx="1115"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Solution:</a:t>
              </a:r>
            </a:p>
          </p:txBody>
        </p:sp>
        <p:sp>
          <p:nvSpPr>
            <p:cNvPr id="70675" name="Text Box 10"/>
            <p:cNvSpPr txBox="1">
              <a:spLocks noChangeArrowheads="1"/>
            </p:cNvSpPr>
            <p:nvPr/>
          </p:nvSpPr>
          <p:spPr bwMode="auto">
            <a:xfrm>
              <a:off x="48" y="1966"/>
              <a:ext cx="2736" cy="1278"/>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dirty="0">
                  <a:latin typeface="Arial" charset="0"/>
                  <a:ea typeface="宋体" charset="-122"/>
                </a:rPr>
                <a:t>  D19.975/D47 RIQ Reamer, One tool finishing for Small and Big Eye.</a:t>
              </a:r>
            </a:p>
            <a:p>
              <a:pPr>
                <a:lnSpc>
                  <a:spcPct val="90000"/>
                </a:lnSpc>
                <a:spcBef>
                  <a:spcPct val="50000"/>
                </a:spcBef>
                <a:buFontTx/>
                <a:buChar char="•"/>
              </a:pPr>
              <a:r>
                <a:rPr lang="en-US" altLang="zh-CN" sz="1400" dirty="0">
                  <a:latin typeface="Arial" charset="0"/>
                  <a:ea typeface="宋体" charset="-122"/>
                </a:rPr>
                <a:t>  RIQ Reamer, Easy Setup.</a:t>
              </a:r>
            </a:p>
            <a:p>
              <a:pPr>
                <a:lnSpc>
                  <a:spcPct val="90000"/>
                </a:lnSpc>
                <a:spcBef>
                  <a:spcPct val="50000"/>
                </a:spcBef>
                <a:buFontTx/>
                <a:buChar char="•"/>
              </a:pPr>
              <a:r>
                <a:rPr lang="en-US" altLang="zh-CN" sz="1400" dirty="0">
                  <a:latin typeface="Arial" charset="0"/>
                  <a:ea typeface="宋体" charset="-122"/>
                </a:rPr>
                <a:t>  Cermet RIQ Insert(RIQ06R0400E01 SPA9NF), High cutting speed and High Tool Life.</a:t>
              </a:r>
            </a:p>
            <a:p>
              <a:pPr>
                <a:lnSpc>
                  <a:spcPct val="90000"/>
                </a:lnSpc>
                <a:spcBef>
                  <a:spcPct val="50000"/>
                </a:spcBef>
                <a:buFontTx/>
                <a:buChar char="•"/>
              </a:pPr>
              <a:r>
                <a:rPr lang="en-US" altLang="zh-CN" sz="1400" dirty="0">
                  <a:latin typeface="Arial" charset="0"/>
                  <a:ea typeface="宋体" charset="-122"/>
                </a:rPr>
                <a:t>  Stock: Big Eye 0.2mm(Rad.),Small Eye 0.15mm</a:t>
              </a:r>
            </a:p>
            <a:p>
              <a:pPr>
                <a:lnSpc>
                  <a:spcPct val="90000"/>
                </a:lnSpc>
                <a:spcBef>
                  <a:spcPct val="50000"/>
                </a:spcBef>
                <a:buFontTx/>
                <a:buChar char="•"/>
              </a:pPr>
              <a:r>
                <a:rPr lang="en-US" altLang="zh-CN" sz="1400" dirty="0">
                  <a:latin typeface="Arial" charset="0"/>
                  <a:ea typeface="宋体" charset="-122"/>
                </a:rPr>
                <a:t>Assembly with “HSK63ASIF70066M”</a:t>
              </a:r>
            </a:p>
            <a:p>
              <a:pPr>
                <a:lnSpc>
                  <a:spcPct val="90000"/>
                </a:lnSpc>
                <a:spcBef>
                  <a:spcPct val="50000"/>
                </a:spcBef>
                <a:buFontTx/>
                <a:buChar char="•"/>
              </a:pPr>
              <a:endParaRPr lang="en-US" altLang="zh-CN" sz="1400" dirty="0">
                <a:latin typeface="Arial" charset="0"/>
                <a:ea typeface="宋体" charset="-122"/>
              </a:endParaRPr>
            </a:p>
          </p:txBody>
        </p:sp>
      </p:grpSp>
      <p:grpSp>
        <p:nvGrpSpPr>
          <p:cNvPr id="70661" name="TheResult"/>
          <p:cNvGrpSpPr>
            <a:grpSpLocks/>
          </p:cNvGrpSpPr>
          <p:nvPr/>
        </p:nvGrpSpPr>
        <p:grpSpPr bwMode="auto">
          <a:xfrm>
            <a:off x="341589" y="5328906"/>
            <a:ext cx="4343400" cy="1057275"/>
            <a:chOff x="48" y="3023"/>
            <a:chExt cx="2736" cy="666"/>
          </a:xfrm>
        </p:grpSpPr>
        <p:sp>
          <p:nvSpPr>
            <p:cNvPr id="70672" name="Text Box 12"/>
            <p:cNvSpPr txBox="1">
              <a:spLocks noChangeArrowheads="1"/>
            </p:cNvSpPr>
            <p:nvPr/>
          </p:nvSpPr>
          <p:spPr bwMode="auto">
            <a:xfrm>
              <a:off x="48" y="3023"/>
              <a:ext cx="906"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Result:</a:t>
              </a:r>
            </a:p>
          </p:txBody>
        </p:sp>
        <p:sp>
          <p:nvSpPr>
            <p:cNvPr id="70673" name="Text Box 13"/>
            <p:cNvSpPr txBox="1">
              <a:spLocks noChangeArrowheads="1"/>
            </p:cNvSpPr>
            <p:nvPr/>
          </p:nvSpPr>
          <p:spPr bwMode="auto">
            <a:xfrm>
              <a:off x="48" y="3317"/>
              <a:ext cx="2736" cy="37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dirty="0">
                  <a:latin typeface="Arial" charset="0"/>
                  <a:ea typeface="宋体" charset="-122"/>
                </a:rPr>
                <a:t>  Roundness 0.005mm</a:t>
              </a:r>
            </a:p>
            <a:p>
              <a:pPr>
                <a:lnSpc>
                  <a:spcPct val="90000"/>
                </a:lnSpc>
                <a:spcBef>
                  <a:spcPct val="50000"/>
                </a:spcBef>
                <a:buFontTx/>
                <a:buChar char="•"/>
              </a:pPr>
              <a:r>
                <a:rPr lang="en-US" altLang="zh-CN" sz="1400" dirty="0">
                  <a:latin typeface="Arial" charset="0"/>
                  <a:ea typeface="宋体" charset="-122"/>
                </a:rPr>
                <a:t>  Surface Roughness Ra0.8</a:t>
              </a:r>
            </a:p>
          </p:txBody>
        </p:sp>
      </p:grpSp>
      <p:grpSp>
        <p:nvGrpSpPr>
          <p:cNvPr id="70662" name="TheData"/>
          <p:cNvGrpSpPr>
            <a:grpSpLocks/>
          </p:cNvGrpSpPr>
          <p:nvPr/>
        </p:nvGrpSpPr>
        <p:grpSpPr bwMode="auto">
          <a:xfrm>
            <a:off x="4023002" y="5171746"/>
            <a:ext cx="4343400" cy="1209675"/>
            <a:chOff x="2832" y="3023"/>
            <a:chExt cx="2736" cy="762"/>
          </a:xfrm>
        </p:grpSpPr>
        <p:sp>
          <p:nvSpPr>
            <p:cNvPr id="70670" name="Text Box 15"/>
            <p:cNvSpPr txBox="1">
              <a:spLocks noChangeArrowheads="1"/>
            </p:cNvSpPr>
            <p:nvPr/>
          </p:nvSpPr>
          <p:spPr bwMode="auto">
            <a:xfrm>
              <a:off x="2832" y="3023"/>
              <a:ext cx="777"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Data:</a:t>
              </a:r>
            </a:p>
          </p:txBody>
        </p:sp>
        <p:sp>
          <p:nvSpPr>
            <p:cNvPr id="70671" name="Text Box 16"/>
            <p:cNvSpPr txBox="1">
              <a:spLocks noChangeArrowheads="1"/>
            </p:cNvSpPr>
            <p:nvPr/>
          </p:nvSpPr>
          <p:spPr bwMode="auto">
            <a:xfrm>
              <a:off x="2832" y="3223"/>
              <a:ext cx="2736" cy="56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a:latin typeface="Arial" charset="0"/>
                  <a:ea typeface="宋体" charset="-122"/>
                </a:rPr>
                <a:t> Vc=202m/min</a:t>
              </a:r>
            </a:p>
            <a:p>
              <a:pPr>
                <a:lnSpc>
                  <a:spcPct val="90000"/>
                </a:lnSpc>
                <a:spcBef>
                  <a:spcPct val="50000"/>
                </a:spcBef>
                <a:buFontTx/>
                <a:buChar char="•"/>
              </a:pPr>
              <a:r>
                <a:rPr lang="en-US" altLang="zh-CN" sz="1400">
                  <a:latin typeface="Arial" charset="0"/>
                  <a:ea typeface="宋体" charset="-122"/>
                </a:rPr>
                <a:t> Fz=0.145mm/r</a:t>
              </a:r>
            </a:p>
            <a:p>
              <a:pPr>
                <a:lnSpc>
                  <a:spcPct val="90000"/>
                </a:lnSpc>
                <a:spcBef>
                  <a:spcPct val="50000"/>
                </a:spcBef>
                <a:buFontTx/>
                <a:buChar char="•"/>
              </a:pPr>
              <a:r>
                <a:rPr lang="en-US" altLang="zh-CN" sz="1400">
                  <a:latin typeface="Arial" charset="0"/>
                  <a:ea typeface="宋体" charset="-122"/>
                </a:rPr>
                <a:t> Z=1 </a:t>
              </a:r>
            </a:p>
          </p:txBody>
        </p:sp>
      </p:grpSp>
      <p:sp>
        <p:nvSpPr>
          <p:cNvPr id="70663" name="GdwDwgNr"/>
          <p:cNvSpPr txBox="1">
            <a:spLocks noChangeArrowheads="1"/>
          </p:cNvSpPr>
          <p:nvPr/>
        </p:nvSpPr>
        <p:spPr bwMode="auto">
          <a:xfrm>
            <a:off x="7939364" y="6171871"/>
            <a:ext cx="2438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zh-CN" sz="1000">
                <a:latin typeface="Verdana" pitchFamily="34" charset="0"/>
                <a:ea typeface="宋体" charset="-122"/>
              </a:rPr>
              <a:t>DWG 2702968</a:t>
            </a:r>
          </a:p>
        </p:txBody>
      </p:sp>
      <p:pic>
        <p:nvPicPr>
          <p:cNvPr id="70664"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8725" y="1517766"/>
            <a:ext cx="2383614" cy="146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539" y="3133107"/>
            <a:ext cx="2256872" cy="189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6" name="Text Box 15"/>
          <p:cNvSpPr txBox="1">
            <a:spLocks noChangeArrowheads="1"/>
          </p:cNvSpPr>
          <p:nvPr/>
        </p:nvSpPr>
        <p:spPr bwMode="auto">
          <a:xfrm>
            <a:off x="196850" y="327142"/>
            <a:ext cx="7399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eaLnBrk="0" fontAlgn="base" hangingPunct="0">
              <a:spcBef>
                <a:spcPct val="0"/>
              </a:spcBef>
              <a:spcAft>
                <a:spcPct val="0"/>
              </a:spcAft>
              <a:defRPr sz="2200" b="1" i="1">
                <a:solidFill>
                  <a:schemeClr val="accent3"/>
                </a:solidFill>
                <a:latin typeface="+mj-lt"/>
                <a:ea typeface="+mj-ea"/>
                <a:cs typeface="+mj-cs"/>
              </a:defRPr>
            </a:lvl1pPr>
          </a:lstStyle>
          <a:p>
            <a:r>
              <a:rPr lang="zh-CN" altLang="en-US" sz="2800" b="0" i="0" dirty="0">
                <a:solidFill>
                  <a:schemeClr val="tx1"/>
                </a:solidFill>
                <a:latin typeface="Microsoft YaHei" panose="020B0503020204020204" pitchFamily="34" charset="-122"/>
                <a:ea typeface="Microsoft YaHei" panose="020B0503020204020204" pitchFamily="34" charset="-122"/>
              </a:rPr>
              <a:t>大小孔精铰加工</a:t>
            </a:r>
            <a:endParaRPr lang="de-DE" altLang="zh-CN" sz="2800" b="0" i="0" dirty="0">
              <a:solidFill>
                <a:schemeClr val="tx1"/>
              </a:solidFill>
              <a:latin typeface="Microsoft YaHei" panose="020B0503020204020204" pitchFamily="34" charset="-122"/>
              <a:ea typeface="Microsoft YaHei" panose="020B0503020204020204" pitchFamily="34" charset="-122"/>
            </a:endParaRPr>
          </a:p>
        </p:txBody>
      </p:sp>
      <p:grpSp>
        <p:nvGrpSpPr>
          <p:cNvPr id="70667" name="MaterialGroup"/>
          <p:cNvGrpSpPr>
            <a:grpSpLocks/>
          </p:cNvGrpSpPr>
          <p:nvPr/>
        </p:nvGrpSpPr>
        <p:grpSpPr bwMode="auto">
          <a:xfrm>
            <a:off x="7092950" y="1052513"/>
            <a:ext cx="1800225" cy="554037"/>
            <a:chOff x="3840" y="510"/>
            <a:chExt cx="1728" cy="349"/>
          </a:xfrm>
        </p:grpSpPr>
        <p:sp>
          <p:nvSpPr>
            <p:cNvPr id="70668"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70669" name="MaterialText"/>
            <p:cNvSpPr txBox="1">
              <a:spLocks noChangeArrowheads="1"/>
            </p:cNvSpPr>
            <p:nvPr/>
          </p:nvSpPr>
          <p:spPr bwMode="auto">
            <a:xfrm>
              <a:off x="3840" y="510"/>
              <a:ext cx="172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Powder Metal</a:t>
              </a:r>
            </a:p>
          </p:txBody>
        </p:sp>
      </p:grpSp>
    </p:spTree>
    <p:extLst>
      <p:ext uri="{BB962C8B-B14F-4D97-AF65-F5344CB8AC3E}">
        <p14:creationId xmlns:p14="http://schemas.microsoft.com/office/powerpoint/2010/main" val="139082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TheTask"/>
          <p:cNvGrpSpPr>
            <a:grpSpLocks/>
          </p:cNvGrpSpPr>
          <p:nvPr/>
        </p:nvGrpSpPr>
        <p:grpSpPr bwMode="auto">
          <a:xfrm>
            <a:off x="443845" y="1081088"/>
            <a:ext cx="3702050" cy="1768475"/>
            <a:chOff x="48" y="815"/>
            <a:chExt cx="2118" cy="1114"/>
          </a:xfrm>
        </p:grpSpPr>
        <p:sp>
          <p:nvSpPr>
            <p:cNvPr id="82962" name="Text Box 6"/>
            <p:cNvSpPr txBox="1">
              <a:spLocks noChangeArrowheads="1"/>
            </p:cNvSpPr>
            <p:nvPr/>
          </p:nvSpPr>
          <p:spPr bwMode="auto">
            <a:xfrm>
              <a:off x="48" y="815"/>
              <a:ext cx="710"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Task:</a:t>
              </a:r>
            </a:p>
          </p:txBody>
        </p:sp>
        <p:sp>
          <p:nvSpPr>
            <p:cNvPr id="82963" name="Text Box 7"/>
            <p:cNvSpPr txBox="1">
              <a:spLocks noChangeArrowheads="1"/>
            </p:cNvSpPr>
            <p:nvPr/>
          </p:nvSpPr>
          <p:spPr bwMode="auto">
            <a:xfrm>
              <a:off x="48" y="987"/>
              <a:ext cx="2118" cy="94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dirty="0">
                  <a:latin typeface="Arial" charset="0"/>
                  <a:ea typeface="宋体" charset="-122"/>
                </a:rPr>
                <a:t> Component: Truck Conrod</a:t>
              </a:r>
            </a:p>
            <a:p>
              <a:pPr>
                <a:lnSpc>
                  <a:spcPct val="90000"/>
                </a:lnSpc>
                <a:spcBef>
                  <a:spcPct val="50000"/>
                </a:spcBef>
                <a:buFontTx/>
                <a:buChar char="•"/>
              </a:pPr>
              <a:r>
                <a:rPr lang="en-US" altLang="zh-CN" sz="1400" dirty="0">
                  <a:latin typeface="Arial" charset="0"/>
                  <a:ea typeface="宋体" charset="-122"/>
                </a:rPr>
                <a:t> Material: C70S6BY</a:t>
              </a:r>
            </a:p>
            <a:p>
              <a:pPr>
                <a:lnSpc>
                  <a:spcPct val="90000"/>
                </a:lnSpc>
                <a:spcBef>
                  <a:spcPct val="50000"/>
                </a:spcBef>
                <a:buFontTx/>
                <a:buChar char="•"/>
              </a:pPr>
              <a:r>
                <a:rPr lang="en-US" altLang="zh-CN" sz="1400" dirty="0">
                  <a:latin typeface="Arial" charset="0"/>
                  <a:ea typeface="宋体" charset="-122"/>
                </a:rPr>
                <a:t> Operation: Finish Big Eye</a:t>
              </a:r>
            </a:p>
            <a:p>
              <a:pPr>
                <a:lnSpc>
                  <a:spcPct val="90000"/>
                </a:lnSpc>
                <a:spcBef>
                  <a:spcPct val="50000"/>
                </a:spcBef>
                <a:buFontTx/>
                <a:buChar char="•"/>
              </a:pPr>
              <a:r>
                <a:rPr lang="en-US" altLang="zh-CN" sz="1400" dirty="0">
                  <a:latin typeface="Arial" charset="0"/>
                  <a:ea typeface="宋体" charset="-122"/>
                </a:rPr>
                <a:t> Coolant: Internal Coolant</a:t>
              </a:r>
            </a:p>
            <a:p>
              <a:pPr>
                <a:lnSpc>
                  <a:spcPct val="90000"/>
                </a:lnSpc>
                <a:spcBef>
                  <a:spcPct val="50000"/>
                </a:spcBef>
                <a:buFontTx/>
                <a:buChar char="•"/>
              </a:pPr>
              <a:r>
                <a:rPr lang="en-US" altLang="zh-CN" sz="1400" dirty="0">
                  <a:latin typeface="Arial" charset="0"/>
                  <a:ea typeface="宋体" charset="-122"/>
                </a:rPr>
                <a:t> Equipment: </a:t>
              </a:r>
              <a:r>
                <a:rPr lang="en-US" altLang="zh-CN" sz="1400" dirty="0" err="1">
                  <a:latin typeface="Arial" charset="0"/>
                  <a:ea typeface="宋体" charset="-122"/>
                </a:rPr>
                <a:t>Alfing</a:t>
              </a:r>
              <a:r>
                <a:rPr lang="en-US" altLang="zh-CN" sz="1400" dirty="0">
                  <a:latin typeface="Arial" charset="0"/>
                  <a:ea typeface="宋体" charset="-122"/>
                </a:rPr>
                <a:t> 5 spindles</a:t>
              </a:r>
            </a:p>
          </p:txBody>
        </p:sp>
      </p:grpSp>
      <p:grpSp>
        <p:nvGrpSpPr>
          <p:cNvPr id="82947" name="TheSolution"/>
          <p:cNvGrpSpPr>
            <a:grpSpLocks/>
          </p:cNvGrpSpPr>
          <p:nvPr/>
        </p:nvGrpSpPr>
        <p:grpSpPr bwMode="auto">
          <a:xfrm>
            <a:off x="443845" y="2936876"/>
            <a:ext cx="4064000" cy="1498600"/>
            <a:chOff x="48" y="1871"/>
            <a:chExt cx="2736" cy="944"/>
          </a:xfrm>
        </p:grpSpPr>
        <p:sp>
          <p:nvSpPr>
            <p:cNvPr id="82960" name="Text Box 9"/>
            <p:cNvSpPr txBox="1">
              <a:spLocks noChangeArrowheads="1"/>
            </p:cNvSpPr>
            <p:nvPr/>
          </p:nvSpPr>
          <p:spPr bwMode="auto">
            <a:xfrm>
              <a:off x="48" y="1871"/>
              <a:ext cx="1115"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Solution:</a:t>
              </a:r>
            </a:p>
          </p:txBody>
        </p:sp>
        <p:sp>
          <p:nvSpPr>
            <p:cNvPr id="82961" name="Text Box 10"/>
            <p:cNvSpPr txBox="1">
              <a:spLocks noChangeArrowheads="1"/>
            </p:cNvSpPr>
            <p:nvPr/>
          </p:nvSpPr>
          <p:spPr bwMode="auto">
            <a:xfrm>
              <a:off x="48" y="2253"/>
              <a:ext cx="2736" cy="56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a:latin typeface="Arial" charset="0"/>
                  <a:ea typeface="宋体" charset="-122"/>
                </a:rPr>
                <a:t>  Semi-finishing and Finishing for Crank Bore</a:t>
              </a:r>
            </a:p>
            <a:p>
              <a:pPr>
                <a:lnSpc>
                  <a:spcPct val="90000"/>
                </a:lnSpc>
                <a:spcBef>
                  <a:spcPct val="50000"/>
                </a:spcBef>
                <a:buFontTx/>
                <a:buChar char="•"/>
              </a:pPr>
              <a:r>
                <a:rPr lang="en-US" altLang="zh-CN" sz="1400">
                  <a:latin typeface="Arial" charset="0"/>
                  <a:ea typeface="宋体" charset="-122"/>
                </a:rPr>
                <a:t>   2x RIQ2757632 SPA9NF</a:t>
              </a:r>
            </a:p>
            <a:p>
              <a:pPr>
                <a:lnSpc>
                  <a:spcPct val="90000"/>
                </a:lnSpc>
                <a:spcBef>
                  <a:spcPct val="50000"/>
                </a:spcBef>
                <a:buFontTx/>
                <a:buChar char="•"/>
              </a:pPr>
              <a:endParaRPr lang="en-US" altLang="zh-CN" sz="1400">
                <a:latin typeface="Arial" charset="0"/>
                <a:ea typeface="宋体" charset="-122"/>
              </a:endParaRPr>
            </a:p>
          </p:txBody>
        </p:sp>
      </p:grpSp>
      <p:grpSp>
        <p:nvGrpSpPr>
          <p:cNvPr id="82948" name="TheResult"/>
          <p:cNvGrpSpPr>
            <a:grpSpLocks/>
          </p:cNvGrpSpPr>
          <p:nvPr/>
        </p:nvGrpSpPr>
        <p:grpSpPr bwMode="auto">
          <a:xfrm>
            <a:off x="443845" y="4483101"/>
            <a:ext cx="4343400" cy="701675"/>
            <a:chOff x="48" y="3023"/>
            <a:chExt cx="2736" cy="442"/>
          </a:xfrm>
        </p:grpSpPr>
        <p:sp>
          <p:nvSpPr>
            <p:cNvPr id="82958" name="Text Box 12"/>
            <p:cNvSpPr txBox="1">
              <a:spLocks noChangeArrowheads="1"/>
            </p:cNvSpPr>
            <p:nvPr/>
          </p:nvSpPr>
          <p:spPr bwMode="auto">
            <a:xfrm>
              <a:off x="48" y="3023"/>
              <a:ext cx="906"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Result:</a:t>
              </a:r>
            </a:p>
          </p:txBody>
        </p:sp>
        <p:sp>
          <p:nvSpPr>
            <p:cNvPr id="82959" name="Text Box 13"/>
            <p:cNvSpPr txBox="1">
              <a:spLocks noChangeArrowheads="1"/>
            </p:cNvSpPr>
            <p:nvPr/>
          </p:nvSpPr>
          <p:spPr bwMode="auto">
            <a:xfrm>
              <a:off x="48" y="3283"/>
              <a:ext cx="2736" cy="18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dirty="0">
                  <a:latin typeface="Arial" charset="0"/>
                  <a:ea typeface="宋体" charset="-122"/>
                </a:rPr>
                <a:t>Cylindricity &lt;0.006mm</a:t>
              </a:r>
            </a:p>
          </p:txBody>
        </p:sp>
      </p:grpSp>
      <p:grpSp>
        <p:nvGrpSpPr>
          <p:cNvPr id="82950" name="TheData"/>
          <p:cNvGrpSpPr>
            <a:grpSpLocks/>
          </p:cNvGrpSpPr>
          <p:nvPr/>
        </p:nvGrpSpPr>
        <p:grpSpPr bwMode="auto">
          <a:xfrm>
            <a:off x="3204508" y="4538663"/>
            <a:ext cx="4343400" cy="1770063"/>
            <a:chOff x="2832" y="3023"/>
            <a:chExt cx="2736" cy="1115"/>
          </a:xfrm>
        </p:grpSpPr>
        <p:sp>
          <p:nvSpPr>
            <p:cNvPr id="82956" name="Text Box 15"/>
            <p:cNvSpPr txBox="1">
              <a:spLocks noChangeArrowheads="1"/>
            </p:cNvSpPr>
            <p:nvPr/>
          </p:nvSpPr>
          <p:spPr bwMode="auto">
            <a:xfrm>
              <a:off x="2832" y="3023"/>
              <a:ext cx="777"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Data:</a:t>
              </a:r>
            </a:p>
          </p:txBody>
        </p:sp>
        <p:sp>
          <p:nvSpPr>
            <p:cNvPr id="82957" name="Text Box 16"/>
            <p:cNvSpPr txBox="1">
              <a:spLocks noChangeArrowheads="1"/>
            </p:cNvSpPr>
            <p:nvPr/>
          </p:nvSpPr>
          <p:spPr bwMode="auto">
            <a:xfrm>
              <a:off x="2832" y="3196"/>
              <a:ext cx="2736" cy="94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a:latin typeface="Arial" charset="0"/>
                  <a:ea typeface="宋体" charset="-122"/>
                </a:rPr>
                <a:t> D1=18.75       D2=19</a:t>
              </a:r>
            </a:p>
            <a:p>
              <a:pPr>
                <a:lnSpc>
                  <a:spcPct val="90000"/>
                </a:lnSpc>
                <a:spcBef>
                  <a:spcPct val="50000"/>
                </a:spcBef>
                <a:buFontTx/>
                <a:buChar char="•"/>
              </a:pPr>
              <a:r>
                <a:rPr lang="en-US" altLang="zh-CN" sz="1400">
                  <a:latin typeface="Arial" charset="0"/>
                  <a:ea typeface="宋体" charset="-122"/>
                </a:rPr>
                <a:t> Z=1/1</a:t>
              </a:r>
            </a:p>
            <a:p>
              <a:pPr>
                <a:lnSpc>
                  <a:spcPct val="90000"/>
                </a:lnSpc>
                <a:spcBef>
                  <a:spcPct val="50000"/>
                </a:spcBef>
                <a:buFontTx/>
                <a:buChar char="•"/>
              </a:pPr>
              <a:r>
                <a:rPr lang="en-US" altLang="zh-CN" sz="1400">
                  <a:latin typeface="Arial" charset="0"/>
                  <a:ea typeface="宋体" charset="-122"/>
                </a:rPr>
                <a:t> Vc=190/190m/min</a:t>
              </a:r>
            </a:p>
            <a:p>
              <a:pPr>
                <a:lnSpc>
                  <a:spcPct val="90000"/>
                </a:lnSpc>
                <a:spcBef>
                  <a:spcPct val="50000"/>
                </a:spcBef>
                <a:buFontTx/>
                <a:buChar char="•"/>
              </a:pPr>
              <a:r>
                <a:rPr lang="en-US" altLang="zh-CN" sz="1400">
                  <a:latin typeface="Arial" charset="0"/>
                  <a:ea typeface="宋体" charset="-122"/>
                </a:rPr>
                <a:t> Fz=0.16/0.22mm/r</a:t>
              </a:r>
            </a:p>
            <a:p>
              <a:pPr>
                <a:lnSpc>
                  <a:spcPct val="90000"/>
                </a:lnSpc>
                <a:spcBef>
                  <a:spcPct val="50000"/>
                </a:spcBef>
                <a:buFontTx/>
                <a:buChar char="•"/>
              </a:pPr>
              <a:r>
                <a:rPr lang="en-US" altLang="zh-CN" sz="1400">
                  <a:latin typeface="Arial" charset="0"/>
                  <a:ea typeface="宋体" charset="-122"/>
                </a:rPr>
                <a:t> Doc=0.5/0.13</a:t>
              </a:r>
            </a:p>
          </p:txBody>
        </p:sp>
      </p:grpSp>
      <p:sp>
        <p:nvSpPr>
          <p:cNvPr id="82951" name="矩形 1"/>
          <p:cNvSpPr>
            <a:spLocks noChangeArrowheads="1"/>
          </p:cNvSpPr>
          <p:nvPr/>
        </p:nvSpPr>
        <p:spPr bwMode="auto">
          <a:xfrm>
            <a:off x="8397220" y="6303963"/>
            <a:ext cx="1060450" cy="2476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Tx/>
              <a:buNone/>
            </a:pPr>
            <a:r>
              <a:rPr lang="en-US" altLang="zh-CN" sz="1000">
                <a:latin typeface="Arial" charset="0"/>
                <a:ea typeface="宋体" charset="-122"/>
              </a:rPr>
              <a:t>DWG 2757631 </a:t>
            </a:r>
            <a:endParaRPr lang="zh-CN" altLang="en-US" sz="1000">
              <a:latin typeface="Arial" charset="0"/>
              <a:ea typeface="宋体" charset="-122"/>
            </a:endParaRPr>
          </a:p>
        </p:txBody>
      </p:sp>
      <p:grpSp>
        <p:nvGrpSpPr>
          <p:cNvPr id="82952" name="MaterialGroup"/>
          <p:cNvGrpSpPr>
            <a:grpSpLocks/>
          </p:cNvGrpSpPr>
          <p:nvPr/>
        </p:nvGrpSpPr>
        <p:grpSpPr bwMode="auto">
          <a:xfrm>
            <a:off x="7162800" y="1052513"/>
            <a:ext cx="1801813" cy="323850"/>
            <a:chOff x="3840" y="510"/>
            <a:chExt cx="1728" cy="204"/>
          </a:xfrm>
        </p:grpSpPr>
        <p:sp>
          <p:nvSpPr>
            <p:cNvPr id="82954" name="Material"/>
            <p:cNvSpPr>
              <a:spLocks noChangeArrowheads="1"/>
            </p:cNvSpPr>
            <p:nvPr/>
          </p:nvSpPr>
          <p:spPr bwMode="auto">
            <a:xfrm>
              <a:off x="3840" y="528"/>
              <a:ext cx="1728" cy="168"/>
            </a:xfrm>
            <a:prstGeom prst="parallelogram">
              <a:avLst>
                <a:gd name="adj" fmla="val 56571"/>
              </a:avLst>
            </a:prstGeom>
            <a:solidFill>
              <a:srgbClr val="009B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de-DE" altLang="zh-CN" sz="2400">
                <a:latin typeface="Times New Roman" pitchFamily="18" charset="0"/>
              </a:endParaRPr>
            </a:p>
          </p:txBody>
        </p:sp>
        <p:sp>
          <p:nvSpPr>
            <p:cNvPr id="82955" name="MaterialText"/>
            <p:cNvSpPr txBox="1">
              <a:spLocks noChangeArrowheads="1"/>
            </p:cNvSpPr>
            <p:nvPr/>
          </p:nvSpPr>
          <p:spPr bwMode="auto">
            <a:xfrm>
              <a:off x="3840" y="510"/>
              <a:ext cx="1728"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STEEL</a:t>
              </a:r>
            </a:p>
          </p:txBody>
        </p:sp>
      </p:grpSp>
      <p:pic>
        <p:nvPicPr>
          <p:cNvPr id="829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963" y="1514653"/>
            <a:ext cx="3576294" cy="27220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 Box 15"/>
          <p:cNvSpPr txBox="1">
            <a:spLocks noChangeArrowheads="1"/>
          </p:cNvSpPr>
          <p:nvPr/>
        </p:nvSpPr>
        <p:spPr bwMode="auto">
          <a:xfrm>
            <a:off x="327294" y="302238"/>
            <a:ext cx="7399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eaLnBrk="0" fontAlgn="base" hangingPunct="0">
              <a:spcBef>
                <a:spcPct val="0"/>
              </a:spcBef>
              <a:spcAft>
                <a:spcPct val="0"/>
              </a:spcAft>
              <a:defRPr sz="2400" b="1" i="1">
                <a:solidFill>
                  <a:schemeClr val="accent3"/>
                </a:solidFill>
                <a:latin typeface="+mj-lt"/>
                <a:ea typeface="+mj-ea"/>
                <a:cs typeface="+mj-cs"/>
              </a:defRPr>
            </a:lvl1pPr>
          </a:lstStyle>
          <a:p>
            <a:r>
              <a:rPr lang="zh-CN" altLang="en-US" sz="2800" b="0" i="0" dirty="0">
                <a:solidFill>
                  <a:schemeClr val="tx1"/>
                </a:solidFill>
                <a:latin typeface="Microsoft YaHei" panose="020B0503020204020204" pitchFamily="34" charset="-122"/>
                <a:ea typeface="Microsoft YaHei" panose="020B0503020204020204" pitchFamily="34" charset="-122"/>
              </a:rPr>
              <a:t>小孔精加工（压套前）</a:t>
            </a:r>
            <a:endParaRPr lang="de-DE" altLang="zh-CN" sz="2800" b="0" i="0"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70860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80C6CE-F229-4220-ADAE-B827740AEFFE}"/>
              </a:ext>
            </a:extLst>
          </p:cNvPr>
          <p:cNvSpPr>
            <a:spLocks noGrp="1"/>
          </p:cNvSpPr>
          <p:nvPr>
            <p:ph type="title"/>
          </p:nvPr>
        </p:nvSpPr>
        <p:spPr/>
        <p:txBody>
          <a:bodyPr/>
          <a:lstStyle/>
          <a:p>
            <a:r>
              <a:rPr lang="zh-CN" altLang="en-US" dirty="0">
                <a:latin typeface="Microsoft YaHei" panose="020B0503020204020204" pitchFamily="34" charset="-122"/>
                <a:ea typeface="Microsoft YaHei" panose="020B0503020204020204" pitchFamily="34" charset="-122"/>
              </a:rPr>
              <a:t>曲轴通用类刀具概述</a:t>
            </a:r>
          </a:p>
        </p:txBody>
      </p:sp>
      <p:pic>
        <p:nvPicPr>
          <p:cNvPr id="5" name="内容占位符 4">
            <a:extLst>
              <a:ext uri="{FF2B5EF4-FFF2-40B4-BE49-F238E27FC236}">
                <a16:creationId xmlns:a16="http://schemas.microsoft.com/office/drawing/2014/main" id="{37B9D21C-9EA3-41A4-A2A1-0EF4FA012C7A}"/>
              </a:ext>
            </a:extLst>
          </p:cNvPr>
          <p:cNvPicPr>
            <a:picLocks noGrp="1" noChangeAspect="1"/>
          </p:cNvPicPr>
          <p:nvPr>
            <p:ph idx="1"/>
          </p:nvPr>
        </p:nvPicPr>
        <p:blipFill>
          <a:blip r:embed="rId2"/>
          <a:stretch>
            <a:fillRect/>
          </a:stretch>
        </p:blipFill>
        <p:spPr>
          <a:xfrm>
            <a:off x="676275" y="1005046"/>
            <a:ext cx="1771650" cy="1847850"/>
          </a:xfrm>
          <a:prstGeom prst="rect">
            <a:avLst/>
          </a:prstGeom>
        </p:spPr>
      </p:pic>
      <p:sp>
        <p:nvSpPr>
          <p:cNvPr id="4" name="灯片编号占位符 3">
            <a:extLst>
              <a:ext uri="{FF2B5EF4-FFF2-40B4-BE49-F238E27FC236}">
                <a16:creationId xmlns:a16="http://schemas.microsoft.com/office/drawing/2014/main" id="{FC9F04AE-3D50-40BA-8DE8-254AB75E339A}"/>
              </a:ext>
            </a:extLst>
          </p:cNvPr>
          <p:cNvSpPr>
            <a:spLocks noGrp="1"/>
          </p:cNvSpPr>
          <p:nvPr>
            <p:ph type="sldNum" sz="quarter" idx="10"/>
          </p:nvPr>
        </p:nvSpPr>
        <p:spPr/>
        <p:txBody>
          <a:bodyPr/>
          <a:lstStyle/>
          <a:p>
            <a:r>
              <a:rPr lang="en-US" altLang="zh-CN" b="1" dirty="0">
                <a:latin typeface="Microsoft YaHei" panose="020B0503020204020204" pitchFamily="34" charset="-122"/>
                <a:ea typeface="Microsoft YaHei" panose="020B0503020204020204" pitchFamily="34" charset="-122"/>
              </a:rPr>
              <a:t> </a:t>
            </a:r>
          </a:p>
        </p:txBody>
      </p:sp>
      <p:pic>
        <p:nvPicPr>
          <p:cNvPr id="6" name="图片 5">
            <a:extLst>
              <a:ext uri="{FF2B5EF4-FFF2-40B4-BE49-F238E27FC236}">
                <a16:creationId xmlns:a16="http://schemas.microsoft.com/office/drawing/2014/main" id="{52B2229B-D69F-44E9-9F11-42F1691ECABA}"/>
              </a:ext>
            </a:extLst>
          </p:cNvPr>
          <p:cNvPicPr>
            <a:picLocks noChangeAspect="1"/>
          </p:cNvPicPr>
          <p:nvPr/>
        </p:nvPicPr>
        <p:blipFill>
          <a:blip r:embed="rId3"/>
          <a:stretch>
            <a:fillRect/>
          </a:stretch>
        </p:blipFill>
        <p:spPr>
          <a:xfrm>
            <a:off x="4449108" y="2719546"/>
            <a:ext cx="2116477" cy="1955324"/>
          </a:xfrm>
          <a:prstGeom prst="rect">
            <a:avLst/>
          </a:prstGeom>
        </p:spPr>
      </p:pic>
      <p:pic>
        <p:nvPicPr>
          <p:cNvPr id="7" name="图片 6">
            <a:extLst>
              <a:ext uri="{FF2B5EF4-FFF2-40B4-BE49-F238E27FC236}">
                <a16:creationId xmlns:a16="http://schemas.microsoft.com/office/drawing/2014/main" id="{A505AA22-C617-4C1D-A62F-2D8ACBDB21F9}"/>
              </a:ext>
            </a:extLst>
          </p:cNvPr>
          <p:cNvPicPr>
            <a:picLocks noChangeAspect="1"/>
          </p:cNvPicPr>
          <p:nvPr/>
        </p:nvPicPr>
        <p:blipFill>
          <a:blip r:embed="rId4"/>
          <a:stretch>
            <a:fillRect/>
          </a:stretch>
        </p:blipFill>
        <p:spPr>
          <a:xfrm>
            <a:off x="556260" y="4453096"/>
            <a:ext cx="1616393" cy="1743745"/>
          </a:xfrm>
          <a:prstGeom prst="rect">
            <a:avLst/>
          </a:prstGeom>
        </p:spPr>
      </p:pic>
      <p:pic>
        <p:nvPicPr>
          <p:cNvPr id="8" name="图片 7">
            <a:extLst>
              <a:ext uri="{FF2B5EF4-FFF2-40B4-BE49-F238E27FC236}">
                <a16:creationId xmlns:a16="http://schemas.microsoft.com/office/drawing/2014/main" id="{28D1B375-C07A-4943-B3B0-DE944E0045A9}"/>
              </a:ext>
            </a:extLst>
          </p:cNvPr>
          <p:cNvPicPr>
            <a:picLocks noChangeAspect="1"/>
          </p:cNvPicPr>
          <p:nvPr/>
        </p:nvPicPr>
        <p:blipFill>
          <a:blip r:embed="rId5"/>
          <a:stretch>
            <a:fillRect/>
          </a:stretch>
        </p:blipFill>
        <p:spPr>
          <a:xfrm>
            <a:off x="2422207" y="1005046"/>
            <a:ext cx="1981306" cy="1847850"/>
          </a:xfrm>
          <a:prstGeom prst="rect">
            <a:avLst/>
          </a:prstGeom>
        </p:spPr>
      </p:pic>
      <p:pic>
        <p:nvPicPr>
          <p:cNvPr id="9" name="图片 8">
            <a:extLst>
              <a:ext uri="{FF2B5EF4-FFF2-40B4-BE49-F238E27FC236}">
                <a16:creationId xmlns:a16="http://schemas.microsoft.com/office/drawing/2014/main" id="{F724A5E4-BFC5-4055-A0CF-EC076C174AC3}"/>
              </a:ext>
            </a:extLst>
          </p:cNvPr>
          <p:cNvPicPr>
            <a:picLocks noChangeAspect="1"/>
          </p:cNvPicPr>
          <p:nvPr/>
        </p:nvPicPr>
        <p:blipFill>
          <a:blip r:embed="rId6"/>
          <a:stretch>
            <a:fillRect/>
          </a:stretch>
        </p:blipFill>
        <p:spPr>
          <a:xfrm>
            <a:off x="6565585" y="2719546"/>
            <a:ext cx="2340804" cy="1021874"/>
          </a:xfrm>
          <a:prstGeom prst="rect">
            <a:avLst/>
          </a:prstGeom>
        </p:spPr>
      </p:pic>
      <p:pic>
        <p:nvPicPr>
          <p:cNvPr id="10" name="图片 9">
            <a:extLst>
              <a:ext uri="{FF2B5EF4-FFF2-40B4-BE49-F238E27FC236}">
                <a16:creationId xmlns:a16="http://schemas.microsoft.com/office/drawing/2014/main" id="{7E3555C8-448D-4690-AD13-7E6494D01B73}"/>
              </a:ext>
            </a:extLst>
          </p:cNvPr>
          <p:cNvPicPr>
            <a:picLocks noChangeAspect="1"/>
          </p:cNvPicPr>
          <p:nvPr/>
        </p:nvPicPr>
        <p:blipFill>
          <a:blip r:embed="rId7"/>
          <a:stretch>
            <a:fillRect/>
          </a:stretch>
        </p:blipFill>
        <p:spPr>
          <a:xfrm>
            <a:off x="2161222" y="4453096"/>
            <a:ext cx="1952625" cy="923925"/>
          </a:xfrm>
          <a:prstGeom prst="rect">
            <a:avLst/>
          </a:prstGeom>
        </p:spPr>
      </p:pic>
      <p:sp>
        <p:nvSpPr>
          <p:cNvPr id="11" name="文本框 10">
            <a:extLst>
              <a:ext uri="{FF2B5EF4-FFF2-40B4-BE49-F238E27FC236}">
                <a16:creationId xmlns:a16="http://schemas.microsoft.com/office/drawing/2014/main" id="{7805D35C-379C-491C-9707-83AD312F4F2D}"/>
              </a:ext>
            </a:extLst>
          </p:cNvPr>
          <p:cNvSpPr txBox="1"/>
          <p:nvPr/>
        </p:nvSpPr>
        <p:spPr>
          <a:xfrm>
            <a:off x="4740489" y="1068144"/>
            <a:ext cx="2723823" cy="1200329"/>
          </a:xfrm>
          <a:prstGeom prst="rect">
            <a:avLst/>
          </a:prstGeom>
          <a:noFill/>
        </p:spPr>
        <p:txBody>
          <a:bodyPr wrap="none" rtlCol="0">
            <a:spAutoFit/>
          </a:bodyPr>
          <a:lstStyle/>
          <a:p>
            <a:r>
              <a:rPr lang="zh-CN" altLang="en-US" dirty="0">
                <a:latin typeface="Microsoft YaHei" panose="020B0503020204020204" pitchFamily="34" charset="-122"/>
                <a:ea typeface="Microsoft YaHei" panose="020B0503020204020204" pitchFamily="34" charset="-122"/>
              </a:rPr>
              <a:t>铣削两端面和中心孔加工</a:t>
            </a:r>
            <a:endParaRPr lang="en-US" altLang="zh-CN" dirty="0">
              <a:latin typeface="Microsoft YaHei" panose="020B0503020204020204" pitchFamily="34" charset="-122"/>
              <a:ea typeface="Microsoft YaHei" panose="020B0503020204020204" pitchFamily="34" charset="-122"/>
            </a:endParaRPr>
          </a:p>
          <a:p>
            <a:endParaRPr lang="en-US" altLang="zh-CN" dirty="0">
              <a:latin typeface="Microsoft YaHei" panose="020B0503020204020204" pitchFamily="34" charset="-122"/>
              <a:ea typeface="Microsoft YaHei" panose="020B0503020204020204" pitchFamily="34" charset="-122"/>
            </a:endParaRPr>
          </a:p>
          <a:p>
            <a:endParaRPr lang="en-US" altLang="zh-CN" dirty="0">
              <a:latin typeface="Microsoft YaHei" panose="020B0503020204020204" pitchFamily="34" charset="-122"/>
              <a:ea typeface="Microsoft YaHei" panose="020B0503020204020204" pitchFamily="34" charset="-122"/>
            </a:endParaRPr>
          </a:p>
          <a:p>
            <a:r>
              <a:rPr lang="zh-CN" altLang="en-US" dirty="0">
                <a:latin typeface="Microsoft YaHei" panose="020B0503020204020204" pitchFamily="34" charset="-122"/>
                <a:ea typeface="Microsoft YaHei" panose="020B0503020204020204" pitchFamily="34" charset="-122"/>
              </a:rPr>
              <a:t>车削</a:t>
            </a:r>
          </a:p>
        </p:txBody>
      </p:sp>
      <p:sp>
        <p:nvSpPr>
          <p:cNvPr id="13" name="文本框 12">
            <a:extLst>
              <a:ext uri="{FF2B5EF4-FFF2-40B4-BE49-F238E27FC236}">
                <a16:creationId xmlns:a16="http://schemas.microsoft.com/office/drawing/2014/main" id="{DBB2A147-AB23-4BDB-A61D-8B1845EF6E2B}"/>
              </a:ext>
            </a:extLst>
          </p:cNvPr>
          <p:cNvSpPr txBox="1"/>
          <p:nvPr/>
        </p:nvSpPr>
        <p:spPr>
          <a:xfrm>
            <a:off x="844532" y="3007816"/>
            <a:ext cx="3185487" cy="1200329"/>
          </a:xfrm>
          <a:prstGeom prst="rect">
            <a:avLst/>
          </a:prstGeom>
          <a:noFill/>
        </p:spPr>
        <p:txBody>
          <a:bodyPr wrap="none" rtlCol="0">
            <a:spAutoFit/>
          </a:bodyPr>
          <a:lstStyle/>
          <a:p>
            <a:r>
              <a:rPr lang="zh-CN" altLang="en-US" dirty="0">
                <a:latin typeface="Microsoft YaHei" panose="020B0503020204020204" pitchFamily="34" charset="-122"/>
                <a:ea typeface="Microsoft YaHei" panose="020B0503020204020204" pitchFamily="34" charset="-122"/>
              </a:rPr>
              <a:t>钻削，铰削和攻丝法兰面孔系</a:t>
            </a:r>
            <a:endParaRPr lang="en-US" altLang="zh-CN" dirty="0">
              <a:latin typeface="Microsoft YaHei" panose="020B0503020204020204" pitchFamily="34" charset="-122"/>
              <a:ea typeface="Microsoft YaHei" panose="020B0503020204020204" pitchFamily="34" charset="-122"/>
            </a:endParaRPr>
          </a:p>
          <a:p>
            <a:endParaRPr lang="en-US" altLang="zh-CN" dirty="0">
              <a:latin typeface="Microsoft YaHei" panose="020B0503020204020204" pitchFamily="34" charset="-122"/>
              <a:ea typeface="Microsoft YaHei" panose="020B0503020204020204" pitchFamily="34" charset="-122"/>
            </a:endParaRPr>
          </a:p>
          <a:p>
            <a:endParaRPr lang="en-US" altLang="zh-CN" dirty="0">
              <a:latin typeface="Microsoft YaHei" panose="020B0503020204020204" pitchFamily="34" charset="-122"/>
              <a:ea typeface="Microsoft YaHei" panose="020B0503020204020204" pitchFamily="34" charset="-122"/>
            </a:endParaRPr>
          </a:p>
          <a:p>
            <a:endParaRPr lang="zh-CN" altLang="en-US" dirty="0">
              <a:latin typeface="Microsoft YaHei" panose="020B0503020204020204" pitchFamily="34" charset="-122"/>
              <a:ea typeface="Microsoft YaHei" panose="020B0503020204020204" pitchFamily="34" charset="-122"/>
            </a:endParaRPr>
          </a:p>
        </p:txBody>
      </p:sp>
      <p:sp>
        <p:nvSpPr>
          <p:cNvPr id="14" name="文本框 13">
            <a:extLst>
              <a:ext uri="{FF2B5EF4-FFF2-40B4-BE49-F238E27FC236}">
                <a16:creationId xmlns:a16="http://schemas.microsoft.com/office/drawing/2014/main" id="{D4F40CBD-5C8E-4CAB-90DD-5E6AC6062175}"/>
              </a:ext>
            </a:extLst>
          </p:cNvPr>
          <p:cNvSpPr txBox="1"/>
          <p:nvPr/>
        </p:nvSpPr>
        <p:spPr>
          <a:xfrm>
            <a:off x="4265460" y="4924890"/>
            <a:ext cx="1107996" cy="646331"/>
          </a:xfrm>
          <a:prstGeom prst="rect">
            <a:avLst/>
          </a:prstGeom>
          <a:noFill/>
        </p:spPr>
        <p:txBody>
          <a:bodyPr wrap="none" rtlCol="0">
            <a:spAutoFit/>
          </a:bodyPr>
          <a:lstStyle/>
          <a:p>
            <a:r>
              <a:rPr lang="zh-CN" altLang="en-US" dirty="0">
                <a:latin typeface="Microsoft YaHei" panose="020B0503020204020204" pitchFamily="34" charset="-122"/>
                <a:ea typeface="Microsoft YaHei" panose="020B0503020204020204" pitchFamily="34" charset="-122"/>
              </a:rPr>
              <a:t>油孔加工</a:t>
            </a:r>
            <a:endParaRPr lang="en-US" altLang="zh-CN" dirty="0">
              <a:latin typeface="Microsoft YaHei" panose="020B0503020204020204" pitchFamily="34" charset="-122"/>
              <a:ea typeface="Microsoft YaHei" panose="020B0503020204020204" pitchFamily="34" charset="-122"/>
            </a:endParaRPr>
          </a:p>
          <a:p>
            <a:endParaRPr lang="en-US" altLang="zh-CN" dirty="0">
              <a:latin typeface="Microsoft YaHei" panose="020B0503020204020204" pitchFamily="34" charset="-122"/>
              <a:ea typeface="Microsoft YaHei" panose="020B0503020204020204" pitchFamily="34" charset="-122"/>
            </a:endParaRPr>
          </a:p>
        </p:txBody>
      </p:sp>
      <p:pic>
        <p:nvPicPr>
          <p:cNvPr id="15" name="图片 14">
            <a:extLst>
              <a:ext uri="{FF2B5EF4-FFF2-40B4-BE49-F238E27FC236}">
                <a16:creationId xmlns:a16="http://schemas.microsoft.com/office/drawing/2014/main" id="{C069C3F0-B00E-4322-AC4C-1466EF7FAA50}"/>
              </a:ext>
            </a:extLst>
          </p:cNvPr>
          <p:cNvPicPr>
            <a:picLocks noChangeAspect="1"/>
          </p:cNvPicPr>
          <p:nvPr/>
        </p:nvPicPr>
        <p:blipFill>
          <a:blip r:embed="rId8"/>
          <a:stretch>
            <a:fillRect/>
          </a:stretch>
        </p:blipFill>
        <p:spPr>
          <a:xfrm>
            <a:off x="6565585" y="3741420"/>
            <a:ext cx="2362200" cy="933450"/>
          </a:xfrm>
          <a:prstGeom prst="rect">
            <a:avLst/>
          </a:prstGeom>
        </p:spPr>
      </p:pic>
    </p:spTree>
    <p:extLst>
      <p:ext uri="{BB962C8B-B14F-4D97-AF65-F5344CB8AC3E}">
        <p14:creationId xmlns:p14="http://schemas.microsoft.com/office/powerpoint/2010/main" val="28355507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3"/>
          <p:cNvSpPr txBox="1">
            <a:spLocks noChangeArrowheads="1"/>
          </p:cNvSpPr>
          <p:nvPr/>
        </p:nvSpPr>
        <p:spPr bwMode="auto">
          <a:xfrm>
            <a:off x="3392236" y="4146912"/>
            <a:ext cx="182563" cy="4635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zh-CN" altLang="zh-CN" sz="2400">
              <a:latin typeface="Arial" charset="0"/>
            </a:endParaRPr>
          </a:p>
        </p:txBody>
      </p:sp>
      <p:sp>
        <p:nvSpPr>
          <p:cNvPr id="83971" name="Text Box 4"/>
          <p:cNvSpPr txBox="1">
            <a:spLocks noChangeArrowheads="1"/>
          </p:cNvSpPr>
          <p:nvPr/>
        </p:nvSpPr>
        <p:spPr bwMode="auto">
          <a:xfrm>
            <a:off x="8094411" y="6272575"/>
            <a:ext cx="1095375" cy="247650"/>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a:spcBef>
                <a:spcPct val="0"/>
              </a:spcBef>
              <a:buFontTx/>
              <a:buNone/>
            </a:pPr>
            <a:r>
              <a:rPr lang="de-DE" altLang="zh-CN" sz="1000">
                <a:latin typeface="Arial" charset="0"/>
                <a:ea typeface="宋体" charset="-122"/>
              </a:rPr>
              <a:t>GDW 60133029</a:t>
            </a:r>
          </a:p>
        </p:txBody>
      </p:sp>
      <p:sp>
        <p:nvSpPr>
          <p:cNvPr id="83972" name="Text Box 5"/>
          <p:cNvSpPr txBox="1">
            <a:spLocks noChangeArrowheads="1"/>
          </p:cNvSpPr>
          <p:nvPr/>
        </p:nvSpPr>
        <p:spPr bwMode="auto">
          <a:xfrm>
            <a:off x="568074" y="3608750"/>
            <a:ext cx="5414962" cy="125888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marL="82550" indent="-825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pPr>
            <a:r>
              <a:rPr lang="en-US" altLang="zh-CN" sz="1400">
                <a:latin typeface="Arial" charset="0"/>
                <a:ea typeface="宋体" charset="-122"/>
              </a:rPr>
              <a:t>RIQ tool with SIF70 adaption, coupled to HSK63 backend</a:t>
            </a:r>
          </a:p>
          <a:p>
            <a:pPr>
              <a:spcBef>
                <a:spcPct val="0"/>
              </a:spcBef>
            </a:pPr>
            <a:r>
              <a:rPr lang="en-US" altLang="zh-CN" sz="1400">
                <a:latin typeface="Arial" charset="0"/>
                <a:ea typeface="宋体" charset="-122"/>
              </a:rPr>
              <a:t>RIQ unit with Carbide guide pads</a:t>
            </a:r>
          </a:p>
          <a:p>
            <a:pPr>
              <a:spcBef>
                <a:spcPct val="0"/>
              </a:spcBef>
            </a:pPr>
            <a:r>
              <a:rPr lang="en-US" altLang="zh-CN" sz="1400">
                <a:latin typeface="Arial" charset="0"/>
                <a:ea typeface="宋体" charset="-122"/>
              </a:rPr>
              <a:t>RIQ PCD insert in grade KD1415.</a:t>
            </a:r>
          </a:p>
          <a:p>
            <a:r>
              <a:rPr lang="en-US" altLang="zh-CN" sz="1400">
                <a:latin typeface="Arial" charset="0"/>
                <a:ea typeface="宋体" charset="-122"/>
              </a:rPr>
              <a:t>RIQ TOOL ASSY -    RIQ60132092 [MM#5519312]</a:t>
            </a:r>
          </a:p>
          <a:p>
            <a:r>
              <a:rPr lang="en-US" altLang="zh-CN" sz="1400">
                <a:latin typeface="Arial" charset="0"/>
                <a:ea typeface="宋体" charset="-122"/>
              </a:rPr>
              <a:t>RIQ INSERT     -       RIQ06EGS00 [MM#5410390]</a:t>
            </a:r>
          </a:p>
        </p:txBody>
      </p:sp>
      <p:sp>
        <p:nvSpPr>
          <p:cNvPr id="83973" name="Rectangle 6"/>
          <p:cNvSpPr>
            <a:spLocks noChangeArrowheads="1"/>
          </p:cNvSpPr>
          <p:nvPr/>
        </p:nvSpPr>
        <p:spPr bwMode="auto">
          <a:xfrm>
            <a:off x="550611" y="3164250"/>
            <a:ext cx="1655763"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Solution:</a:t>
            </a:r>
          </a:p>
        </p:txBody>
      </p:sp>
      <p:sp>
        <p:nvSpPr>
          <p:cNvPr id="83974" name="Text Box 7"/>
          <p:cNvSpPr txBox="1">
            <a:spLocks noChangeArrowheads="1"/>
          </p:cNvSpPr>
          <p:nvPr/>
        </p:nvSpPr>
        <p:spPr bwMode="auto">
          <a:xfrm>
            <a:off x="519655" y="5404212"/>
            <a:ext cx="3249612" cy="74084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marL="82550" indent="-825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pPr>
            <a:r>
              <a:rPr lang="en-US" altLang="zh-CN" sz="1400" dirty="0">
                <a:solidFill>
                  <a:srgbClr val="000000"/>
                </a:solidFill>
              </a:rPr>
              <a:t>Bore roundness achieved is &lt; 3µ</a:t>
            </a:r>
          </a:p>
          <a:p>
            <a:pPr>
              <a:spcBef>
                <a:spcPct val="0"/>
              </a:spcBef>
            </a:pPr>
            <a:r>
              <a:rPr lang="en-US" altLang="zh-CN" sz="1400" dirty="0">
                <a:solidFill>
                  <a:srgbClr val="000000"/>
                </a:solidFill>
              </a:rPr>
              <a:t>Cylindricity  achieved is &lt; 3µ</a:t>
            </a:r>
          </a:p>
          <a:p>
            <a:pPr>
              <a:spcBef>
                <a:spcPct val="0"/>
              </a:spcBef>
            </a:pPr>
            <a:r>
              <a:rPr lang="en-US" altLang="zh-CN" sz="1400" dirty="0">
                <a:solidFill>
                  <a:srgbClr val="000000"/>
                </a:solidFill>
              </a:rPr>
              <a:t>Surface achieved is 1Rz        </a:t>
            </a:r>
          </a:p>
        </p:txBody>
      </p:sp>
      <p:sp>
        <p:nvSpPr>
          <p:cNvPr id="83975" name="Rectangle 8"/>
          <p:cNvSpPr>
            <a:spLocks noChangeArrowheads="1"/>
          </p:cNvSpPr>
          <p:nvPr/>
        </p:nvSpPr>
        <p:spPr bwMode="auto">
          <a:xfrm>
            <a:off x="577599" y="4950187"/>
            <a:ext cx="1566862"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zh-CN" sz="1800" b="1" u="sng">
                <a:latin typeface="Arial" charset="0"/>
                <a:ea typeface="宋体" charset="-122"/>
              </a:rPr>
              <a:t>The Results:</a:t>
            </a:r>
          </a:p>
        </p:txBody>
      </p:sp>
      <p:sp>
        <p:nvSpPr>
          <p:cNvPr id="83976" name="Text Box 9"/>
          <p:cNvSpPr txBox="1">
            <a:spLocks noChangeArrowheads="1"/>
          </p:cNvSpPr>
          <p:nvPr/>
        </p:nvSpPr>
        <p:spPr bwMode="auto">
          <a:xfrm>
            <a:off x="4627311" y="5127987"/>
            <a:ext cx="2808288" cy="119221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de-DE" altLang="zh-CN" sz="1400">
                <a:latin typeface="Arial" charset="0"/>
                <a:ea typeface="宋体" charset="-122"/>
              </a:rPr>
              <a:t>   D =  22 mm	         </a:t>
            </a:r>
          </a:p>
          <a:p>
            <a:pPr>
              <a:lnSpc>
                <a:spcPct val="90000"/>
              </a:lnSpc>
              <a:spcBef>
                <a:spcPct val="50000"/>
              </a:spcBef>
              <a:buFontTx/>
              <a:buChar char="•"/>
            </a:pPr>
            <a:r>
              <a:rPr lang="de-DE" altLang="zh-CN" sz="1400">
                <a:latin typeface="Arial" charset="0"/>
                <a:ea typeface="宋体" charset="-122"/>
              </a:rPr>
              <a:t>  Vc =  291  m/min</a:t>
            </a:r>
          </a:p>
          <a:p>
            <a:pPr>
              <a:lnSpc>
                <a:spcPct val="90000"/>
              </a:lnSpc>
              <a:spcBef>
                <a:spcPct val="50000"/>
              </a:spcBef>
              <a:buFontTx/>
              <a:buChar char="•"/>
            </a:pPr>
            <a:r>
              <a:rPr lang="de-DE" altLang="zh-CN" sz="1400">
                <a:latin typeface="Arial" charset="0"/>
                <a:ea typeface="宋体" charset="-122"/>
              </a:rPr>
              <a:t>  Vf  =  336  mm/min</a:t>
            </a:r>
          </a:p>
          <a:p>
            <a:pPr>
              <a:lnSpc>
                <a:spcPct val="90000"/>
              </a:lnSpc>
              <a:spcBef>
                <a:spcPct val="50000"/>
              </a:spcBef>
              <a:buFontTx/>
              <a:buChar char="•"/>
            </a:pPr>
            <a:r>
              <a:rPr lang="de-DE" altLang="zh-CN" sz="1400">
                <a:latin typeface="Arial" charset="0"/>
                <a:ea typeface="宋体" charset="-122"/>
              </a:rPr>
              <a:t>  FPT = 0,08 mm/rev</a:t>
            </a:r>
          </a:p>
        </p:txBody>
      </p:sp>
      <p:sp>
        <p:nvSpPr>
          <p:cNvPr id="83977" name="Rectangle 10"/>
          <p:cNvSpPr>
            <a:spLocks noChangeArrowheads="1"/>
          </p:cNvSpPr>
          <p:nvPr/>
        </p:nvSpPr>
        <p:spPr bwMode="auto">
          <a:xfrm>
            <a:off x="4573336" y="4688250"/>
            <a:ext cx="1233488"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a:latin typeface="Arial" charset="0"/>
                <a:ea typeface="宋体" charset="-122"/>
              </a:rPr>
              <a:t>The Data:</a:t>
            </a:r>
          </a:p>
        </p:txBody>
      </p:sp>
      <p:sp>
        <p:nvSpPr>
          <p:cNvPr id="73738" name="Text Box 11"/>
          <p:cNvSpPr txBox="1">
            <a:spLocks noChangeArrowheads="1"/>
          </p:cNvSpPr>
          <p:nvPr/>
        </p:nvSpPr>
        <p:spPr bwMode="auto">
          <a:xfrm>
            <a:off x="577599" y="1203687"/>
            <a:ext cx="4344987" cy="199072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defRPr/>
            </a:pPr>
            <a:r>
              <a:rPr lang="de-DE" altLang="zh-CN" sz="1400" dirty="0">
                <a:latin typeface="Arial" charset="0"/>
                <a:ea typeface="宋体" charset="-122"/>
              </a:rPr>
              <a:t>  </a:t>
            </a:r>
            <a:r>
              <a:rPr lang="en-GB" altLang="zh-CN" sz="1400" dirty="0">
                <a:latin typeface="Arial" charset="0"/>
                <a:ea typeface="宋体" charset="-122"/>
              </a:rPr>
              <a:t>Component: Pass. car </a:t>
            </a:r>
            <a:r>
              <a:rPr lang="en-GB" altLang="zh-CN" sz="1400" dirty="0" err="1">
                <a:latin typeface="Arial" charset="0"/>
                <a:ea typeface="宋体" charset="-122"/>
              </a:rPr>
              <a:t>conrod</a:t>
            </a:r>
            <a:endParaRPr lang="en-GB" altLang="zh-CN" sz="1400" dirty="0">
              <a:latin typeface="Arial" charset="0"/>
              <a:ea typeface="宋体" charset="-122"/>
            </a:endParaRPr>
          </a:p>
          <a:p>
            <a:pPr>
              <a:lnSpc>
                <a:spcPct val="90000"/>
              </a:lnSpc>
              <a:spcBef>
                <a:spcPct val="50000"/>
              </a:spcBef>
              <a:buFontTx/>
              <a:buChar char="•"/>
              <a:defRPr/>
            </a:pPr>
            <a:r>
              <a:rPr lang="en-GB" altLang="zh-CN" sz="1400" dirty="0">
                <a:latin typeface="Arial" charset="0"/>
                <a:ea typeface="宋体" charset="-122"/>
              </a:rPr>
              <a:t>  Material:	 BRASS	</a:t>
            </a:r>
          </a:p>
          <a:p>
            <a:pPr>
              <a:lnSpc>
                <a:spcPct val="90000"/>
              </a:lnSpc>
              <a:spcBef>
                <a:spcPct val="50000"/>
              </a:spcBef>
              <a:buFontTx/>
              <a:buChar char="•"/>
              <a:defRPr/>
            </a:pPr>
            <a:r>
              <a:rPr lang="en-GB" altLang="zh-CN" sz="1400" dirty="0">
                <a:latin typeface="Arial" charset="0"/>
                <a:ea typeface="宋体" charset="-122"/>
              </a:rPr>
              <a:t>  Operation:    Finishing piston  bore</a:t>
            </a:r>
          </a:p>
          <a:p>
            <a:pPr>
              <a:lnSpc>
                <a:spcPct val="90000"/>
              </a:lnSpc>
              <a:spcBef>
                <a:spcPct val="50000"/>
              </a:spcBef>
              <a:buFontTx/>
              <a:buChar char="•"/>
              <a:defRPr/>
            </a:pPr>
            <a:r>
              <a:rPr lang="en-GB" altLang="zh-CN" sz="1400" dirty="0">
                <a:latin typeface="Arial" charset="0"/>
                <a:ea typeface="宋体" charset="-122"/>
              </a:rPr>
              <a:t>  Coolant:	  Yes</a:t>
            </a:r>
          </a:p>
          <a:p>
            <a:pPr>
              <a:lnSpc>
                <a:spcPct val="90000"/>
              </a:lnSpc>
              <a:spcBef>
                <a:spcPct val="50000"/>
              </a:spcBef>
              <a:buFontTx/>
              <a:buChar char="•"/>
              <a:defRPr/>
            </a:pPr>
            <a:r>
              <a:rPr lang="en-GB" altLang="zh-CN" sz="1400" dirty="0">
                <a:latin typeface="Arial" charset="0"/>
                <a:ea typeface="宋体" charset="-122"/>
              </a:rPr>
              <a:t>  Machine:   M/C  with </a:t>
            </a:r>
            <a:r>
              <a:rPr lang="en-GB" altLang="zh-CN" sz="1400" kern="0" dirty="0" err="1">
                <a:solidFill>
                  <a:srgbClr val="000000"/>
                </a:solidFill>
              </a:rPr>
              <a:t>mult</a:t>
            </a:r>
            <a:r>
              <a:rPr lang="en-GB" altLang="zh-CN" sz="1400" dirty="0">
                <a:latin typeface="Arial" charset="0"/>
                <a:ea typeface="宋体" charset="-122"/>
              </a:rPr>
              <a:t> spindles</a:t>
            </a:r>
          </a:p>
          <a:p>
            <a:pPr>
              <a:lnSpc>
                <a:spcPct val="90000"/>
              </a:lnSpc>
              <a:spcBef>
                <a:spcPct val="50000"/>
              </a:spcBef>
              <a:buFontTx/>
              <a:buChar char="•"/>
              <a:defRPr/>
            </a:pPr>
            <a:r>
              <a:rPr lang="en-GB" altLang="zh-CN" sz="1400" dirty="0">
                <a:latin typeface="Arial" charset="0"/>
                <a:ea typeface="宋体" charset="-122"/>
              </a:rPr>
              <a:t>  Objective:  </a:t>
            </a:r>
            <a:r>
              <a:rPr lang="en-GB" altLang="zh-CN" sz="1400" kern="0" dirty="0" err="1">
                <a:solidFill>
                  <a:srgbClr val="000000"/>
                </a:solidFill>
              </a:rPr>
              <a:t>Cylindricity</a:t>
            </a:r>
            <a:r>
              <a:rPr lang="en-GB" altLang="zh-CN" sz="1400" kern="0" dirty="0">
                <a:solidFill>
                  <a:srgbClr val="000000"/>
                </a:solidFill>
              </a:rPr>
              <a:t>  &lt; 6µ</a:t>
            </a:r>
            <a:r>
              <a:rPr lang="zh-CN" altLang="en-US" sz="1400" kern="0" dirty="0">
                <a:solidFill>
                  <a:srgbClr val="000000"/>
                </a:solidFill>
              </a:rPr>
              <a:t>，</a:t>
            </a:r>
            <a:r>
              <a:rPr lang="en-GB" altLang="zh-CN" sz="1400" kern="0" dirty="0">
                <a:solidFill>
                  <a:srgbClr val="000000"/>
                </a:solidFill>
              </a:rPr>
              <a:t>Bore roundness &lt; 4µSurface finish &lt;  2.4Rz</a:t>
            </a:r>
            <a:r>
              <a:rPr lang="zh-CN" altLang="en-US" sz="1400" kern="0" dirty="0">
                <a:solidFill>
                  <a:srgbClr val="000000"/>
                </a:solidFill>
              </a:rPr>
              <a:t>，</a:t>
            </a:r>
            <a:r>
              <a:rPr lang="en-GB" altLang="zh-CN" sz="1400" kern="0" dirty="0">
                <a:solidFill>
                  <a:srgbClr val="000000"/>
                </a:solidFill>
              </a:rPr>
              <a:t>Bore tolerance  +/- 0.005µ</a:t>
            </a:r>
          </a:p>
        </p:txBody>
      </p:sp>
      <p:sp>
        <p:nvSpPr>
          <p:cNvPr id="83979" name="Rectangle 12"/>
          <p:cNvSpPr>
            <a:spLocks noChangeArrowheads="1"/>
          </p:cNvSpPr>
          <p:nvPr/>
        </p:nvSpPr>
        <p:spPr bwMode="auto">
          <a:xfrm>
            <a:off x="568074" y="871900"/>
            <a:ext cx="1241425" cy="371475"/>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de-DE" altLang="zh-CN" sz="1800" b="1" u="sng" dirty="0">
                <a:latin typeface="Arial" charset="0"/>
                <a:ea typeface="宋体" charset="-122"/>
              </a:rPr>
              <a:t>The Task:</a:t>
            </a:r>
          </a:p>
        </p:txBody>
      </p:sp>
      <p:grpSp>
        <p:nvGrpSpPr>
          <p:cNvPr id="83981" name="MaterialGroup"/>
          <p:cNvGrpSpPr>
            <a:grpSpLocks/>
          </p:cNvGrpSpPr>
          <p:nvPr/>
        </p:nvGrpSpPr>
        <p:grpSpPr bwMode="auto">
          <a:xfrm>
            <a:off x="6365875" y="1052513"/>
            <a:ext cx="2743200" cy="323850"/>
            <a:chOff x="6096000" y="1124744"/>
            <a:chExt cx="2743200" cy="322305"/>
          </a:xfrm>
        </p:grpSpPr>
        <p:sp>
          <p:nvSpPr>
            <p:cNvPr id="83989" name="Material"/>
            <p:cNvSpPr>
              <a:spLocks noChangeArrowheads="1"/>
            </p:cNvSpPr>
            <p:nvPr/>
          </p:nvSpPr>
          <p:spPr bwMode="auto">
            <a:xfrm>
              <a:off x="6096000" y="1155700"/>
              <a:ext cx="2743200" cy="266700"/>
            </a:xfrm>
            <a:prstGeom prst="parallelogram">
              <a:avLst>
                <a:gd name="adj" fmla="val 56571"/>
              </a:avLst>
            </a:prstGeom>
            <a:solidFill>
              <a:srgbClr val="02B14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zh-CN" altLang="zh-CN" sz="2400">
                <a:latin typeface="Times New Roman" pitchFamily="18" charset="0"/>
              </a:endParaRPr>
            </a:p>
          </p:txBody>
        </p:sp>
        <p:sp>
          <p:nvSpPr>
            <p:cNvPr id="83990" name="MaterialText"/>
            <p:cNvSpPr txBox="1">
              <a:spLocks noChangeArrowheads="1"/>
            </p:cNvSpPr>
            <p:nvPr/>
          </p:nvSpPr>
          <p:spPr bwMode="auto">
            <a:xfrm>
              <a:off x="6096000" y="1124744"/>
              <a:ext cx="2743200" cy="32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zh-CN" sz="1500">
                  <a:solidFill>
                    <a:srgbClr val="FFFFFF"/>
                  </a:solidFill>
                  <a:latin typeface="Swis721 Blk BT" pitchFamily="34" charset="0"/>
                  <a:ea typeface="宋体" charset="-122"/>
                </a:rPr>
                <a:t>NON FERROUS</a:t>
              </a:r>
            </a:p>
          </p:txBody>
        </p:sp>
      </p:grpSp>
      <p:pic>
        <p:nvPicPr>
          <p:cNvPr id="839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1658" y="2519363"/>
            <a:ext cx="1340392" cy="3286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3983" name="Group 26"/>
          <p:cNvGrpSpPr>
            <a:grpSpLocks/>
          </p:cNvGrpSpPr>
          <p:nvPr/>
        </p:nvGrpSpPr>
        <p:grpSpPr bwMode="auto">
          <a:xfrm>
            <a:off x="6289927" y="1538271"/>
            <a:ext cx="2303462" cy="1022350"/>
            <a:chOff x="2432038" y="1863582"/>
            <a:chExt cx="2808500" cy="1146190"/>
          </a:xfrm>
        </p:grpSpPr>
        <p:pic>
          <p:nvPicPr>
            <p:cNvPr id="839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038" y="1863582"/>
              <a:ext cx="2808500" cy="1146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3986" name="Straight Connector 28"/>
            <p:cNvCxnSpPr>
              <a:cxnSpLocks noChangeShapeType="1"/>
            </p:cNvCxnSpPr>
            <p:nvPr/>
          </p:nvCxnSpPr>
          <p:spPr bwMode="auto">
            <a:xfrm>
              <a:off x="3243830" y="2289975"/>
              <a:ext cx="0" cy="514989"/>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83987" name="Straight Connector 29"/>
            <p:cNvCxnSpPr>
              <a:cxnSpLocks noChangeShapeType="1"/>
            </p:cNvCxnSpPr>
            <p:nvPr/>
          </p:nvCxnSpPr>
          <p:spPr bwMode="auto">
            <a:xfrm>
              <a:off x="2729480" y="2387145"/>
              <a:ext cx="0" cy="160324"/>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83988" name="Straight Connector 30"/>
            <p:cNvCxnSpPr>
              <a:cxnSpLocks noChangeShapeType="1"/>
            </p:cNvCxnSpPr>
            <p:nvPr/>
          </p:nvCxnSpPr>
          <p:spPr bwMode="auto">
            <a:xfrm>
              <a:off x="2729480" y="2555285"/>
              <a:ext cx="0" cy="160324"/>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grpSp>
      <p:pic>
        <p:nvPicPr>
          <p:cNvPr id="8398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953" y="2655904"/>
            <a:ext cx="1792288" cy="146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15">
            <a:extLst>
              <a:ext uri="{FF2B5EF4-FFF2-40B4-BE49-F238E27FC236}">
                <a16:creationId xmlns:a16="http://schemas.microsoft.com/office/drawing/2014/main" id="{1191B2C9-116B-48D6-8F6D-AC96416E05C5}"/>
              </a:ext>
            </a:extLst>
          </p:cNvPr>
          <p:cNvSpPr txBox="1">
            <a:spLocks noChangeArrowheads="1"/>
          </p:cNvSpPr>
          <p:nvPr/>
        </p:nvSpPr>
        <p:spPr bwMode="auto">
          <a:xfrm>
            <a:off x="125413" y="337775"/>
            <a:ext cx="7399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eaLnBrk="0" fontAlgn="base" hangingPunct="0">
              <a:spcBef>
                <a:spcPct val="0"/>
              </a:spcBef>
              <a:spcAft>
                <a:spcPct val="0"/>
              </a:spcAft>
              <a:defRPr sz="2400" b="1" i="1">
                <a:solidFill>
                  <a:schemeClr val="accent3"/>
                </a:solidFill>
                <a:latin typeface="+mj-lt"/>
                <a:ea typeface="+mj-ea"/>
                <a:cs typeface="+mj-cs"/>
              </a:defRPr>
            </a:lvl1pPr>
          </a:lstStyle>
          <a:p>
            <a:r>
              <a:rPr lang="zh-CN" altLang="en-US" sz="2800" b="0" i="0" dirty="0">
                <a:solidFill>
                  <a:schemeClr val="tx1"/>
                </a:solidFill>
                <a:latin typeface="Microsoft YaHei" panose="020B0503020204020204" pitchFamily="34" charset="-122"/>
                <a:ea typeface="Microsoft YaHei" panose="020B0503020204020204" pitchFamily="34" charset="-122"/>
              </a:rPr>
              <a:t>小孔精加工（压套后）</a:t>
            </a:r>
            <a:endParaRPr lang="de-DE" altLang="zh-CN" sz="2800" b="0" i="0"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5715606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标题 1"/>
          <p:cNvSpPr txBox="1">
            <a:spLocks/>
          </p:cNvSpPr>
          <p:nvPr/>
        </p:nvSpPr>
        <p:spPr bwMode="auto">
          <a:xfrm>
            <a:off x="252413" y="377313"/>
            <a:ext cx="78486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eaLnBrk="0" fontAlgn="base" hangingPunct="0">
              <a:spcBef>
                <a:spcPct val="0"/>
              </a:spcBef>
              <a:spcAft>
                <a:spcPct val="0"/>
              </a:spcAft>
              <a:defRPr sz="2400" b="1" i="1">
                <a:solidFill>
                  <a:schemeClr val="accent3"/>
                </a:solidFill>
                <a:latin typeface="微软雅黑" panose="020B0503020204020204" pitchFamily="34" charset="-122"/>
                <a:ea typeface="微软雅黑" panose="020B0503020204020204" pitchFamily="34" charset="-122"/>
                <a:cs typeface="+mj-cs"/>
              </a:defRPr>
            </a:lvl1pPr>
          </a:lstStyle>
          <a:p>
            <a:r>
              <a:rPr lang="zh-CN" altLang="en-US" sz="2800" b="0" i="0" dirty="0">
                <a:solidFill>
                  <a:schemeClr val="tx1"/>
                </a:solidFill>
              </a:rPr>
              <a:t>大头孔铰刀</a:t>
            </a:r>
          </a:p>
        </p:txBody>
      </p:sp>
      <p:grpSp>
        <p:nvGrpSpPr>
          <p:cNvPr id="72707" name="TheTask"/>
          <p:cNvGrpSpPr>
            <a:grpSpLocks/>
          </p:cNvGrpSpPr>
          <p:nvPr/>
        </p:nvGrpSpPr>
        <p:grpSpPr bwMode="auto">
          <a:xfrm>
            <a:off x="503274" y="1098733"/>
            <a:ext cx="5719763" cy="1566862"/>
            <a:chOff x="48" y="815"/>
            <a:chExt cx="2736" cy="850"/>
          </a:xfrm>
        </p:grpSpPr>
        <p:sp>
          <p:nvSpPr>
            <p:cNvPr id="72720" name="Text Box 6"/>
            <p:cNvSpPr txBox="1">
              <a:spLocks noChangeArrowheads="1"/>
            </p:cNvSpPr>
            <p:nvPr/>
          </p:nvSpPr>
          <p:spPr bwMode="auto">
            <a:xfrm>
              <a:off x="48" y="815"/>
              <a:ext cx="670"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Task:</a:t>
              </a:r>
            </a:p>
          </p:txBody>
        </p:sp>
        <p:sp>
          <p:nvSpPr>
            <p:cNvPr id="72721" name="Text Box 7"/>
            <p:cNvSpPr txBox="1">
              <a:spLocks noChangeArrowheads="1"/>
            </p:cNvSpPr>
            <p:nvPr/>
          </p:nvSpPr>
          <p:spPr bwMode="auto">
            <a:xfrm>
              <a:off x="48" y="854"/>
              <a:ext cx="2736" cy="811"/>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 typeface="Arial" charset="0"/>
                <a:buNone/>
              </a:pPr>
              <a:endParaRPr lang="en-US" altLang="zh-CN" sz="1400" dirty="0">
                <a:latin typeface="Arial" charset="0"/>
                <a:ea typeface="宋体" charset="-122"/>
              </a:endParaRPr>
            </a:p>
            <a:p>
              <a:pPr>
                <a:lnSpc>
                  <a:spcPct val="90000"/>
                </a:lnSpc>
                <a:spcBef>
                  <a:spcPct val="50000"/>
                </a:spcBef>
                <a:buFontTx/>
                <a:buChar char="•"/>
              </a:pPr>
              <a:r>
                <a:rPr lang="en-US" altLang="zh-CN" sz="1400" dirty="0">
                  <a:latin typeface="Arial" charset="0"/>
                  <a:ea typeface="宋体" charset="-122"/>
                </a:rPr>
                <a:t> Operation:  Reaming Big Eye</a:t>
              </a:r>
            </a:p>
            <a:p>
              <a:pPr>
                <a:lnSpc>
                  <a:spcPct val="90000"/>
                </a:lnSpc>
                <a:spcBef>
                  <a:spcPct val="50000"/>
                </a:spcBef>
                <a:buFontTx/>
                <a:buChar char="•"/>
              </a:pPr>
              <a:r>
                <a:rPr lang="en-US" altLang="zh-CN" sz="1400" dirty="0">
                  <a:latin typeface="Arial" charset="0"/>
                  <a:ea typeface="宋体" charset="-122"/>
                </a:rPr>
                <a:t> Coolant:   Yes </a:t>
              </a:r>
            </a:p>
            <a:p>
              <a:pPr>
                <a:lnSpc>
                  <a:spcPct val="90000"/>
                </a:lnSpc>
                <a:spcBef>
                  <a:spcPct val="50000"/>
                </a:spcBef>
                <a:buFontTx/>
                <a:buChar char="•"/>
              </a:pPr>
              <a:r>
                <a:rPr lang="en-US" altLang="zh-CN" sz="1400" dirty="0">
                  <a:latin typeface="Arial" charset="0"/>
                  <a:ea typeface="宋体" charset="-122"/>
                </a:rPr>
                <a:t> Equipment:  VMC BT40</a:t>
              </a:r>
            </a:p>
            <a:p>
              <a:pPr>
                <a:lnSpc>
                  <a:spcPct val="90000"/>
                </a:lnSpc>
                <a:spcBef>
                  <a:spcPct val="50000"/>
                </a:spcBef>
                <a:buFontTx/>
                <a:buChar char="•"/>
              </a:pPr>
              <a:endParaRPr lang="en-US" altLang="zh-CN" sz="1400" dirty="0">
                <a:latin typeface="Arial" charset="0"/>
                <a:ea typeface="宋体" charset="-122"/>
              </a:endParaRPr>
            </a:p>
          </p:txBody>
        </p:sp>
      </p:grpSp>
      <p:grpSp>
        <p:nvGrpSpPr>
          <p:cNvPr id="72708" name="TheSolution"/>
          <p:cNvGrpSpPr>
            <a:grpSpLocks/>
          </p:cNvGrpSpPr>
          <p:nvPr/>
        </p:nvGrpSpPr>
        <p:grpSpPr bwMode="auto">
          <a:xfrm>
            <a:off x="501687" y="2395720"/>
            <a:ext cx="4497387" cy="1584325"/>
            <a:chOff x="48" y="1871"/>
            <a:chExt cx="2409" cy="961"/>
          </a:xfrm>
        </p:grpSpPr>
        <p:sp>
          <p:nvSpPr>
            <p:cNvPr id="72718" name="Text Box 9"/>
            <p:cNvSpPr txBox="1">
              <a:spLocks noChangeArrowheads="1"/>
            </p:cNvSpPr>
            <p:nvPr/>
          </p:nvSpPr>
          <p:spPr bwMode="auto">
            <a:xfrm>
              <a:off x="48" y="1871"/>
              <a:ext cx="1043"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Solution:</a:t>
              </a:r>
            </a:p>
          </p:txBody>
        </p:sp>
        <p:sp>
          <p:nvSpPr>
            <p:cNvPr id="72719" name="Text Box 10"/>
            <p:cNvSpPr txBox="1">
              <a:spLocks noChangeArrowheads="1"/>
            </p:cNvSpPr>
            <p:nvPr/>
          </p:nvSpPr>
          <p:spPr bwMode="auto">
            <a:xfrm>
              <a:off x="48" y="2108"/>
              <a:ext cx="2409" cy="72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a:latin typeface="Arial" charset="0"/>
                  <a:ea typeface="宋体" charset="-122"/>
                </a:rPr>
                <a:t>  </a:t>
              </a:r>
              <a:r>
                <a:rPr lang="de-DE" altLang="zh-CN" sz="1400">
                  <a:latin typeface="Arial" charset="0"/>
                  <a:ea typeface="宋体" charset="-122"/>
                </a:rPr>
                <a:t>Ø 94.993 </a:t>
              </a:r>
              <a:r>
                <a:rPr lang="en-US" altLang="zh-CN" sz="1400">
                  <a:latin typeface="Arial" charset="0"/>
                  <a:ea typeface="宋体" charset="-122"/>
                </a:rPr>
                <a:t>RI8 Padded Reamer(DWG60255982)</a:t>
              </a:r>
            </a:p>
            <a:p>
              <a:pPr>
                <a:lnSpc>
                  <a:spcPct val="90000"/>
                </a:lnSpc>
                <a:spcBef>
                  <a:spcPct val="50000"/>
                </a:spcBef>
                <a:buFontTx/>
                <a:buChar char="•"/>
              </a:pPr>
              <a:r>
                <a:rPr lang="en-US" altLang="zh-CN" sz="1400">
                  <a:latin typeface="Arial" charset="0"/>
                  <a:ea typeface="宋体" charset="-122"/>
                </a:rPr>
                <a:t>  Micro Cutting,</a:t>
              </a:r>
              <a:r>
                <a:rPr lang="de-DE" altLang="zh-CN" sz="1400">
                  <a:latin typeface="Arial" charset="0"/>
                  <a:ea typeface="宋体" charset="-122"/>
                </a:rPr>
                <a:t> Ø94.878 AND Ø94.993</a:t>
              </a:r>
            </a:p>
            <a:p>
              <a:pPr>
                <a:lnSpc>
                  <a:spcPct val="90000"/>
                </a:lnSpc>
                <a:spcBef>
                  <a:spcPct val="50000"/>
                </a:spcBef>
                <a:buFontTx/>
                <a:buChar char="•"/>
              </a:pPr>
              <a:r>
                <a:rPr lang="en-US" altLang="zh-CN" sz="1400">
                  <a:latin typeface="Arial" charset="0"/>
                  <a:ea typeface="宋体" charset="-122"/>
                </a:rPr>
                <a:t>  Stock 0.4MM(DIA)</a:t>
              </a:r>
            </a:p>
            <a:p>
              <a:pPr>
                <a:lnSpc>
                  <a:spcPct val="90000"/>
                </a:lnSpc>
                <a:spcBef>
                  <a:spcPct val="50000"/>
                </a:spcBef>
                <a:buFontTx/>
                <a:buChar char="•"/>
              </a:pPr>
              <a:endParaRPr lang="en-US" altLang="zh-CN" sz="1400">
                <a:latin typeface="Arial" charset="0"/>
                <a:ea typeface="宋体" charset="-122"/>
              </a:endParaRPr>
            </a:p>
          </p:txBody>
        </p:sp>
      </p:grpSp>
      <p:grpSp>
        <p:nvGrpSpPr>
          <p:cNvPr id="72709" name="TheResult"/>
          <p:cNvGrpSpPr>
            <a:grpSpLocks/>
          </p:cNvGrpSpPr>
          <p:nvPr/>
        </p:nvGrpSpPr>
        <p:grpSpPr bwMode="auto">
          <a:xfrm>
            <a:off x="533437" y="3845111"/>
            <a:ext cx="4343400" cy="777875"/>
            <a:chOff x="48" y="3023"/>
            <a:chExt cx="2736" cy="490"/>
          </a:xfrm>
        </p:grpSpPr>
        <p:sp>
          <p:nvSpPr>
            <p:cNvPr id="72716" name="Text Box 12"/>
            <p:cNvSpPr txBox="1">
              <a:spLocks noChangeArrowheads="1"/>
            </p:cNvSpPr>
            <p:nvPr/>
          </p:nvSpPr>
          <p:spPr bwMode="auto">
            <a:xfrm>
              <a:off x="48" y="3023"/>
              <a:ext cx="906"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Result:</a:t>
              </a:r>
            </a:p>
          </p:txBody>
        </p:sp>
        <p:sp>
          <p:nvSpPr>
            <p:cNvPr id="72717" name="Text Box 13"/>
            <p:cNvSpPr txBox="1">
              <a:spLocks noChangeArrowheads="1"/>
            </p:cNvSpPr>
            <p:nvPr/>
          </p:nvSpPr>
          <p:spPr bwMode="auto">
            <a:xfrm>
              <a:off x="48" y="3331"/>
              <a:ext cx="2736" cy="18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dirty="0">
                  <a:latin typeface="Arial" charset="0"/>
                  <a:ea typeface="宋体" charset="-122"/>
                </a:rPr>
                <a:t> Surface quality Ra0.8-1.2</a:t>
              </a:r>
            </a:p>
          </p:txBody>
        </p:sp>
      </p:grpSp>
      <p:grpSp>
        <p:nvGrpSpPr>
          <p:cNvPr id="72710" name="TheData"/>
          <p:cNvGrpSpPr>
            <a:grpSpLocks/>
          </p:cNvGrpSpPr>
          <p:nvPr/>
        </p:nvGrpSpPr>
        <p:grpSpPr bwMode="auto">
          <a:xfrm>
            <a:off x="3054387" y="3835583"/>
            <a:ext cx="3240087" cy="647700"/>
            <a:chOff x="2832" y="3022"/>
            <a:chExt cx="1487" cy="408"/>
          </a:xfrm>
        </p:grpSpPr>
        <p:sp>
          <p:nvSpPr>
            <p:cNvPr id="72714" name="Text Box 15"/>
            <p:cNvSpPr txBox="1">
              <a:spLocks noChangeArrowheads="1"/>
            </p:cNvSpPr>
            <p:nvPr/>
          </p:nvSpPr>
          <p:spPr bwMode="auto">
            <a:xfrm>
              <a:off x="2832" y="3022"/>
              <a:ext cx="777" cy="23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Data:</a:t>
              </a:r>
            </a:p>
          </p:txBody>
        </p:sp>
        <p:sp>
          <p:nvSpPr>
            <p:cNvPr id="72715" name="Text Box 16"/>
            <p:cNvSpPr txBox="1">
              <a:spLocks noChangeArrowheads="1"/>
            </p:cNvSpPr>
            <p:nvPr/>
          </p:nvSpPr>
          <p:spPr bwMode="auto">
            <a:xfrm>
              <a:off x="2832" y="3249"/>
              <a:ext cx="1487" cy="181"/>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a:latin typeface="Arial" charset="0"/>
                  <a:ea typeface="宋体" charset="-122"/>
                </a:rPr>
                <a:t>  Vc=185m/min  F=0.2mm/r  </a:t>
              </a:r>
            </a:p>
          </p:txBody>
        </p:sp>
      </p:grpSp>
      <p:pic>
        <p:nvPicPr>
          <p:cNvPr id="727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213" y="775748"/>
            <a:ext cx="3892076" cy="2163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0845" y="3337024"/>
            <a:ext cx="2624210" cy="2305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3"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6005" y="4500386"/>
            <a:ext cx="2478272" cy="18453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33059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标题 1"/>
          <p:cNvSpPr txBox="1">
            <a:spLocks/>
          </p:cNvSpPr>
          <p:nvPr/>
        </p:nvSpPr>
        <p:spPr bwMode="auto">
          <a:xfrm>
            <a:off x="252413" y="334781"/>
            <a:ext cx="78486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eaLnBrk="0" fontAlgn="base" hangingPunct="0">
              <a:spcBef>
                <a:spcPct val="0"/>
              </a:spcBef>
              <a:spcAft>
                <a:spcPct val="0"/>
              </a:spcAft>
              <a:defRPr sz="2400" b="1" i="1">
                <a:solidFill>
                  <a:schemeClr val="accent3"/>
                </a:solidFill>
                <a:latin typeface="微软雅黑" panose="020B0503020204020204" pitchFamily="34" charset="-122"/>
                <a:ea typeface="微软雅黑" panose="020B0503020204020204" pitchFamily="34" charset="-122"/>
                <a:cs typeface="+mj-cs"/>
              </a:defRPr>
            </a:lvl1pPr>
          </a:lstStyle>
          <a:p>
            <a:r>
              <a:rPr lang="zh-CN" altLang="en-US" sz="2800" b="0" i="0">
                <a:solidFill>
                  <a:schemeClr val="tx1"/>
                </a:solidFill>
                <a:latin typeface="Microsoft YaHei" panose="020B0503020204020204" pitchFamily="34" charset="-122"/>
                <a:ea typeface="Microsoft YaHei" panose="020B0503020204020204" pitchFamily="34" charset="-122"/>
              </a:rPr>
              <a:t>小头孔铰刀（压套前）</a:t>
            </a:r>
          </a:p>
        </p:txBody>
      </p:sp>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363" y="1123950"/>
            <a:ext cx="4484687" cy="316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4756" name="TheTask"/>
          <p:cNvGrpSpPr>
            <a:grpSpLocks/>
          </p:cNvGrpSpPr>
          <p:nvPr/>
        </p:nvGrpSpPr>
        <p:grpSpPr bwMode="auto">
          <a:xfrm>
            <a:off x="76200" y="1052513"/>
            <a:ext cx="5719763" cy="1566862"/>
            <a:chOff x="48" y="815"/>
            <a:chExt cx="2736" cy="850"/>
          </a:xfrm>
        </p:grpSpPr>
        <p:sp>
          <p:nvSpPr>
            <p:cNvPr id="74767" name="Text Box 6"/>
            <p:cNvSpPr txBox="1">
              <a:spLocks noChangeArrowheads="1"/>
            </p:cNvSpPr>
            <p:nvPr/>
          </p:nvSpPr>
          <p:spPr bwMode="auto">
            <a:xfrm>
              <a:off x="48" y="815"/>
              <a:ext cx="670"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Task:</a:t>
              </a:r>
            </a:p>
          </p:txBody>
        </p:sp>
        <p:sp>
          <p:nvSpPr>
            <p:cNvPr id="74768" name="Text Box 7"/>
            <p:cNvSpPr txBox="1">
              <a:spLocks noChangeArrowheads="1"/>
            </p:cNvSpPr>
            <p:nvPr/>
          </p:nvSpPr>
          <p:spPr bwMode="auto">
            <a:xfrm>
              <a:off x="48" y="854"/>
              <a:ext cx="2736" cy="811"/>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 typeface="Arial" charset="0"/>
                <a:buNone/>
              </a:pPr>
              <a:endParaRPr lang="en-US" altLang="zh-CN" sz="1400">
                <a:latin typeface="Arial" charset="0"/>
                <a:ea typeface="宋体" charset="-122"/>
              </a:endParaRPr>
            </a:p>
            <a:p>
              <a:pPr>
                <a:lnSpc>
                  <a:spcPct val="90000"/>
                </a:lnSpc>
                <a:spcBef>
                  <a:spcPct val="50000"/>
                </a:spcBef>
                <a:buFontTx/>
                <a:buChar char="•"/>
              </a:pPr>
              <a:r>
                <a:rPr lang="en-US" altLang="zh-CN" sz="1400">
                  <a:latin typeface="Arial" charset="0"/>
                  <a:ea typeface="宋体" charset="-122"/>
                </a:rPr>
                <a:t> Operation:  Reaming Small Eye </a:t>
              </a:r>
            </a:p>
            <a:p>
              <a:pPr>
                <a:lnSpc>
                  <a:spcPct val="90000"/>
                </a:lnSpc>
                <a:spcBef>
                  <a:spcPct val="50000"/>
                </a:spcBef>
                <a:buFontTx/>
                <a:buChar char="•"/>
              </a:pPr>
              <a:r>
                <a:rPr lang="en-US" altLang="zh-CN" sz="1400">
                  <a:latin typeface="Arial" charset="0"/>
                  <a:ea typeface="宋体" charset="-122"/>
                </a:rPr>
                <a:t> Coolant:   Yes </a:t>
              </a:r>
            </a:p>
            <a:p>
              <a:pPr>
                <a:lnSpc>
                  <a:spcPct val="90000"/>
                </a:lnSpc>
                <a:spcBef>
                  <a:spcPct val="50000"/>
                </a:spcBef>
                <a:buFontTx/>
                <a:buChar char="•"/>
              </a:pPr>
              <a:r>
                <a:rPr lang="en-US" altLang="zh-CN" sz="1400">
                  <a:latin typeface="Arial" charset="0"/>
                  <a:ea typeface="宋体" charset="-122"/>
                </a:rPr>
                <a:t> Equipment:  VMC BT40</a:t>
              </a:r>
            </a:p>
            <a:p>
              <a:pPr>
                <a:lnSpc>
                  <a:spcPct val="90000"/>
                </a:lnSpc>
                <a:spcBef>
                  <a:spcPct val="50000"/>
                </a:spcBef>
                <a:buFontTx/>
                <a:buChar char="•"/>
              </a:pPr>
              <a:endParaRPr lang="en-US" altLang="zh-CN" sz="1400">
                <a:latin typeface="Arial" charset="0"/>
                <a:ea typeface="宋体" charset="-122"/>
              </a:endParaRPr>
            </a:p>
          </p:txBody>
        </p:sp>
      </p:grpSp>
      <p:grpSp>
        <p:nvGrpSpPr>
          <p:cNvPr id="74757" name="TheSolution"/>
          <p:cNvGrpSpPr>
            <a:grpSpLocks/>
          </p:cNvGrpSpPr>
          <p:nvPr/>
        </p:nvGrpSpPr>
        <p:grpSpPr bwMode="auto">
          <a:xfrm>
            <a:off x="34925" y="2420938"/>
            <a:ext cx="5106988" cy="1319212"/>
            <a:chOff x="48" y="2076"/>
            <a:chExt cx="2736" cy="731"/>
          </a:xfrm>
        </p:grpSpPr>
        <p:sp>
          <p:nvSpPr>
            <p:cNvPr id="74765" name="Text Box 9"/>
            <p:cNvSpPr txBox="1">
              <a:spLocks noChangeArrowheads="1"/>
            </p:cNvSpPr>
            <p:nvPr/>
          </p:nvSpPr>
          <p:spPr bwMode="auto">
            <a:xfrm>
              <a:off x="48" y="2076"/>
              <a:ext cx="1043"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Solution:</a:t>
              </a:r>
            </a:p>
          </p:txBody>
        </p:sp>
        <p:sp>
          <p:nvSpPr>
            <p:cNvPr id="74766" name="Text Box 10"/>
            <p:cNvSpPr txBox="1">
              <a:spLocks noChangeArrowheads="1"/>
            </p:cNvSpPr>
            <p:nvPr/>
          </p:nvSpPr>
          <p:spPr bwMode="auto">
            <a:xfrm>
              <a:off x="48" y="2313"/>
              <a:ext cx="2736" cy="49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a:latin typeface="Arial" charset="0"/>
                  <a:ea typeface="宋体" charset="-122"/>
                </a:rPr>
                <a:t>  </a:t>
              </a:r>
              <a:r>
                <a:rPr lang="de-DE" altLang="zh-CN" sz="1400">
                  <a:latin typeface="Arial" charset="0"/>
                  <a:ea typeface="宋体" charset="-122"/>
                </a:rPr>
                <a:t>Ø 62.435 </a:t>
              </a:r>
              <a:r>
                <a:rPr lang="en-US" altLang="zh-CN" sz="1400">
                  <a:latin typeface="Arial" charset="0"/>
                  <a:ea typeface="宋体" charset="-122"/>
                </a:rPr>
                <a:t>RI8 Padded Reamer (DWG60256961)</a:t>
              </a:r>
            </a:p>
            <a:p>
              <a:pPr>
                <a:lnSpc>
                  <a:spcPct val="90000"/>
                </a:lnSpc>
                <a:spcBef>
                  <a:spcPct val="50000"/>
                </a:spcBef>
                <a:buFontTx/>
                <a:buChar char="•"/>
              </a:pPr>
              <a:r>
                <a:rPr lang="en-US" altLang="zh-CN" sz="1400">
                  <a:latin typeface="Arial" charset="0"/>
                  <a:ea typeface="宋体" charset="-122"/>
                </a:rPr>
                <a:t>  Micro Cutting,</a:t>
              </a:r>
              <a:r>
                <a:rPr lang="de-DE" altLang="zh-CN" sz="1400">
                  <a:latin typeface="Arial" charset="0"/>
                  <a:ea typeface="宋体" charset="-122"/>
                </a:rPr>
                <a:t> Ø62.421 AND Ø62.435</a:t>
              </a:r>
            </a:p>
            <a:p>
              <a:pPr>
                <a:lnSpc>
                  <a:spcPct val="90000"/>
                </a:lnSpc>
                <a:spcBef>
                  <a:spcPct val="50000"/>
                </a:spcBef>
                <a:buFontTx/>
                <a:buChar char="•"/>
              </a:pPr>
              <a:r>
                <a:rPr lang="de-DE" altLang="zh-CN" sz="1400">
                  <a:latin typeface="Arial" charset="0"/>
                  <a:ea typeface="宋体" charset="-122"/>
                </a:rPr>
                <a:t>  Stock 0.5MM(DIA)</a:t>
              </a:r>
              <a:endParaRPr lang="en-US" altLang="zh-CN" sz="1400">
                <a:latin typeface="Arial" charset="0"/>
                <a:ea typeface="宋体" charset="-122"/>
              </a:endParaRPr>
            </a:p>
          </p:txBody>
        </p:sp>
      </p:grpSp>
      <p:grpSp>
        <p:nvGrpSpPr>
          <p:cNvPr id="74758" name="TheResult"/>
          <p:cNvGrpSpPr>
            <a:grpSpLocks/>
          </p:cNvGrpSpPr>
          <p:nvPr/>
        </p:nvGrpSpPr>
        <p:grpSpPr bwMode="auto">
          <a:xfrm>
            <a:off x="88900" y="3900485"/>
            <a:ext cx="4343400" cy="777614"/>
            <a:chOff x="48" y="3023"/>
            <a:chExt cx="2736" cy="489"/>
          </a:xfrm>
        </p:grpSpPr>
        <p:sp>
          <p:nvSpPr>
            <p:cNvPr id="74763" name="Text Box 12"/>
            <p:cNvSpPr txBox="1">
              <a:spLocks noChangeArrowheads="1"/>
            </p:cNvSpPr>
            <p:nvPr/>
          </p:nvSpPr>
          <p:spPr bwMode="auto">
            <a:xfrm>
              <a:off x="48" y="3023"/>
              <a:ext cx="906"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Result:</a:t>
              </a:r>
            </a:p>
          </p:txBody>
        </p:sp>
        <p:sp>
          <p:nvSpPr>
            <p:cNvPr id="74764" name="Text Box 13"/>
            <p:cNvSpPr txBox="1">
              <a:spLocks noChangeArrowheads="1"/>
            </p:cNvSpPr>
            <p:nvPr/>
          </p:nvSpPr>
          <p:spPr bwMode="auto">
            <a:xfrm>
              <a:off x="48" y="3331"/>
              <a:ext cx="2736" cy="181"/>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dirty="0">
                  <a:latin typeface="Arial" charset="0"/>
                  <a:ea typeface="宋体" charset="-122"/>
                </a:rPr>
                <a:t> Surface quality Ra0.6-0.8</a:t>
              </a:r>
            </a:p>
          </p:txBody>
        </p:sp>
      </p:grpSp>
      <p:grpSp>
        <p:nvGrpSpPr>
          <p:cNvPr id="74759" name="TheData"/>
          <p:cNvGrpSpPr>
            <a:grpSpLocks/>
          </p:cNvGrpSpPr>
          <p:nvPr/>
        </p:nvGrpSpPr>
        <p:grpSpPr bwMode="auto">
          <a:xfrm>
            <a:off x="2771775" y="4003675"/>
            <a:ext cx="3240088" cy="649288"/>
            <a:chOff x="2832" y="3022"/>
            <a:chExt cx="1487" cy="408"/>
          </a:xfrm>
        </p:grpSpPr>
        <p:sp>
          <p:nvSpPr>
            <p:cNvPr id="74761" name="Text Box 15"/>
            <p:cNvSpPr txBox="1">
              <a:spLocks noChangeArrowheads="1"/>
            </p:cNvSpPr>
            <p:nvPr/>
          </p:nvSpPr>
          <p:spPr bwMode="auto">
            <a:xfrm>
              <a:off x="2832" y="3022"/>
              <a:ext cx="777" cy="23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Data:</a:t>
              </a:r>
            </a:p>
          </p:txBody>
        </p:sp>
        <p:sp>
          <p:nvSpPr>
            <p:cNvPr id="74762" name="Text Box 16"/>
            <p:cNvSpPr txBox="1">
              <a:spLocks noChangeArrowheads="1"/>
            </p:cNvSpPr>
            <p:nvPr/>
          </p:nvSpPr>
          <p:spPr bwMode="auto">
            <a:xfrm>
              <a:off x="2832" y="3249"/>
              <a:ext cx="1487" cy="181"/>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a:latin typeface="Arial" charset="0"/>
                  <a:ea typeface="宋体" charset="-122"/>
                </a:rPr>
                <a:t>  Vc=235m/min  F=0.1mm/r  </a:t>
              </a:r>
            </a:p>
          </p:txBody>
        </p:sp>
      </p:grpSp>
      <p:pic>
        <p:nvPicPr>
          <p:cNvPr id="7476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7518" y="4418317"/>
            <a:ext cx="2492375" cy="1997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38234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标题 1"/>
          <p:cNvSpPr txBox="1">
            <a:spLocks/>
          </p:cNvSpPr>
          <p:nvPr/>
        </p:nvSpPr>
        <p:spPr bwMode="auto">
          <a:xfrm>
            <a:off x="252413" y="387946"/>
            <a:ext cx="78486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defPPr>
              <a:defRPr lang="en-US"/>
            </a:defPPr>
            <a:lvl1pPr eaLnBrk="0" fontAlgn="base" hangingPunct="0">
              <a:spcBef>
                <a:spcPct val="0"/>
              </a:spcBef>
              <a:spcAft>
                <a:spcPct val="0"/>
              </a:spcAft>
              <a:defRPr sz="2400" b="1" i="1">
                <a:solidFill>
                  <a:schemeClr val="accent3"/>
                </a:solidFill>
                <a:latin typeface="微软雅黑" panose="020B0503020204020204" pitchFamily="34" charset="-122"/>
                <a:ea typeface="微软雅黑" panose="020B0503020204020204" pitchFamily="34" charset="-122"/>
                <a:cs typeface="+mj-cs"/>
              </a:defRPr>
            </a:lvl1pPr>
          </a:lstStyle>
          <a:p>
            <a:r>
              <a:rPr lang="zh-CN" altLang="en-US" sz="2800" b="0" i="0" dirty="0">
                <a:solidFill>
                  <a:schemeClr val="tx1"/>
                </a:solidFill>
              </a:rPr>
              <a:t>小头孔铰刀（压套后）</a:t>
            </a:r>
          </a:p>
        </p:txBody>
      </p:sp>
      <p:pic>
        <p:nvPicPr>
          <p:cNvPr id="757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197" y="1268133"/>
            <a:ext cx="4073803" cy="238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5780" name="TheTask"/>
          <p:cNvGrpSpPr>
            <a:grpSpLocks/>
          </p:cNvGrpSpPr>
          <p:nvPr/>
        </p:nvGrpSpPr>
        <p:grpSpPr bwMode="auto">
          <a:xfrm>
            <a:off x="472126" y="1065809"/>
            <a:ext cx="5719763" cy="1552575"/>
            <a:chOff x="48" y="815"/>
            <a:chExt cx="2736" cy="842"/>
          </a:xfrm>
        </p:grpSpPr>
        <p:sp>
          <p:nvSpPr>
            <p:cNvPr id="75792" name="Text Box 6"/>
            <p:cNvSpPr txBox="1">
              <a:spLocks noChangeArrowheads="1"/>
            </p:cNvSpPr>
            <p:nvPr/>
          </p:nvSpPr>
          <p:spPr bwMode="auto">
            <a:xfrm>
              <a:off x="48" y="815"/>
              <a:ext cx="670"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dirty="0">
                  <a:latin typeface="Arial" charset="0"/>
                  <a:ea typeface="宋体" charset="-122"/>
                </a:rPr>
                <a:t>The Task:</a:t>
              </a:r>
            </a:p>
          </p:txBody>
        </p:sp>
        <p:sp>
          <p:nvSpPr>
            <p:cNvPr id="75793" name="Text Box 7"/>
            <p:cNvSpPr txBox="1">
              <a:spLocks noChangeArrowheads="1"/>
            </p:cNvSpPr>
            <p:nvPr/>
          </p:nvSpPr>
          <p:spPr bwMode="auto">
            <a:xfrm>
              <a:off x="48" y="1010"/>
              <a:ext cx="2736" cy="647"/>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a:latin typeface="Arial" charset="0"/>
                  <a:ea typeface="宋体" charset="-122"/>
                </a:rPr>
                <a:t> Operation: Reamer Small Eye</a:t>
              </a:r>
            </a:p>
            <a:p>
              <a:pPr>
                <a:lnSpc>
                  <a:spcPct val="90000"/>
                </a:lnSpc>
                <a:spcBef>
                  <a:spcPct val="50000"/>
                </a:spcBef>
                <a:buFontTx/>
                <a:buChar char="•"/>
              </a:pPr>
              <a:r>
                <a:rPr lang="en-US" altLang="zh-CN" sz="1400">
                  <a:latin typeface="Arial" charset="0"/>
                  <a:ea typeface="宋体" charset="-122"/>
                </a:rPr>
                <a:t> Coolant:   Yes </a:t>
              </a:r>
            </a:p>
            <a:p>
              <a:pPr>
                <a:lnSpc>
                  <a:spcPct val="90000"/>
                </a:lnSpc>
                <a:spcBef>
                  <a:spcPct val="50000"/>
                </a:spcBef>
                <a:buFontTx/>
                <a:buChar char="•"/>
              </a:pPr>
              <a:r>
                <a:rPr lang="en-US" altLang="zh-CN" sz="1400">
                  <a:latin typeface="Arial" charset="0"/>
                  <a:ea typeface="宋体" charset="-122"/>
                </a:rPr>
                <a:t> Equipment:  VMC BT40</a:t>
              </a:r>
            </a:p>
            <a:p>
              <a:pPr>
                <a:lnSpc>
                  <a:spcPct val="90000"/>
                </a:lnSpc>
                <a:spcBef>
                  <a:spcPct val="50000"/>
                </a:spcBef>
                <a:buFontTx/>
                <a:buChar char="•"/>
              </a:pPr>
              <a:endParaRPr lang="en-US" altLang="zh-CN" sz="1400">
                <a:latin typeface="Arial" charset="0"/>
                <a:ea typeface="宋体" charset="-122"/>
              </a:endParaRPr>
            </a:p>
          </p:txBody>
        </p:sp>
      </p:grpSp>
      <p:grpSp>
        <p:nvGrpSpPr>
          <p:cNvPr id="75781" name="TheSolution"/>
          <p:cNvGrpSpPr>
            <a:grpSpLocks/>
          </p:cNvGrpSpPr>
          <p:nvPr/>
        </p:nvGrpSpPr>
        <p:grpSpPr bwMode="auto">
          <a:xfrm>
            <a:off x="472126" y="2362796"/>
            <a:ext cx="5106988" cy="1223963"/>
            <a:chOff x="48" y="1871"/>
            <a:chExt cx="2736" cy="771"/>
          </a:xfrm>
        </p:grpSpPr>
        <p:sp>
          <p:nvSpPr>
            <p:cNvPr id="75790" name="Text Box 9"/>
            <p:cNvSpPr txBox="1">
              <a:spLocks noChangeArrowheads="1"/>
            </p:cNvSpPr>
            <p:nvPr/>
          </p:nvSpPr>
          <p:spPr bwMode="auto">
            <a:xfrm>
              <a:off x="48" y="1871"/>
              <a:ext cx="1043"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Solution:</a:t>
              </a:r>
            </a:p>
          </p:txBody>
        </p:sp>
        <p:sp>
          <p:nvSpPr>
            <p:cNvPr id="75791" name="Text Box 10"/>
            <p:cNvSpPr txBox="1">
              <a:spLocks noChangeArrowheads="1"/>
            </p:cNvSpPr>
            <p:nvPr/>
          </p:nvSpPr>
          <p:spPr bwMode="auto">
            <a:xfrm>
              <a:off x="48" y="2080"/>
              <a:ext cx="2736" cy="56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a:latin typeface="Arial" charset="0"/>
                  <a:ea typeface="宋体" charset="-122"/>
                </a:rPr>
                <a:t>  </a:t>
              </a:r>
              <a:r>
                <a:rPr lang="de-DE" altLang="zh-CN" sz="1400">
                  <a:latin typeface="Arial" charset="0"/>
                  <a:ea typeface="宋体" charset="-122"/>
                </a:rPr>
                <a:t>Ø 58.056 </a:t>
              </a:r>
              <a:r>
                <a:rPr lang="en-US" altLang="zh-CN" sz="1400">
                  <a:latin typeface="Arial" charset="0"/>
                  <a:ea typeface="宋体" charset="-122"/>
                </a:rPr>
                <a:t>RIR Padded Reamer(DWG60255977)</a:t>
              </a:r>
            </a:p>
            <a:p>
              <a:pPr>
                <a:lnSpc>
                  <a:spcPct val="90000"/>
                </a:lnSpc>
                <a:spcBef>
                  <a:spcPct val="50000"/>
                </a:spcBef>
                <a:buFontTx/>
                <a:buChar char="•"/>
              </a:pPr>
              <a:r>
                <a:rPr lang="en-US" altLang="zh-CN" sz="1400">
                  <a:latin typeface="Arial" charset="0"/>
                  <a:ea typeface="宋体" charset="-122"/>
                </a:rPr>
                <a:t>  RIR R0.2 PCD Insert(DWG60231505),Grade:KD1415</a:t>
              </a:r>
            </a:p>
            <a:p>
              <a:pPr>
                <a:lnSpc>
                  <a:spcPct val="90000"/>
                </a:lnSpc>
                <a:spcBef>
                  <a:spcPct val="50000"/>
                </a:spcBef>
                <a:buFontTx/>
                <a:buChar char="•"/>
              </a:pPr>
              <a:r>
                <a:rPr lang="en-US" altLang="zh-CN" sz="1400">
                  <a:latin typeface="Arial" charset="0"/>
                  <a:ea typeface="宋体" charset="-122"/>
                </a:rPr>
                <a:t>  Stock 0.4MM(DIA)</a:t>
              </a:r>
            </a:p>
          </p:txBody>
        </p:sp>
      </p:grpSp>
      <p:grpSp>
        <p:nvGrpSpPr>
          <p:cNvPr id="75782" name="TheResult"/>
          <p:cNvGrpSpPr>
            <a:grpSpLocks/>
          </p:cNvGrpSpPr>
          <p:nvPr/>
        </p:nvGrpSpPr>
        <p:grpSpPr bwMode="auto">
          <a:xfrm>
            <a:off x="472126" y="3731219"/>
            <a:ext cx="4343400" cy="1073150"/>
            <a:chOff x="48" y="3023"/>
            <a:chExt cx="2736" cy="676"/>
          </a:xfrm>
        </p:grpSpPr>
        <p:sp>
          <p:nvSpPr>
            <p:cNvPr id="75788" name="Text Box 12"/>
            <p:cNvSpPr txBox="1">
              <a:spLocks noChangeArrowheads="1"/>
            </p:cNvSpPr>
            <p:nvPr/>
          </p:nvSpPr>
          <p:spPr bwMode="auto">
            <a:xfrm>
              <a:off x="48" y="3023"/>
              <a:ext cx="906" cy="234"/>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Result:</a:t>
              </a:r>
            </a:p>
          </p:txBody>
        </p:sp>
        <p:sp>
          <p:nvSpPr>
            <p:cNvPr id="75789" name="Text Box 13"/>
            <p:cNvSpPr txBox="1">
              <a:spLocks noChangeArrowheads="1"/>
            </p:cNvSpPr>
            <p:nvPr/>
          </p:nvSpPr>
          <p:spPr bwMode="auto">
            <a:xfrm>
              <a:off x="48" y="3327"/>
              <a:ext cx="2736" cy="372"/>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dirty="0">
                  <a:latin typeface="Arial" charset="0"/>
                  <a:ea typeface="宋体" charset="-122"/>
                </a:rPr>
                <a:t> Surface quality Ra0.6</a:t>
              </a:r>
            </a:p>
            <a:p>
              <a:pPr>
                <a:lnSpc>
                  <a:spcPct val="90000"/>
                </a:lnSpc>
                <a:spcBef>
                  <a:spcPct val="50000"/>
                </a:spcBef>
                <a:buFontTx/>
                <a:buChar char="•"/>
              </a:pPr>
              <a:r>
                <a:rPr lang="en-US" altLang="zh-CN" sz="1400" dirty="0">
                  <a:latin typeface="Arial" charset="0"/>
                  <a:ea typeface="宋体" charset="-122"/>
                </a:rPr>
                <a:t> Roundness&lt;0.008mm</a:t>
              </a:r>
            </a:p>
          </p:txBody>
        </p:sp>
      </p:grpSp>
      <p:grpSp>
        <p:nvGrpSpPr>
          <p:cNvPr id="75783" name="TheData"/>
          <p:cNvGrpSpPr>
            <a:grpSpLocks/>
          </p:cNvGrpSpPr>
          <p:nvPr/>
        </p:nvGrpSpPr>
        <p:grpSpPr bwMode="auto">
          <a:xfrm>
            <a:off x="448314" y="5212359"/>
            <a:ext cx="3240087" cy="649287"/>
            <a:chOff x="2832" y="3022"/>
            <a:chExt cx="1487" cy="408"/>
          </a:xfrm>
        </p:grpSpPr>
        <p:sp>
          <p:nvSpPr>
            <p:cNvPr id="75786" name="Text Box 15"/>
            <p:cNvSpPr txBox="1">
              <a:spLocks noChangeArrowheads="1"/>
            </p:cNvSpPr>
            <p:nvPr/>
          </p:nvSpPr>
          <p:spPr bwMode="auto">
            <a:xfrm>
              <a:off x="2832" y="3022"/>
              <a:ext cx="777" cy="233"/>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zh-CN" sz="1800" b="1" u="sng">
                  <a:latin typeface="Arial" charset="0"/>
                  <a:ea typeface="宋体" charset="-122"/>
                </a:rPr>
                <a:t>The Data:</a:t>
              </a:r>
            </a:p>
          </p:txBody>
        </p:sp>
        <p:sp>
          <p:nvSpPr>
            <p:cNvPr id="75787" name="Text Box 16"/>
            <p:cNvSpPr txBox="1">
              <a:spLocks noChangeArrowheads="1"/>
            </p:cNvSpPr>
            <p:nvPr/>
          </p:nvSpPr>
          <p:spPr bwMode="auto">
            <a:xfrm>
              <a:off x="2832" y="3249"/>
              <a:ext cx="1487" cy="181"/>
            </a:xfrm>
            <a:prstGeom prst="rect">
              <a:avLst/>
            </a:prstGeom>
            <a:noFill/>
            <a:ln>
              <a:noFill/>
            </a:ln>
            <a:effectLst/>
            <a:extLst>
              <a:ext uri="{909E8E84-426E-40DD-AFC4-6F175D3DCCD1}">
                <a14:hiddenFill xmlns:a14="http://schemas.microsoft.com/office/drawing/2010/main">
                  <a:solidFill>
                    <a:srgbClr val="D4D7D7"/>
                  </a:solidFill>
                </a14:hiddenFill>
              </a:ext>
              <a:ext uri="{91240B29-F687-4F45-9708-019B960494DF}">
                <a14:hiddenLine xmlns:a14="http://schemas.microsoft.com/office/drawing/2010/main" w="15875">
                  <a:solidFill>
                    <a:srgbClr val="B2B25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90000"/>
                </a:lnSpc>
                <a:spcBef>
                  <a:spcPct val="50000"/>
                </a:spcBef>
                <a:buFontTx/>
                <a:buChar char="•"/>
              </a:pPr>
              <a:r>
                <a:rPr lang="en-US" altLang="zh-CN" sz="1400">
                  <a:latin typeface="Arial" charset="0"/>
                  <a:ea typeface="宋体" charset="-122"/>
                </a:rPr>
                <a:t>  Vc=300m/min  F=0.19mm/r  </a:t>
              </a:r>
            </a:p>
          </p:txBody>
        </p:sp>
      </p:grpSp>
      <p:pic>
        <p:nvPicPr>
          <p:cNvPr id="7578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9539" y="3903662"/>
            <a:ext cx="1521474" cy="2321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03661"/>
            <a:ext cx="1714292" cy="23211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13269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arlargeautomot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419"/>
            <a:ext cx="9144000"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5237285" y="2803525"/>
            <a:ext cx="36004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eaLnBrk="0" hangingPunct="0">
              <a:defRPr sz="2000">
                <a:solidFill>
                  <a:schemeClr val="tx1"/>
                </a:solidFill>
                <a:latin typeface="Arial" pitchFamily="34" charset="0"/>
                <a:ea typeface="ＭＳ Ｐゴシック" pitchFamily="34" charset="-128"/>
              </a:defRPr>
            </a:lvl1pPr>
            <a:lvl2pPr marL="742950" indent="-285750" algn="ctr" eaLnBrk="0" hangingPunct="0">
              <a:defRPr sz="2000">
                <a:solidFill>
                  <a:schemeClr val="tx1"/>
                </a:solidFill>
                <a:latin typeface="Arial" pitchFamily="34" charset="0"/>
                <a:ea typeface="ＭＳ Ｐゴシック" pitchFamily="34" charset="-128"/>
              </a:defRPr>
            </a:lvl2pPr>
            <a:lvl3pPr marL="1143000" indent="-228600" algn="ctr" eaLnBrk="0" hangingPunct="0">
              <a:defRPr sz="2000">
                <a:solidFill>
                  <a:schemeClr val="tx1"/>
                </a:solidFill>
                <a:latin typeface="Arial" pitchFamily="34" charset="0"/>
                <a:ea typeface="ＭＳ Ｐゴシック" pitchFamily="34" charset="-128"/>
              </a:defRPr>
            </a:lvl3pPr>
            <a:lvl4pPr marL="1600200" indent="-228600" algn="ctr" eaLnBrk="0" hangingPunct="0">
              <a:defRPr sz="2000">
                <a:solidFill>
                  <a:schemeClr val="tx1"/>
                </a:solidFill>
                <a:latin typeface="Arial" pitchFamily="34" charset="0"/>
                <a:ea typeface="ＭＳ Ｐゴシック" pitchFamily="34" charset="-128"/>
              </a:defRPr>
            </a:lvl4pPr>
            <a:lvl5pPr marL="2057400" indent="-228600" algn="ctr"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pPr algn="l"/>
            <a:r>
              <a:rPr lang="de-DE" sz="2400" b="1" dirty="0">
                <a:solidFill>
                  <a:srgbClr val="FFFFFF"/>
                </a:solidFill>
                <a:cs typeface="Arial" pitchFamily="34" charset="0"/>
              </a:rPr>
              <a:t>Thank you</a:t>
            </a:r>
          </a:p>
          <a:p>
            <a:pPr algn="l"/>
            <a:r>
              <a:rPr lang="de-DE" sz="2400" b="1" dirty="0">
                <a:solidFill>
                  <a:srgbClr val="FFFFFF"/>
                </a:solidFill>
                <a:cs typeface="Arial" pitchFamily="34" charset="0"/>
              </a:rPr>
              <a:t>for your kind attention !</a:t>
            </a:r>
          </a:p>
        </p:txBody>
      </p:sp>
      <p:sp>
        <p:nvSpPr>
          <p:cNvPr id="6" name="Text Box 9"/>
          <p:cNvSpPr txBox="1">
            <a:spLocks noChangeArrowheads="1"/>
          </p:cNvSpPr>
          <p:nvPr/>
        </p:nvSpPr>
        <p:spPr bwMode="auto">
          <a:xfrm>
            <a:off x="4929553" y="1787525"/>
            <a:ext cx="3733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eaLnBrk="0" hangingPunct="0">
              <a:defRPr sz="2000">
                <a:solidFill>
                  <a:schemeClr val="tx1"/>
                </a:solidFill>
                <a:latin typeface="Arial" pitchFamily="34" charset="0"/>
                <a:ea typeface="ＭＳ Ｐゴシック" pitchFamily="34" charset="-128"/>
              </a:defRPr>
            </a:lvl1pPr>
            <a:lvl2pPr marL="742950" indent="-285750" algn="ctr" eaLnBrk="0" hangingPunct="0">
              <a:defRPr sz="2000">
                <a:solidFill>
                  <a:schemeClr val="tx1"/>
                </a:solidFill>
                <a:latin typeface="Arial" pitchFamily="34" charset="0"/>
                <a:ea typeface="ＭＳ Ｐゴシック" pitchFamily="34" charset="-128"/>
              </a:defRPr>
            </a:lvl2pPr>
            <a:lvl3pPr marL="1143000" indent="-228600" algn="ctr" eaLnBrk="0" hangingPunct="0">
              <a:defRPr sz="2000">
                <a:solidFill>
                  <a:schemeClr val="tx1"/>
                </a:solidFill>
                <a:latin typeface="Arial" pitchFamily="34" charset="0"/>
                <a:ea typeface="ＭＳ Ｐゴシック" pitchFamily="34" charset="-128"/>
              </a:defRPr>
            </a:lvl3pPr>
            <a:lvl4pPr marL="1600200" indent="-228600" algn="ctr" eaLnBrk="0" hangingPunct="0">
              <a:defRPr sz="2000">
                <a:solidFill>
                  <a:schemeClr val="tx1"/>
                </a:solidFill>
                <a:latin typeface="Arial" pitchFamily="34" charset="0"/>
                <a:ea typeface="ＭＳ Ｐゴシック" pitchFamily="34" charset="-128"/>
              </a:defRPr>
            </a:lvl4pPr>
            <a:lvl5pPr marL="2057400" indent="-228600" algn="ctr" eaLnBrk="0" hangingPunct="0">
              <a:defRPr sz="2000">
                <a:solidFill>
                  <a:schemeClr val="tx1"/>
                </a:solidFill>
                <a:latin typeface="Arial" pitchFamily="34" charset="0"/>
                <a:ea typeface="ＭＳ Ｐゴシック" pitchFamily="34" charset="-128"/>
              </a:defRPr>
            </a:lvl5pPr>
            <a:lvl6pPr marL="25146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6pPr>
            <a:lvl7pPr marL="29718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7pPr>
            <a:lvl8pPr marL="34290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8pPr>
            <a:lvl9pPr marL="3886200" indent="-228600" algn="ctr" eaLnBrk="0" fontAlgn="base" hangingPunct="0">
              <a:spcBef>
                <a:spcPct val="0"/>
              </a:spcBef>
              <a:spcAft>
                <a:spcPct val="0"/>
              </a:spcAft>
              <a:defRPr sz="2000">
                <a:solidFill>
                  <a:schemeClr val="tx1"/>
                </a:solidFill>
                <a:latin typeface="Arial" pitchFamily="34" charset="0"/>
                <a:ea typeface="ＭＳ Ｐゴシック" pitchFamily="34" charset="-128"/>
              </a:defRPr>
            </a:lvl9pPr>
          </a:lstStyle>
          <a:p>
            <a:r>
              <a:rPr lang="ja-JP" altLang="en-US" sz="6000" dirty="0">
                <a:solidFill>
                  <a:srgbClr val="FFFFFF"/>
                </a:solidFill>
                <a:cs typeface="Arial" pitchFamily="34" charset="0"/>
              </a:rPr>
              <a:t>謝謝</a:t>
            </a:r>
            <a:endParaRPr lang="de-DE" sz="6000" dirty="0">
              <a:solidFill>
                <a:srgbClr val="FFFFFF"/>
              </a:solidFill>
              <a:cs typeface="Arial" pitchFamily="34" charset="0"/>
            </a:endParaRPr>
          </a:p>
        </p:txBody>
      </p:sp>
      <p:sp>
        <p:nvSpPr>
          <p:cNvPr id="2" name="矩形 1">
            <a:extLst>
              <a:ext uri="{FF2B5EF4-FFF2-40B4-BE49-F238E27FC236}">
                <a16:creationId xmlns:a16="http://schemas.microsoft.com/office/drawing/2014/main" id="{8A7E92DE-3A3C-4FEA-86B8-0BE887823F3D}"/>
              </a:ext>
            </a:extLst>
          </p:cNvPr>
          <p:cNvSpPr/>
          <p:nvPr/>
        </p:nvSpPr>
        <p:spPr>
          <a:xfrm>
            <a:off x="4422532" y="4311631"/>
            <a:ext cx="4481878" cy="1323439"/>
          </a:xfrm>
          <a:prstGeom prst="rect">
            <a:avLst/>
          </a:prstGeom>
          <a:noFill/>
        </p:spPr>
        <p:txBody>
          <a:bodyPr wrap="square" lIns="91440" tIns="45720" rIns="91440" bIns="45720">
            <a:spAutoFit/>
          </a:bodyPr>
          <a:lstStyle/>
          <a:p>
            <a:r>
              <a:rPr lang="zh-CN" altLang="zh-CN" sz="2000" dirty="0">
                <a:solidFill>
                  <a:schemeClr val="bg1"/>
                </a:solidFill>
              </a:rPr>
              <a:t>肯纳亚洲（中国）企业管理有限公司</a:t>
            </a:r>
          </a:p>
          <a:p>
            <a:r>
              <a:rPr lang="zh-CN" altLang="en-US" sz="2000" dirty="0">
                <a:solidFill>
                  <a:schemeClr val="bg1"/>
                </a:solidFill>
              </a:rPr>
              <a:t>项目部 </a:t>
            </a:r>
            <a:r>
              <a:rPr lang="zh-CN" altLang="zh-CN" sz="2000" dirty="0">
                <a:solidFill>
                  <a:schemeClr val="bg1"/>
                </a:solidFill>
              </a:rPr>
              <a:t>陈梓亮</a:t>
            </a:r>
            <a:endParaRPr lang="en-US" altLang="zh-CN" sz="2000" dirty="0">
              <a:solidFill>
                <a:schemeClr val="bg1"/>
              </a:solidFill>
            </a:endParaRPr>
          </a:p>
          <a:p>
            <a:r>
              <a:rPr lang="en-US" altLang="zh-CN" sz="2000" u="sng" dirty="0">
                <a:solidFill>
                  <a:schemeClr val="bg1"/>
                </a:solidFill>
                <a:hlinkClick r:id="rId3">
                  <a:extLst>
                    <a:ext uri="{A12FA001-AC4F-418D-AE19-62706E023703}">
                      <ahyp:hlinkClr xmlns:ahyp="http://schemas.microsoft.com/office/drawing/2018/hyperlinkcolor" val="tx"/>
                    </a:ext>
                  </a:extLst>
                </a:hlinkClick>
              </a:rPr>
              <a:t>zillion.chen@kennametal.com</a:t>
            </a:r>
            <a:endParaRPr lang="en-US" altLang="zh-CN" sz="2000" u="sng" dirty="0">
              <a:solidFill>
                <a:schemeClr val="bg1"/>
              </a:solidFill>
            </a:endParaRPr>
          </a:p>
          <a:p>
            <a:r>
              <a:rPr lang="en-US" altLang="zh-CN" sz="2000" dirty="0">
                <a:solidFill>
                  <a:schemeClr val="bg1"/>
                </a:solidFill>
              </a:rPr>
              <a:t>M:  +86 13701774770</a:t>
            </a:r>
            <a:endParaRPr lang="zh-CN" altLang="en-US" sz="2000" b="0"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84338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80C6CE-F229-4220-ADAE-B827740AEFFE}"/>
              </a:ext>
            </a:extLst>
          </p:cNvPr>
          <p:cNvSpPr>
            <a:spLocks noGrp="1"/>
          </p:cNvSpPr>
          <p:nvPr>
            <p:ph type="title"/>
          </p:nvPr>
        </p:nvSpPr>
        <p:spPr/>
        <p:txBody>
          <a:bodyPr/>
          <a:lstStyle/>
          <a:p>
            <a:r>
              <a:rPr lang="zh-CN" altLang="en-US" dirty="0">
                <a:latin typeface="Microsoft YaHei" panose="020B0503020204020204" pitchFamily="34" charset="-122"/>
                <a:ea typeface="Microsoft YaHei" panose="020B0503020204020204" pitchFamily="34" charset="-122"/>
              </a:rPr>
              <a:t>曲轴通用类刀具概述</a:t>
            </a:r>
          </a:p>
        </p:txBody>
      </p:sp>
      <p:sp>
        <p:nvSpPr>
          <p:cNvPr id="4" name="灯片编号占位符 3">
            <a:extLst>
              <a:ext uri="{FF2B5EF4-FFF2-40B4-BE49-F238E27FC236}">
                <a16:creationId xmlns:a16="http://schemas.microsoft.com/office/drawing/2014/main" id="{FC9F04AE-3D50-40BA-8DE8-254AB75E339A}"/>
              </a:ext>
            </a:extLst>
          </p:cNvPr>
          <p:cNvSpPr>
            <a:spLocks noGrp="1"/>
          </p:cNvSpPr>
          <p:nvPr>
            <p:ph type="sldNum" sz="quarter" idx="10"/>
          </p:nvPr>
        </p:nvSpPr>
        <p:spPr/>
        <p:txBody>
          <a:bodyPr/>
          <a:lstStyle/>
          <a:p>
            <a:r>
              <a:rPr lang="en-US" altLang="zh-CN" b="1" dirty="0">
                <a:latin typeface="Microsoft YaHei" panose="020B0503020204020204" pitchFamily="34" charset="-122"/>
                <a:ea typeface="Microsoft YaHei" panose="020B0503020204020204" pitchFamily="34" charset="-122"/>
              </a:rPr>
              <a:t> </a:t>
            </a:r>
          </a:p>
        </p:txBody>
      </p:sp>
      <p:sp>
        <p:nvSpPr>
          <p:cNvPr id="11" name="文本框 10">
            <a:extLst>
              <a:ext uri="{FF2B5EF4-FFF2-40B4-BE49-F238E27FC236}">
                <a16:creationId xmlns:a16="http://schemas.microsoft.com/office/drawing/2014/main" id="{7805D35C-379C-491C-9707-83AD312F4F2D}"/>
              </a:ext>
            </a:extLst>
          </p:cNvPr>
          <p:cNvSpPr txBox="1"/>
          <p:nvPr/>
        </p:nvSpPr>
        <p:spPr>
          <a:xfrm>
            <a:off x="3173086" y="4087514"/>
            <a:ext cx="2933402" cy="369332"/>
          </a:xfrm>
          <a:prstGeom prst="rect">
            <a:avLst/>
          </a:prstGeom>
          <a:noFill/>
        </p:spPr>
        <p:txBody>
          <a:bodyPr wrap="square" rtlCol="0">
            <a:spAutoFit/>
          </a:bodyPr>
          <a:lstStyle/>
          <a:p>
            <a:r>
              <a:rPr lang="zh-CN" altLang="en-US" dirty="0">
                <a:latin typeface="Microsoft YaHei" panose="020B0503020204020204" pitchFamily="34" charset="-122"/>
                <a:ea typeface="Microsoft YaHei" panose="020B0503020204020204" pitchFamily="34" charset="-122"/>
              </a:rPr>
              <a:t>铣削两端面和中心孔加工</a:t>
            </a:r>
          </a:p>
        </p:txBody>
      </p:sp>
      <p:pic>
        <p:nvPicPr>
          <p:cNvPr id="16" name="内容占位符 15">
            <a:extLst>
              <a:ext uri="{FF2B5EF4-FFF2-40B4-BE49-F238E27FC236}">
                <a16:creationId xmlns:a16="http://schemas.microsoft.com/office/drawing/2014/main" id="{AB28CF91-E1CA-4722-B6C2-E1F5C19ACE98}"/>
              </a:ext>
            </a:extLst>
          </p:cNvPr>
          <p:cNvPicPr>
            <a:picLocks noGrp="1" noChangeAspect="1"/>
          </p:cNvPicPr>
          <p:nvPr>
            <p:ph idx="1"/>
          </p:nvPr>
        </p:nvPicPr>
        <p:blipFill>
          <a:blip r:embed="rId2"/>
          <a:stretch>
            <a:fillRect/>
          </a:stretch>
        </p:blipFill>
        <p:spPr>
          <a:xfrm>
            <a:off x="449263" y="671809"/>
            <a:ext cx="3635057" cy="3217585"/>
          </a:xfrm>
          <a:prstGeom prst="rect">
            <a:avLst/>
          </a:prstGeom>
        </p:spPr>
      </p:pic>
      <p:pic>
        <p:nvPicPr>
          <p:cNvPr id="17" name="图片 16">
            <a:extLst>
              <a:ext uri="{FF2B5EF4-FFF2-40B4-BE49-F238E27FC236}">
                <a16:creationId xmlns:a16="http://schemas.microsoft.com/office/drawing/2014/main" id="{C3EDB6A5-7CA0-4609-AFA6-81F0C00A2698}"/>
              </a:ext>
            </a:extLst>
          </p:cNvPr>
          <p:cNvPicPr>
            <a:picLocks noChangeAspect="1"/>
          </p:cNvPicPr>
          <p:nvPr/>
        </p:nvPicPr>
        <p:blipFill>
          <a:blip r:embed="rId3"/>
          <a:stretch>
            <a:fillRect/>
          </a:stretch>
        </p:blipFill>
        <p:spPr>
          <a:xfrm>
            <a:off x="5970916" y="837507"/>
            <a:ext cx="2723823" cy="5182986"/>
          </a:xfrm>
          <a:prstGeom prst="rect">
            <a:avLst/>
          </a:prstGeom>
        </p:spPr>
      </p:pic>
      <p:pic>
        <p:nvPicPr>
          <p:cNvPr id="18" name="图片 17">
            <a:extLst>
              <a:ext uri="{FF2B5EF4-FFF2-40B4-BE49-F238E27FC236}">
                <a16:creationId xmlns:a16="http://schemas.microsoft.com/office/drawing/2014/main" id="{4DC3362C-DF1C-4A73-971B-0963513847A2}"/>
              </a:ext>
            </a:extLst>
          </p:cNvPr>
          <p:cNvPicPr>
            <a:picLocks noChangeAspect="1"/>
          </p:cNvPicPr>
          <p:nvPr/>
        </p:nvPicPr>
        <p:blipFill>
          <a:blip r:embed="rId4"/>
          <a:stretch>
            <a:fillRect/>
          </a:stretch>
        </p:blipFill>
        <p:spPr>
          <a:xfrm>
            <a:off x="449261" y="3913651"/>
            <a:ext cx="2417178" cy="2185488"/>
          </a:xfrm>
          <a:prstGeom prst="rect">
            <a:avLst/>
          </a:prstGeom>
        </p:spPr>
      </p:pic>
    </p:spTree>
    <p:extLst>
      <p:ext uri="{BB962C8B-B14F-4D97-AF65-F5344CB8AC3E}">
        <p14:creationId xmlns:p14="http://schemas.microsoft.com/office/powerpoint/2010/main" val="3305310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80C6CE-F229-4220-ADAE-B827740AEFFE}"/>
              </a:ext>
            </a:extLst>
          </p:cNvPr>
          <p:cNvSpPr>
            <a:spLocks noGrp="1"/>
          </p:cNvSpPr>
          <p:nvPr>
            <p:ph type="title"/>
          </p:nvPr>
        </p:nvSpPr>
        <p:spPr/>
        <p:txBody>
          <a:bodyPr/>
          <a:lstStyle/>
          <a:p>
            <a:r>
              <a:rPr lang="zh-CN" altLang="en-US" dirty="0">
                <a:latin typeface="Microsoft YaHei" panose="020B0503020204020204" pitchFamily="34" charset="-122"/>
                <a:ea typeface="Microsoft YaHei" panose="020B0503020204020204" pitchFamily="34" charset="-122"/>
              </a:rPr>
              <a:t>曲轴通用类刀具概述</a:t>
            </a:r>
          </a:p>
        </p:txBody>
      </p:sp>
      <p:sp>
        <p:nvSpPr>
          <p:cNvPr id="4" name="灯片编号占位符 3">
            <a:extLst>
              <a:ext uri="{FF2B5EF4-FFF2-40B4-BE49-F238E27FC236}">
                <a16:creationId xmlns:a16="http://schemas.microsoft.com/office/drawing/2014/main" id="{FC9F04AE-3D50-40BA-8DE8-254AB75E339A}"/>
              </a:ext>
            </a:extLst>
          </p:cNvPr>
          <p:cNvSpPr>
            <a:spLocks noGrp="1"/>
          </p:cNvSpPr>
          <p:nvPr>
            <p:ph type="sldNum" sz="quarter" idx="10"/>
          </p:nvPr>
        </p:nvSpPr>
        <p:spPr/>
        <p:txBody>
          <a:bodyPr/>
          <a:lstStyle/>
          <a:p>
            <a:r>
              <a:rPr lang="en-US" altLang="zh-CN" b="1" dirty="0">
                <a:latin typeface="Microsoft YaHei" panose="020B0503020204020204" pitchFamily="34" charset="-122"/>
                <a:ea typeface="Microsoft YaHei" panose="020B0503020204020204" pitchFamily="34" charset="-122"/>
              </a:rPr>
              <a:t> </a:t>
            </a:r>
          </a:p>
        </p:txBody>
      </p:sp>
      <p:sp>
        <p:nvSpPr>
          <p:cNvPr id="11" name="文本框 10">
            <a:extLst>
              <a:ext uri="{FF2B5EF4-FFF2-40B4-BE49-F238E27FC236}">
                <a16:creationId xmlns:a16="http://schemas.microsoft.com/office/drawing/2014/main" id="{7805D35C-379C-491C-9707-83AD312F4F2D}"/>
              </a:ext>
            </a:extLst>
          </p:cNvPr>
          <p:cNvSpPr txBox="1"/>
          <p:nvPr/>
        </p:nvSpPr>
        <p:spPr>
          <a:xfrm>
            <a:off x="449263" y="4518660"/>
            <a:ext cx="2933402" cy="1840119"/>
          </a:xfrm>
          <a:prstGeom prst="rect">
            <a:avLst/>
          </a:prstGeom>
          <a:noFill/>
        </p:spPr>
        <p:txBody>
          <a:bodyPr wrap="square" rtlCol="0">
            <a:spAutoFit/>
          </a:bodyPr>
          <a:lstStyle/>
          <a:p>
            <a:pPr>
              <a:lnSpc>
                <a:spcPct val="120000"/>
              </a:lnSpc>
            </a:pPr>
            <a:r>
              <a:rPr lang="zh-CN" altLang="en-US" sz="1600" dirty="0">
                <a:latin typeface="Microsoft YaHei" panose="020B0503020204020204" pitchFamily="34" charset="-122"/>
                <a:ea typeface="Microsoft YaHei" panose="020B0503020204020204" pitchFamily="34" charset="-122"/>
              </a:rPr>
              <a:t>首选</a:t>
            </a:r>
            <a:r>
              <a:rPr lang="en-US" altLang="zh-CN" sz="1600" dirty="0">
                <a:latin typeface="Microsoft YaHei" panose="020B0503020204020204" pitchFamily="34" charset="-122"/>
                <a:ea typeface="Microsoft YaHei" panose="020B0503020204020204" pitchFamily="34" charset="-122"/>
              </a:rPr>
              <a:t>---</a:t>
            </a:r>
            <a:r>
              <a:rPr lang="zh-CN" altLang="en-US" sz="1600" dirty="0">
                <a:latin typeface="Microsoft YaHei" panose="020B0503020204020204" pitchFamily="34" charset="-122"/>
                <a:ea typeface="Microsoft YaHei" panose="020B0503020204020204" pitchFamily="34" charset="-122"/>
              </a:rPr>
              <a:t>分体式结构</a:t>
            </a:r>
            <a:endParaRPr lang="en-US" altLang="zh-CN" sz="1600" dirty="0">
              <a:latin typeface="Microsoft YaHei" panose="020B0503020204020204" pitchFamily="34" charset="-122"/>
              <a:ea typeface="Microsoft YaHei" panose="020B0503020204020204" pitchFamily="34" charset="-122"/>
            </a:endParaRPr>
          </a:p>
          <a:p>
            <a:pPr marL="285750" indent="-285750">
              <a:lnSpc>
                <a:spcPct val="12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可调整刀夹</a:t>
            </a:r>
            <a:endParaRPr lang="en-US" altLang="zh-CN" sz="1600" dirty="0">
              <a:latin typeface="Microsoft YaHei" panose="020B0503020204020204" pitchFamily="34" charset="-122"/>
              <a:ea typeface="Microsoft YaHei" panose="020B0503020204020204" pitchFamily="34" charset="-122"/>
            </a:endParaRPr>
          </a:p>
          <a:p>
            <a:pPr marL="285750" indent="-285750">
              <a:lnSpc>
                <a:spcPct val="12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最大的铁屑排屑空间</a:t>
            </a:r>
            <a:endParaRPr lang="en-US" altLang="zh-CN" sz="1600" dirty="0">
              <a:latin typeface="Microsoft YaHei" panose="020B0503020204020204" pitchFamily="34" charset="-122"/>
              <a:ea typeface="Microsoft YaHei" panose="020B0503020204020204" pitchFamily="34" charset="-122"/>
            </a:endParaRPr>
          </a:p>
          <a:p>
            <a:pPr marL="285750" indent="-285750">
              <a:lnSpc>
                <a:spcPct val="12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内冷支持</a:t>
            </a:r>
            <a:endParaRPr lang="en-US" altLang="zh-CN" sz="1600" dirty="0">
              <a:latin typeface="Microsoft YaHei" panose="020B0503020204020204" pitchFamily="34" charset="-122"/>
              <a:ea typeface="Microsoft YaHei" panose="020B0503020204020204" pitchFamily="34" charset="-122"/>
            </a:endParaRPr>
          </a:p>
          <a:p>
            <a:pPr marL="285750" indent="-285750">
              <a:lnSpc>
                <a:spcPct val="12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维修简便</a:t>
            </a:r>
            <a:endParaRPr lang="en-US" altLang="zh-CN" sz="1600" dirty="0">
              <a:latin typeface="Microsoft YaHei" panose="020B0503020204020204" pitchFamily="34" charset="-122"/>
              <a:ea typeface="Microsoft YaHei" panose="020B0503020204020204" pitchFamily="34" charset="-122"/>
            </a:endParaRPr>
          </a:p>
          <a:p>
            <a:pPr marL="285750" indent="-285750">
              <a:lnSpc>
                <a:spcPct val="120000"/>
              </a:lnSpc>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通用性广</a:t>
            </a:r>
          </a:p>
        </p:txBody>
      </p:sp>
      <p:pic>
        <p:nvPicPr>
          <p:cNvPr id="6" name="图片 5">
            <a:extLst>
              <a:ext uri="{FF2B5EF4-FFF2-40B4-BE49-F238E27FC236}">
                <a16:creationId xmlns:a16="http://schemas.microsoft.com/office/drawing/2014/main" id="{0E1E874A-9532-46D9-9CE3-95C5DED52765}"/>
              </a:ext>
            </a:extLst>
          </p:cNvPr>
          <p:cNvPicPr>
            <a:picLocks noChangeAspect="1"/>
          </p:cNvPicPr>
          <p:nvPr/>
        </p:nvPicPr>
        <p:blipFill>
          <a:blip r:embed="rId2"/>
          <a:stretch>
            <a:fillRect/>
          </a:stretch>
        </p:blipFill>
        <p:spPr>
          <a:xfrm>
            <a:off x="449263" y="946150"/>
            <a:ext cx="4149498" cy="3572510"/>
          </a:xfrm>
          <a:prstGeom prst="rect">
            <a:avLst/>
          </a:prstGeom>
        </p:spPr>
      </p:pic>
      <p:pic>
        <p:nvPicPr>
          <p:cNvPr id="7" name="图片 6">
            <a:extLst>
              <a:ext uri="{FF2B5EF4-FFF2-40B4-BE49-F238E27FC236}">
                <a16:creationId xmlns:a16="http://schemas.microsoft.com/office/drawing/2014/main" id="{2B8FF935-EC75-4B42-AE4B-679685D00DF3}"/>
              </a:ext>
            </a:extLst>
          </p:cNvPr>
          <p:cNvPicPr>
            <a:picLocks noChangeAspect="1"/>
          </p:cNvPicPr>
          <p:nvPr/>
        </p:nvPicPr>
        <p:blipFill>
          <a:blip r:embed="rId3"/>
          <a:stretch>
            <a:fillRect/>
          </a:stretch>
        </p:blipFill>
        <p:spPr>
          <a:xfrm>
            <a:off x="5070100" y="916813"/>
            <a:ext cx="2608781" cy="5024374"/>
          </a:xfrm>
          <a:prstGeom prst="rect">
            <a:avLst/>
          </a:prstGeom>
        </p:spPr>
      </p:pic>
    </p:spTree>
    <p:extLst>
      <p:ext uri="{BB962C8B-B14F-4D97-AF65-F5344CB8AC3E}">
        <p14:creationId xmlns:p14="http://schemas.microsoft.com/office/powerpoint/2010/main" val="2706064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80C6CE-F229-4220-ADAE-B827740AEFFE}"/>
              </a:ext>
            </a:extLst>
          </p:cNvPr>
          <p:cNvSpPr>
            <a:spLocks noGrp="1"/>
          </p:cNvSpPr>
          <p:nvPr>
            <p:ph type="title"/>
          </p:nvPr>
        </p:nvSpPr>
        <p:spPr/>
        <p:txBody>
          <a:bodyPr/>
          <a:lstStyle/>
          <a:p>
            <a:r>
              <a:rPr lang="zh-CN" altLang="en-US" dirty="0">
                <a:latin typeface="Microsoft YaHei" panose="020B0503020204020204" pitchFamily="34" charset="-122"/>
                <a:ea typeface="Microsoft YaHei" panose="020B0503020204020204" pitchFamily="34" charset="-122"/>
              </a:rPr>
              <a:t>曲轴通用类刀具概述</a:t>
            </a:r>
          </a:p>
        </p:txBody>
      </p:sp>
      <p:sp>
        <p:nvSpPr>
          <p:cNvPr id="4" name="灯片编号占位符 3">
            <a:extLst>
              <a:ext uri="{FF2B5EF4-FFF2-40B4-BE49-F238E27FC236}">
                <a16:creationId xmlns:a16="http://schemas.microsoft.com/office/drawing/2014/main" id="{FC9F04AE-3D50-40BA-8DE8-254AB75E339A}"/>
              </a:ext>
            </a:extLst>
          </p:cNvPr>
          <p:cNvSpPr>
            <a:spLocks noGrp="1"/>
          </p:cNvSpPr>
          <p:nvPr>
            <p:ph type="sldNum" sz="quarter" idx="10"/>
          </p:nvPr>
        </p:nvSpPr>
        <p:spPr/>
        <p:txBody>
          <a:bodyPr/>
          <a:lstStyle/>
          <a:p>
            <a:r>
              <a:rPr lang="en-US" altLang="zh-CN" b="1" dirty="0">
                <a:latin typeface="Microsoft YaHei" panose="020B0503020204020204" pitchFamily="34" charset="-122"/>
                <a:ea typeface="Microsoft YaHei" panose="020B0503020204020204" pitchFamily="34" charset="-122"/>
              </a:rPr>
              <a:t> </a:t>
            </a:r>
          </a:p>
        </p:txBody>
      </p:sp>
      <p:sp>
        <p:nvSpPr>
          <p:cNvPr id="11" name="文本框 10">
            <a:extLst>
              <a:ext uri="{FF2B5EF4-FFF2-40B4-BE49-F238E27FC236}">
                <a16:creationId xmlns:a16="http://schemas.microsoft.com/office/drawing/2014/main" id="{7805D35C-379C-491C-9707-83AD312F4F2D}"/>
              </a:ext>
            </a:extLst>
          </p:cNvPr>
          <p:cNvSpPr txBox="1"/>
          <p:nvPr/>
        </p:nvSpPr>
        <p:spPr>
          <a:xfrm>
            <a:off x="2969818" y="4182109"/>
            <a:ext cx="2933402" cy="2120902"/>
          </a:xfrm>
          <a:prstGeom prst="rect">
            <a:avLst/>
          </a:prstGeom>
          <a:noFill/>
        </p:spPr>
        <p:txBody>
          <a:bodyPr wrap="square" rtlCol="0">
            <a:spAutoFit/>
          </a:bodyPr>
          <a:lstStyle/>
          <a:p>
            <a:pPr>
              <a:lnSpc>
                <a:spcPct val="150000"/>
              </a:lnSpc>
            </a:pPr>
            <a:r>
              <a:rPr lang="zh-CN" altLang="en-US" dirty="0">
                <a:latin typeface="Microsoft YaHei" panose="020B0503020204020204" pitchFamily="34" charset="-122"/>
                <a:ea typeface="Microsoft YaHei" panose="020B0503020204020204" pitchFamily="34" charset="-122"/>
              </a:rPr>
              <a:t>整体式结构</a:t>
            </a:r>
            <a:endParaRPr lang="en-US" altLang="zh-CN"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可微量调整</a:t>
            </a:r>
            <a:endParaRPr lang="en-US" altLang="zh-CN"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最强的刀具刚性</a:t>
            </a:r>
            <a:endParaRPr lang="en-US" altLang="zh-CN"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最多的刀齿分布</a:t>
            </a:r>
            <a:endParaRPr lang="en-US" altLang="zh-CN" dirty="0">
              <a:latin typeface="Microsoft YaHei" panose="020B0503020204020204" pitchFamily="34" charset="-122"/>
              <a:ea typeface="Microsoft YaHei" panose="020B0503020204020204" pitchFamily="34" charset="-122"/>
            </a:endParaRPr>
          </a:p>
          <a:p>
            <a:pPr marL="285750" indent="-285750">
              <a:lnSpc>
                <a:spcPct val="150000"/>
              </a:lnSpc>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内冷支持</a:t>
            </a:r>
          </a:p>
        </p:txBody>
      </p:sp>
      <p:pic>
        <p:nvPicPr>
          <p:cNvPr id="3" name="图片 2">
            <a:extLst>
              <a:ext uri="{FF2B5EF4-FFF2-40B4-BE49-F238E27FC236}">
                <a16:creationId xmlns:a16="http://schemas.microsoft.com/office/drawing/2014/main" id="{F19A6BC6-68A7-46D2-BC9C-B9F014EB98EE}"/>
              </a:ext>
            </a:extLst>
          </p:cNvPr>
          <p:cNvPicPr>
            <a:picLocks noChangeAspect="1"/>
          </p:cNvPicPr>
          <p:nvPr/>
        </p:nvPicPr>
        <p:blipFill>
          <a:blip r:embed="rId2"/>
          <a:stretch>
            <a:fillRect/>
          </a:stretch>
        </p:blipFill>
        <p:spPr>
          <a:xfrm>
            <a:off x="1010429" y="640393"/>
            <a:ext cx="4308331" cy="3042286"/>
          </a:xfrm>
          <a:prstGeom prst="rect">
            <a:avLst/>
          </a:prstGeom>
        </p:spPr>
      </p:pic>
      <p:pic>
        <p:nvPicPr>
          <p:cNvPr id="5" name="图片 4">
            <a:extLst>
              <a:ext uri="{FF2B5EF4-FFF2-40B4-BE49-F238E27FC236}">
                <a16:creationId xmlns:a16="http://schemas.microsoft.com/office/drawing/2014/main" id="{3B5FBE6F-07C4-4E9E-9744-BFFFB8C0375B}"/>
              </a:ext>
            </a:extLst>
          </p:cNvPr>
          <p:cNvPicPr>
            <a:picLocks noChangeAspect="1"/>
          </p:cNvPicPr>
          <p:nvPr/>
        </p:nvPicPr>
        <p:blipFill>
          <a:blip r:embed="rId3"/>
          <a:stretch>
            <a:fillRect/>
          </a:stretch>
        </p:blipFill>
        <p:spPr>
          <a:xfrm>
            <a:off x="699181" y="3110230"/>
            <a:ext cx="2141991" cy="2132330"/>
          </a:xfrm>
          <a:prstGeom prst="rect">
            <a:avLst/>
          </a:prstGeom>
        </p:spPr>
      </p:pic>
      <p:grpSp>
        <p:nvGrpSpPr>
          <p:cNvPr id="6" name="Group 4">
            <a:extLst>
              <a:ext uri="{FF2B5EF4-FFF2-40B4-BE49-F238E27FC236}">
                <a16:creationId xmlns:a16="http://schemas.microsoft.com/office/drawing/2014/main" id="{05A05308-F9A6-435E-AEF6-D34BD1291E72}"/>
              </a:ext>
            </a:extLst>
          </p:cNvPr>
          <p:cNvGrpSpPr>
            <a:grpSpLocks noChangeAspect="1"/>
          </p:cNvGrpSpPr>
          <p:nvPr/>
        </p:nvGrpSpPr>
        <p:grpSpPr bwMode="auto">
          <a:xfrm>
            <a:off x="5743575" y="471488"/>
            <a:ext cx="3022600" cy="5805487"/>
            <a:chOff x="3618" y="297"/>
            <a:chExt cx="1904" cy="3657"/>
          </a:xfrm>
        </p:grpSpPr>
        <p:sp>
          <p:nvSpPr>
            <p:cNvPr id="7" name="AutoShape 3">
              <a:extLst>
                <a:ext uri="{FF2B5EF4-FFF2-40B4-BE49-F238E27FC236}">
                  <a16:creationId xmlns:a16="http://schemas.microsoft.com/office/drawing/2014/main" id="{F0D174C7-2D8F-437D-853F-28670FB5010E}"/>
                </a:ext>
              </a:extLst>
            </p:cNvPr>
            <p:cNvSpPr>
              <a:spLocks noChangeAspect="1" noChangeArrowheads="1" noTextEdit="1"/>
            </p:cNvSpPr>
            <p:nvPr/>
          </p:nvSpPr>
          <p:spPr bwMode="auto">
            <a:xfrm>
              <a:off x="3618" y="297"/>
              <a:ext cx="1904" cy="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Microsoft YaHei" panose="020B0503020204020204" pitchFamily="34" charset="-122"/>
                <a:ea typeface="Microsoft YaHei" panose="020B0503020204020204" pitchFamily="34" charset="-122"/>
              </a:endParaRPr>
            </a:p>
          </p:txBody>
        </p:sp>
        <p:pic>
          <p:nvPicPr>
            <p:cNvPr id="2053" name="Picture 5">
              <a:extLst>
                <a:ext uri="{FF2B5EF4-FFF2-40B4-BE49-F238E27FC236}">
                  <a16:creationId xmlns:a16="http://schemas.microsoft.com/office/drawing/2014/main" id="{FB0CDB4E-34E6-4FD6-92DC-E3A0793216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8" y="297"/>
              <a:ext cx="1910" cy="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14943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80C6CE-F229-4220-ADAE-B827740AEFFE}"/>
              </a:ext>
            </a:extLst>
          </p:cNvPr>
          <p:cNvSpPr>
            <a:spLocks noGrp="1"/>
          </p:cNvSpPr>
          <p:nvPr>
            <p:ph type="title"/>
          </p:nvPr>
        </p:nvSpPr>
        <p:spPr/>
        <p:txBody>
          <a:bodyPr/>
          <a:lstStyle/>
          <a:p>
            <a:r>
              <a:rPr lang="zh-CN" altLang="en-US" dirty="0">
                <a:latin typeface="Microsoft YaHei" panose="020B0503020204020204" pitchFamily="34" charset="-122"/>
                <a:ea typeface="Microsoft YaHei" panose="020B0503020204020204" pitchFamily="34" charset="-122"/>
              </a:rPr>
              <a:t>曲轴通用类刀具概述</a:t>
            </a:r>
          </a:p>
        </p:txBody>
      </p:sp>
      <p:sp>
        <p:nvSpPr>
          <p:cNvPr id="4" name="灯片编号占位符 3">
            <a:extLst>
              <a:ext uri="{FF2B5EF4-FFF2-40B4-BE49-F238E27FC236}">
                <a16:creationId xmlns:a16="http://schemas.microsoft.com/office/drawing/2014/main" id="{FC9F04AE-3D50-40BA-8DE8-254AB75E339A}"/>
              </a:ext>
            </a:extLst>
          </p:cNvPr>
          <p:cNvSpPr>
            <a:spLocks noGrp="1"/>
          </p:cNvSpPr>
          <p:nvPr>
            <p:ph type="sldNum" sz="quarter" idx="10"/>
          </p:nvPr>
        </p:nvSpPr>
        <p:spPr/>
        <p:txBody>
          <a:bodyPr/>
          <a:lstStyle/>
          <a:p>
            <a:r>
              <a:rPr lang="en-US" altLang="zh-CN" b="1" dirty="0">
                <a:latin typeface="Microsoft YaHei" panose="020B0503020204020204" pitchFamily="34" charset="-122"/>
                <a:ea typeface="Microsoft YaHei" panose="020B0503020204020204" pitchFamily="34" charset="-122"/>
              </a:rPr>
              <a:t> </a:t>
            </a:r>
          </a:p>
        </p:txBody>
      </p:sp>
      <p:sp>
        <p:nvSpPr>
          <p:cNvPr id="11" name="文本框 10">
            <a:extLst>
              <a:ext uri="{FF2B5EF4-FFF2-40B4-BE49-F238E27FC236}">
                <a16:creationId xmlns:a16="http://schemas.microsoft.com/office/drawing/2014/main" id="{7805D35C-379C-491C-9707-83AD312F4F2D}"/>
              </a:ext>
            </a:extLst>
          </p:cNvPr>
          <p:cNvSpPr txBox="1"/>
          <p:nvPr/>
        </p:nvSpPr>
        <p:spPr>
          <a:xfrm>
            <a:off x="5206435" y="750342"/>
            <a:ext cx="2933402" cy="3046988"/>
          </a:xfrm>
          <a:prstGeom prst="rect">
            <a:avLst/>
          </a:prstGeom>
          <a:noFill/>
        </p:spPr>
        <p:txBody>
          <a:bodyPr wrap="square" rtlCol="0">
            <a:spAutoFit/>
          </a:bodyPr>
          <a:lstStyle/>
          <a:p>
            <a:r>
              <a:rPr lang="en-US" altLang="zh-CN" sz="1600" dirty="0">
                <a:latin typeface="Microsoft YaHei" panose="020B0503020204020204" pitchFamily="34" charset="-122"/>
                <a:ea typeface="Microsoft YaHei" panose="020B0503020204020204" pitchFamily="34" charset="-122"/>
              </a:rPr>
              <a:t>HSK100A</a:t>
            </a:r>
          </a:p>
          <a:p>
            <a:r>
              <a:rPr lang="zh-CN" altLang="en-US" sz="1600" dirty="0">
                <a:latin typeface="Microsoft YaHei" panose="020B0503020204020204" pitchFamily="34" charset="-122"/>
                <a:ea typeface="Microsoft YaHei" panose="020B0503020204020204" pitchFamily="34" charset="-122"/>
              </a:rPr>
              <a:t>直径</a:t>
            </a:r>
            <a:r>
              <a:rPr lang="en-US" altLang="zh-CN" sz="1600" dirty="0">
                <a:latin typeface="Microsoft YaHei" panose="020B0503020204020204" pitchFamily="34" charset="-122"/>
                <a:ea typeface="Microsoft YaHei" panose="020B0503020204020204" pitchFamily="34" charset="-122"/>
              </a:rPr>
              <a:t>D87-D41</a:t>
            </a:r>
          </a:p>
          <a:p>
            <a:r>
              <a:rPr lang="en-US" altLang="zh-CN" sz="1600" dirty="0">
                <a:latin typeface="Microsoft YaHei" panose="020B0503020204020204" pitchFamily="34" charset="-122"/>
                <a:ea typeface="Microsoft YaHei" panose="020B0503020204020204" pitchFamily="34" charset="-122"/>
              </a:rPr>
              <a:t>Z=2</a:t>
            </a:r>
          </a:p>
          <a:p>
            <a:pPr marL="285750" indent="-285750">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可调整刀夹</a:t>
            </a:r>
            <a:endParaRPr lang="en-US" altLang="zh-CN" sz="16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刀片</a:t>
            </a:r>
            <a:r>
              <a:rPr lang="en-US" altLang="zh-CN" sz="1600" dirty="0">
                <a:latin typeface="Microsoft YaHei" panose="020B0503020204020204" pitchFamily="34" charset="-122"/>
                <a:ea typeface="Microsoft YaHei" panose="020B0503020204020204" pitchFamily="34" charset="-122"/>
              </a:rPr>
              <a:t>1</a:t>
            </a: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SPPX09T308</a:t>
            </a:r>
          </a:p>
          <a:p>
            <a:pPr marL="285750" indent="-285750">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刀片</a:t>
            </a:r>
            <a:r>
              <a:rPr lang="en-US" altLang="zh-CN" sz="1600" dirty="0">
                <a:latin typeface="Microsoft YaHei" panose="020B0503020204020204" pitchFamily="34" charset="-122"/>
                <a:ea typeface="Microsoft YaHei" panose="020B0503020204020204" pitchFamily="34" charset="-122"/>
              </a:rPr>
              <a:t>2</a:t>
            </a:r>
            <a:r>
              <a:rPr lang="zh-CN" altLang="en-US" sz="1600" dirty="0">
                <a:latin typeface="Microsoft YaHei" panose="020B0503020204020204" pitchFamily="34" charset="-122"/>
                <a:ea typeface="Microsoft YaHei" panose="020B0503020204020204" pitchFamily="34" charset="-122"/>
              </a:rPr>
              <a:t>*</a:t>
            </a:r>
            <a:r>
              <a:rPr lang="en-US" altLang="zh-CN" sz="1600" dirty="0">
                <a:latin typeface="Microsoft YaHei" panose="020B0503020204020204" pitchFamily="34" charset="-122"/>
                <a:ea typeface="Microsoft YaHei" panose="020B0503020204020204" pitchFamily="34" charset="-122"/>
              </a:rPr>
              <a:t>SPPX120412</a:t>
            </a:r>
          </a:p>
          <a:p>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切削钢件</a:t>
            </a:r>
            <a:endParaRPr lang="en-US" altLang="zh-CN" sz="1600" dirty="0">
              <a:latin typeface="Microsoft YaHei" panose="020B0503020204020204" pitchFamily="34" charset="-122"/>
              <a:ea typeface="Microsoft YaHei" panose="020B0503020204020204" pitchFamily="34" charset="-122"/>
            </a:endParaRPr>
          </a:p>
          <a:p>
            <a:endParaRPr lang="en-US" altLang="zh-CN" sz="1600" dirty="0">
              <a:latin typeface="Microsoft YaHei" panose="020B0503020204020204" pitchFamily="34" charset="-122"/>
              <a:ea typeface="Microsoft YaHei" panose="020B0503020204020204" pitchFamily="34" charset="-122"/>
            </a:endParaRPr>
          </a:p>
          <a:p>
            <a:r>
              <a:rPr lang="zh-CN" altLang="en-US" sz="1600" dirty="0">
                <a:latin typeface="Microsoft YaHei" panose="020B0503020204020204" pitchFamily="34" charset="-122"/>
                <a:ea typeface="Microsoft YaHei" panose="020B0503020204020204" pitchFamily="34" charset="-122"/>
              </a:rPr>
              <a:t>切削速度：</a:t>
            </a:r>
            <a:r>
              <a:rPr lang="en-US" altLang="zh-CN" sz="1600" dirty="0">
                <a:latin typeface="Microsoft YaHei" panose="020B0503020204020204" pitchFamily="34" charset="-122"/>
                <a:ea typeface="Microsoft YaHei" panose="020B0503020204020204" pitchFamily="34" charset="-122"/>
              </a:rPr>
              <a:t>Vc=150m/min</a:t>
            </a:r>
          </a:p>
          <a:p>
            <a:r>
              <a:rPr lang="zh-CN" altLang="en-US" sz="1600" dirty="0">
                <a:latin typeface="Microsoft YaHei" panose="020B0503020204020204" pitchFamily="34" charset="-122"/>
                <a:ea typeface="Microsoft YaHei" panose="020B0503020204020204" pitchFamily="34" charset="-122"/>
              </a:rPr>
              <a:t>进给：</a:t>
            </a:r>
            <a:r>
              <a:rPr lang="en-US" altLang="zh-CN" sz="1600" dirty="0">
                <a:latin typeface="Microsoft YaHei" panose="020B0503020204020204" pitchFamily="34" charset="-122"/>
                <a:ea typeface="Microsoft YaHei" panose="020B0503020204020204" pitchFamily="34" charset="-122"/>
              </a:rPr>
              <a:t>       fz=0.2mm</a:t>
            </a:r>
          </a:p>
          <a:p>
            <a:endParaRPr lang="en-US" altLang="zh-CN" sz="1600" dirty="0">
              <a:latin typeface="Microsoft YaHei" panose="020B0503020204020204" pitchFamily="34" charset="-122"/>
              <a:ea typeface="Microsoft YaHei" panose="020B0503020204020204" pitchFamily="34" charset="-122"/>
            </a:endParaRPr>
          </a:p>
        </p:txBody>
      </p:sp>
      <p:pic>
        <p:nvPicPr>
          <p:cNvPr id="6" name="图片 5">
            <a:extLst>
              <a:ext uri="{FF2B5EF4-FFF2-40B4-BE49-F238E27FC236}">
                <a16:creationId xmlns:a16="http://schemas.microsoft.com/office/drawing/2014/main" id="{A2DF64F9-AF7F-4317-9CD6-691636531B97}"/>
              </a:ext>
            </a:extLst>
          </p:cNvPr>
          <p:cNvPicPr>
            <a:picLocks noChangeAspect="1"/>
          </p:cNvPicPr>
          <p:nvPr/>
        </p:nvPicPr>
        <p:blipFill>
          <a:blip r:embed="rId2"/>
          <a:stretch>
            <a:fillRect/>
          </a:stretch>
        </p:blipFill>
        <p:spPr>
          <a:xfrm>
            <a:off x="665418" y="748938"/>
            <a:ext cx="4293081" cy="3696128"/>
          </a:xfrm>
          <a:prstGeom prst="rect">
            <a:avLst/>
          </a:prstGeom>
        </p:spPr>
      </p:pic>
      <p:pic>
        <p:nvPicPr>
          <p:cNvPr id="7" name="图片 6">
            <a:extLst>
              <a:ext uri="{FF2B5EF4-FFF2-40B4-BE49-F238E27FC236}">
                <a16:creationId xmlns:a16="http://schemas.microsoft.com/office/drawing/2014/main" id="{B3F0EC9B-22F2-44EA-AD4A-4A82551778D2}"/>
              </a:ext>
            </a:extLst>
          </p:cNvPr>
          <p:cNvPicPr>
            <a:picLocks noChangeAspect="1"/>
          </p:cNvPicPr>
          <p:nvPr/>
        </p:nvPicPr>
        <p:blipFill>
          <a:blip r:embed="rId3"/>
          <a:stretch>
            <a:fillRect/>
          </a:stretch>
        </p:blipFill>
        <p:spPr>
          <a:xfrm>
            <a:off x="5022984" y="4442256"/>
            <a:ext cx="2564552" cy="1939633"/>
          </a:xfrm>
          <a:prstGeom prst="rect">
            <a:avLst/>
          </a:prstGeom>
        </p:spPr>
      </p:pic>
    </p:spTree>
    <p:extLst>
      <p:ext uri="{BB962C8B-B14F-4D97-AF65-F5344CB8AC3E}">
        <p14:creationId xmlns:p14="http://schemas.microsoft.com/office/powerpoint/2010/main" val="691863851"/>
      </p:ext>
    </p:extLst>
  </p:cSld>
  <p:clrMapOvr>
    <a:masterClrMapping/>
  </p:clrMapOvr>
</p:sld>
</file>

<file path=ppt/theme/theme1.xml><?xml version="1.0" encoding="utf-8"?>
<a:theme xmlns:a="http://schemas.openxmlformats.org/drawingml/2006/main" name="Blank Presentation">
  <a:themeElements>
    <a:clrScheme name="Custom 99">
      <a:dk1>
        <a:sysClr val="windowText" lastClr="000000"/>
      </a:dk1>
      <a:lt1>
        <a:sysClr val="window" lastClr="FFFFFF"/>
      </a:lt1>
      <a:dk2>
        <a:srgbClr val="FFD200"/>
      </a:dk2>
      <a:lt2>
        <a:srgbClr val="C3B7B1"/>
      </a:lt2>
      <a:accent1>
        <a:srgbClr val="969696"/>
      </a:accent1>
      <a:accent2>
        <a:srgbClr val="FFD200"/>
      </a:accent2>
      <a:accent3>
        <a:srgbClr val="005CAB"/>
      </a:accent3>
      <a:accent4>
        <a:srgbClr val="546292"/>
      </a:accent4>
      <a:accent5>
        <a:srgbClr val="00674E"/>
      </a:accent5>
      <a:accent6>
        <a:srgbClr val="E36F1E"/>
      </a:accent6>
      <a:hlink>
        <a:srgbClr val="005CAB"/>
      </a:hlink>
      <a:folHlink>
        <a:srgbClr val="54629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Kennametal Palette">
        <a:dk1>
          <a:sysClr val="windowText" lastClr="000000"/>
        </a:dk1>
        <a:lt1>
          <a:sysClr val="window" lastClr="FFFFFF"/>
        </a:lt1>
        <a:dk2>
          <a:srgbClr val="FFD200"/>
        </a:dk2>
        <a:lt2>
          <a:srgbClr val="C3B7B1"/>
        </a:lt2>
        <a:accent1>
          <a:srgbClr val="B06010"/>
        </a:accent1>
        <a:accent2>
          <a:srgbClr val="546292"/>
        </a:accent2>
        <a:accent3>
          <a:srgbClr val="005CAB"/>
        </a:accent3>
        <a:accent4>
          <a:srgbClr val="E36F1E"/>
        </a:accent4>
        <a:accent5>
          <a:srgbClr val="BF311A"/>
        </a:accent5>
        <a:accent6>
          <a:srgbClr val="00674E"/>
        </a:accent6>
        <a:hlink>
          <a:srgbClr val="005CAB"/>
        </a:hlink>
        <a:folHlink>
          <a:srgbClr val="000000"/>
        </a:folHlink>
      </a:clrScheme>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ct:contentTypeSchema xmlns:ct="http://schemas.microsoft.com/office/2006/metadata/contentType" xmlns:ma="http://schemas.microsoft.com/office/2006/metadata/properties/metaAttributes" ct:_="" ma:_="" ma:contentTypeName="Document" ma:contentTypeID="0x010100BAAFBD29E0EF574A9B71F57E87094899" ma:contentTypeVersion="22" ma:contentTypeDescription="Create a new document." ma:contentTypeScope="" ma:versionID="0338fd9551a66ba27651f7ee445bfd57">
  <xsd:schema xmlns:xsd="http://www.w3.org/2001/XMLSchema" xmlns:xs="http://www.w3.org/2001/XMLSchema" xmlns:p="http://schemas.microsoft.com/office/2006/metadata/properties" xmlns:ns1="http://schemas.microsoft.com/sharepoint/v3" xmlns:ns2="9bb1c98e-6e69-48fa-8c28-e25029d465ff" xmlns:ns3="5d4c76e6-456d-4332-838e-2785c317374c" targetNamespace="http://schemas.microsoft.com/office/2006/metadata/properties" ma:root="true" ma:fieldsID="d44415f7e3945af0a49cf4bd2301b209" ns1:_="" ns2:_="" ns3:_="">
    <xsd:import namespace="http://schemas.microsoft.com/sharepoint/v3"/>
    <xsd:import namespace="9bb1c98e-6e69-48fa-8c28-e25029d465ff"/>
    <xsd:import namespace="5d4c76e6-456d-4332-838e-2785c317374c"/>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2:SharedWithUsers" minOccurs="0"/>
                <xsd:element ref="ns2:SharedWithDetails" minOccurs="0"/>
                <xsd:element ref="ns3:d3a09945cbcf47c3a30ae87e4a51866d" minOccurs="0"/>
                <xsd:element ref="ns2:TaxCatchAll" minOccurs="0"/>
                <xsd:element ref="ns3:Category" minOccurs="0"/>
                <xsd:element ref="ns2:LastSharedByUser" minOccurs="0"/>
                <xsd:element ref="ns2:LastSharedByTime"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bb1c98e-6e69-48fa-8c28-e25029d465f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17" nillable="true" ma:displayName="Taxonomy Catch All Column" ma:description="" ma:hidden="true" ma:list="{69e7f577-a6e9-493d-91bc-c71c2ca5e124}" ma:internalName="TaxCatchAll" ma:showField="CatchAllData" ma:web="9bb1c98e-6e69-48fa-8c28-e25029d465ff">
      <xsd:complexType>
        <xsd:complexContent>
          <xsd:extension base="dms:MultiChoiceLookup">
            <xsd:sequence>
              <xsd:element name="Value" type="dms:Lookup" maxOccurs="unbounded" minOccurs="0" nillable="true"/>
            </xsd:sequence>
          </xsd:extension>
        </xsd:complexContent>
      </xsd:complexType>
    </xsd:element>
    <xsd:element name="LastSharedByUser" ma:index="19" nillable="true" ma:displayName="Last Shared By User" ma:description="" ma:internalName="LastSharedByUser" ma:readOnly="true">
      <xsd:simpleType>
        <xsd:restriction base="dms:Note">
          <xsd:maxLength value="255"/>
        </xsd:restriction>
      </xsd:simpleType>
    </xsd:element>
    <xsd:element name="LastSharedByTime" ma:index="20"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d4c76e6-456d-4332-838e-2785c317374c" elementFormDefault="qualified">
    <xsd:import namespace="http://schemas.microsoft.com/office/2006/documentManagement/types"/>
    <xsd:import namespace="http://schemas.microsoft.com/office/infopath/2007/PartnerControls"/>
    <xsd:element name="d3a09945cbcf47c3a30ae87e4a51866d" ma:index="16" nillable="true" ma:taxonomy="true" ma:internalName="d3a09945cbcf47c3a30ae87e4a51866d" ma:taxonomyFieldName="CRLanguage" ma:displayName="CRLanguage" ma:default="" ma:fieldId="{d3a09945-cbcf-47c3-a30a-e87e4a51866d}" ma:sspId="f12d01ca-0a9a-4dd7-ad3c-91c4223445cd" ma:termSetId="ef0a06e7-27b0-4f31-844b-5c787a772285" ma:anchorId="00000000-0000-0000-0000-000000000000" ma:open="false" ma:isKeyword="false">
      <xsd:complexType>
        <xsd:sequence>
          <xsd:element ref="pc:Terms" minOccurs="0" maxOccurs="1"/>
        </xsd:sequence>
      </xsd:complexType>
    </xsd:element>
    <xsd:element name="Category" ma:index="18" nillable="true" ma:displayName="Category" ma:format="Dropdown" ma:internalName="Category">
      <xsd:simpleType>
        <xsd:restriction base="dms:Choice">
          <xsd:enumeration value="VOE Thank You"/>
          <xsd:enumeration value="ESS Data Security"/>
          <xsd:enumeration value="Talking to Media"/>
          <xsd:enumeration value="Global PR Reports"/>
          <xsd:enumeration value="KMT Foundation"/>
          <xsd:enumeration value="Global Pubic Affairs"/>
        </xsd:restriction>
      </xsd:simpleType>
    </xsd:element>
    <xsd:element name="MediaServiceMetadata" ma:index="21" nillable="true" ma:displayName="MediaServiceMetadata" ma:hidden="true" ma:internalName="MediaServiceMetadata" ma:readOnly="true">
      <xsd:simpleType>
        <xsd:restriction base="dms:Note"/>
      </xsd:simpleType>
    </xsd:element>
    <xsd:element name="MediaServiceFastMetadata" ma:index="2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ategory xmlns="5d4c76e6-456d-4332-838e-2785c317374c" xsi:nil="true"/>
    <PublishingExpirationDate xmlns="http://schemas.microsoft.com/sharepoint/v3" xsi:nil="true"/>
    <PublishingStartDate xmlns="http://schemas.microsoft.com/sharepoint/v3" xsi:nil="true"/>
    <TaxCatchAll xmlns="9bb1c98e-6e69-48fa-8c28-e25029d465ff"/>
    <d3a09945cbcf47c3a30ae87e4a51866d xmlns="5d4c76e6-456d-4332-838e-2785c317374c">
      <Terms xmlns="http://schemas.microsoft.com/office/infopath/2007/PartnerControls"/>
    </d3a09945cbcf47c3a30ae87e4a51866d>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0CA72C-AEA4-4E98-B1CB-B7409A3DE7E1}">
  <ds:schemaRefs>
    <ds:schemaRef ds:uri="http://schemas.microsoft.com/sharepoint/events"/>
  </ds:schemaRefs>
</ds:datastoreItem>
</file>

<file path=customXml/itemProps2.xml><?xml version="1.0" encoding="utf-8"?>
<ds:datastoreItem xmlns:ds="http://schemas.openxmlformats.org/officeDocument/2006/customXml" ds:itemID="{5D6A0A4F-D62C-4B12-9238-B2EDA589B9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bb1c98e-6e69-48fa-8c28-e25029d465ff"/>
    <ds:schemaRef ds:uri="5d4c76e6-456d-4332-838e-2785c31737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D803A3-142D-4BB4-81D6-F11F21827500}">
  <ds:schemaRefs>
    <ds:schemaRef ds:uri="5d4c76e6-456d-4332-838e-2785c317374c"/>
    <ds:schemaRef ds:uri="9bb1c98e-6e69-48fa-8c28-e25029d465ff"/>
    <ds:schemaRef ds:uri="http://purl.org/dc/elements/1.1/"/>
    <ds:schemaRef ds:uri="http://schemas.microsoft.com/office/infopath/2007/PartnerControls"/>
    <ds:schemaRef ds:uri="http://schemas.microsoft.com/sharepoint/v3"/>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4.xml><?xml version="1.0" encoding="utf-8"?>
<ds:datastoreItem xmlns:ds="http://schemas.openxmlformats.org/officeDocument/2006/customXml" ds:itemID="{D678FEBD-C87C-4A97-B340-76588C4A03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2215</TotalTime>
  <Words>3387</Words>
  <Application>Microsoft Office PowerPoint</Application>
  <PresentationFormat>全屏显示(4:3)</PresentationFormat>
  <Paragraphs>777</Paragraphs>
  <Slides>54</Slides>
  <Notes>19</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54</vt:i4>
      </vt:variant>
    </vt:vector>
  </HeadingPairs>
  <TitlesOfParts>
    <vt:vector size="66" baseType="lpstr">
      <vt:lpstr>黑体</vt:lpstr>
      <vt:lpstr>Microsoft YaHei</vt:lpstr>
      <vt:lpstr>Microsoft YaHei</vt:lpstr>
      <vt:lpstr>新宋体</vt:lpstr>
      <vt:lpstr>Arial</vt:lpstr>
      <vt:lpstr>Calibri</vt:lpstr>
      <vt:lpstr>Swis721 Blk BT</vt:lpstr>
      <vt:lpstr>Times</vt:lpstr>
      <vt:lpstr>Times New Roman</vt:lpstr>
      <vt:lpstr>Verdana</vt:lpstr>
      <vt:lpstr>Wingdings</vt:lpstr>
      <vt:lpstr>Blank Presentation</vt:lpstr>
      <vt:lpstr>PowerPoint 演示文稿</vt:lpstr>
      <vt:lpstr>公司简介</vt:lpstr>
      <vt:lpstr>曲轴加工</vt:lpstr>
      <vt:lpstr>PowerPoint 演示文稿</vt:lpstr>
      <vt:lpstr>曲轴通用类刀具概述</vt:lpstr>
      <vt:lpstr>曲轴通用类刀具概述</vt:lpstr>
      <vt:lpstr>曲轴通用类刀具概述</vt:lpstr>
      <vt:lpstr>曲轴通用类刀具概述</vt:lpstr>
      <vt:lpstr>曲轴通用类刀具概述</vt:lpstr>
      <vt:lpstr>曲轴通用类刀具概述</vt:lpstr>
      <vt:lpstr>曲轴通用类刀具概述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连杆</vt:lpstr>
      <vt:lpstr>PowerPoint 演示文稿</vt:lpstr>
      <vt:lpstr>PowerPoint 演示文稿</vt:lpstr>
      <vt:lpstr>PowerPoint 演示文稿</vt:lpstr>
      <vt:lpstr>PowerPoint 演示文稿</vt:lpstr>
      <vt:lpstr>PowerPoint 演示文稿</vt:lpstr>
      <vt:lpstr>PowerPoint 演示文稿</vt:lpstr>
      <vt:lpstr>螺孔加工</vt:lpstr>
      <vt:lpstr>PowerPoint 演示文稿</vt:lpstr>
      <vt:lpstr>PowerPoint 演示文稿</vt:lpstr>
      <vt:lpstr> </vt:lpstr>
      <vt:lpstr>PowerPoint 演示文稿</vt:lpstr>
      <vt:lpstr> </vt:lpstr>
      <vt:lpstr>背面孔加工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Lecker</dc:creator>
  <cp:lastModifiedBy>Zillion Chen</cp:lastModifiedBy>
  <cp:revision>126</cp:revision>
  <cp:lastPrinted>2018-11-28T18:41:44Z</cp:lastPrinted>
  <dcterms:created xsi:type="dcterms:W3CDTF">2017-11-08T20:12:36Z</dcterms:created>
  <dcterms:modified xsi:type="dcterms:W3CDTF">2019-07-23T02:24:17Z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0x010100BAAFBD29E0EF574A9B71F57E87094899</vt:lpwstr>
  </property>
  <property fmtid="{D5CDD505-2E9C-101B-9397-08002B2CF9AE}" pid="3" name="CRLanguage">
    <vt:lpwstr/>
  </property>
</Properties>
</file>