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13" r:id="rId2"/>
    <p:sldId id="10037" r:id="rId3"/>
    <p:sldId id="10030" r:id="rId4"/>
    <p:sldId id="436" r:id="rId5"/>
    <p:sldId id="437" r:id="rId6"/>
    <p:sldId id="452" r:id="rId7"/>
    <p:sldId id="10031" r:id="rId8"/>
    <p:sldId id="10032" r:id="rId9"/>
    <p:sldId id="10033" r:id="rId10"/>
    <p:sldId id="10036" r:id="rId11"/>
    <p:sldId id="352" r:id="rId12"/>
    <p:sldId id="353" r:id="rId13"/>
    <p:sldId id="354" r:id="rId14"/>
    <p:sldId id="356" r:id="rId15"/>
    <p:sldId id="355" r:id="rId16"/>
    <p:sldId id="357" r:id="rId17"/>
    <p:sldId id="358" r:id="rId18"/>
    <p:sldId id="360" r:id="rId19"/>
    <p:sldId id="311"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89AAD3"/>
    <a:srgbClr val="6699FF"/>
    <a:srgbClr val="0000CC"/>
    <a:srgbClr val="4D4D4D"/>
    <a:srgbClr val="5F5F5F"/>
    <a:srgbClr val="4F81BD"/>
    <a:srgbClr val="558ED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83537" autoAdjust="0"/>
  </p:normalViewPr>
  <p:slideViewPr>
    <p:cSldViewPr showGuides="1">
      <p:cViewPr varScale="1">
        <p:scale>
          <a:sx n="126" d="100"/>
          <a:sy n="126" d="100"/>
        </p:scale>
        <p:origin x="232" y="176"/>
      </p:cViewPr>
      <p:guideLst>
        <p:guide orient="horz" pos="2160"/>
        <p:guide pos="2880"/>
        <p:guide orient="horz" pos="16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86068E-14E3-4076-872F-C2948BF2D554}" type="datetimeFigureOut">
              <a:rPr lang="zh-CN" altLang="en-US" smtClean="0"/>
              <a:pPr/>
              <a:t>2019/6/29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D02B8A-3D72-459E-9023-29709DF5893C}" type="slidenum">
              <a:rPr lang="zh-CN" altLang="en-US" smtClean="0"/>
              <a:pPr/>
              <a:t>‹#›</a:t>
            </a:fld>
            <a:endParaRPr lang="zh-CN" altLang="en-US"/>
          </a:p>
        </p:txBody>
      </p:sp>
    </p:spTree>
    <p:extLst>
      <p:ext uri="{BB962C8B-B14F-4D97-AF65-F5344CB8AC3E}">
        <p14:creationId xmlns:p14="http://schemas.microsoft.com/office/powerpoint/2010/main" val="157998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BC321-0E84-4D5B-8A88-E21DE3778202}" type="datetimeFigureOut">
              <a:rPr lang="zh-CN" altLang="en-US" smtClean="0"/>
              <a:pPr/>
              <a:t>2019/6/29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B7F86-0AC1-412F-8249-375A5DD3ADDE}" type="slidenum">
              <a:rPr lang="zh-CN" altLang="en-US" smtClean="0"/>
              <a:pPr/>
              <a:t>‹#›</a:t>
            </a:fld>
            <a:endParaRPr lang="zh-CN" altLang="en-US"/>
          </a:p>
        </p:txBody>
      </p:sp>
    </p:spTree>
    <p:extLst>
      <p:ext uri="{BB962C8B-B14F-4D97-AF65-F5344CB8AC3E}">
        <p14:creationId xmlns:p14="http://schemas.microsoft.com/office/powerpoint/2010/main" val="258703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2">
                    <a:lumMod val="50000"/>
                  </a:schemeClr>
                </a:solidFill>
                <a:latin typeface="微软雅黑" pitchFamily="34" charset="-122"/>
                <a:ea typeface="微软雅黑" pitchFamily="34" charset="-122"/>
              </a:rPr>
              <a:t> 冰轮环境确立冷热同步发展、积极拓展节能环保产业的发展战略，持续打造和提升在能源化工装备、低温冷冻、中央空调、冷链装备、超低温特殊制冷设备、工业余热回收利用、能源综合利用、城市节能供热技术和装备、智能物联网服务等领域的竞争优势，以持续的技术创新不断提升在人工环境领域为用户提供能源综合利用系统解决方案的服务能力。</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2</a:t>
            </a:fld>
            <a:endParaRPr lang="zh-CN" altLang="en-US"/>
          </a:p>
        </p:txBody>
      </p:sp>
    </p:spTree>
    <p:extLst>
      <p:ext uri="{BB962C8B-B14F-4D97-AF65-F5344CB8AC3E}">
        <p14:creationId xmlns:p14="http://schemas.microsoft.com/office/powerpoint/2010/main" val="65760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2">
                    <a:lumMod val="50000"/>
                  </a:schemeClr>
                </a:solidFill>
                <a:latin typeface="微软雅黑" pitchFamily="34" charset="-122"/>
                <a:ea typeface="微软雅黑" pitchFamily="34" charset="-122"/>
              </a:rPr>
              <a:t> 冰轮环境确立冷热同步发展、积极拓展节能环保产业的发展战略，持续打造和提升在能源化工装备、低温冷冻、中央空调、冷链装备、超低温特殊制冷设备、工业余热回收利用、能源综合利用、城市节能供热技术和装备、智能物联网服务等领域的竞争优势，以持续的技术创新不断提升在人工环境领域为用户提供能源综合利用系统解决方案的服务能力。</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3</a:t>
            </a:fld>
            <a:endParaRPr lang="zh-CN" altLang="en-US"/>
          </a:p>
        </p:txBody>
      </p:sp>
    </p:spTree>
    <p:extLst>
      <p:ext uri="{BB962C8B-B14F-4D97-AF65-F5344CB8AC3E}">
        <p14:creationId xmlns:p14="http://schemas.microsoft.com/office/powerpoint/2010/main" val="314975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4</a:t>
            </a:fld>
            <a:endParaRPr lang="zh-CN" altLang="en-US"/>
          </a:p>
        </p:txBody>
      </p:sp>
    </p:spTree>
    <p:extLst>
      <p:ext uri="{BB962C8B-B14F-4D97-AF65-F5344CB8AC3E}">
        <p14:creationId xmlns:p14="http://schemas.microsoft.com/office/powerpoint/2010/main" val="265608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5</a:t>
            </a:fld>
            <a:endParaRPr lang="zh-CN" altLang="en-US"/>
          </a:p>
        </p:txBody>
      </p:sp>
    </p:spTree>
    <p:extLst>
      <p:ext uri="{BB962C8B-B14F-4D97-AF65-F5344CB8AC3E}">
        <p14:creationId xmlns:p14="http://schemas.microsoft.com/office/powerpoint/2010/main" val="23589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2">
                    <a:lumMod val="50000"/>
                  </a:schemeClr>
                </a:solidFill>
                <a:latin typeface="微软雅黑" pitchFamily="34" charset="-122"/>
                <a:ea typeface="微软雅黑" pitchFamily="34" charset="-122"/>
              </a:rPr>
              <a:t> 冰轮环境确立冷热同步发展、积极拓展节能环保产业的发展战略，持续打造和提升在能源化工装备、低温冷冻、中央空调、冷链装备、超低温特殊制冷设备、工业余热回收利用、能源综合利用、城市节能供热技术和装备、智能物联网服务等领域的竞争优势，以持续的技术创新不断提升在人工环境领域为用户提供能源综合利用系统解决方案的服务能力。</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6</a:t>
            </a:fld>
            <a:endParaRPr lang="zh-CN" altLang="en-US"/>
          </a:p>
        </p:txBody>
      </p:sp>
    </p:spTree>
    <p:extLst>
      <p:ext uri="{BB962C8B-B14F-4D97-AF65-F5344CB8AC3E}">
        <p14:creationId xmlns:p14="http://schemas.microsoft.com/office/powerpoint/2010/main" val="364674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1.</a:t>
            </a:r>
            <a:r>
              <a:rPr lang="zh-CN" altLang="zh-CN" sz="1200" b="1" kern="1200" dirty="0">
                <a:solidFill>
                  <a:schemeClr val="tx1"/>
                </a:solidFill>
                <a:effectLst/>
                <a:latin typeface="+mn-lt"/>
                <a:ea typeface="+mn-ea"/>
                <a:cs typeface="+mn-cs"/>
              </a:rPr>
              <a:t>制冷系统应用</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）（清洁）空调系统</a:t>
            </a:r>
          </a:p>
          <a:p>
            <a:r>
              <a:rPr lang="zh-CN" altLang="zh-CN" sz="1200" kern="1200" dirty="0">
                <a:solidFill>
                  <a:schemeClr val="tx1"/>
                </a:solidFill>
                <a:effectLst/>
                <a:latin typeface="+mn-lt"/>
                <a:ea typeface="+mn-ea"/>
                <a:cs typeface="+mn-cs"/>
              </a:rPr>
              <a:t>符合标准的环境温度、湿度是保障药品生产储存安全的重要条件。合理的环境温度是药品稳定生产和安全储存的保障，也有利于提高工作人员的工作环境；药品对空气的潮湿度相当敏感，控制好空气湿度对保护药性和维护设备长期正常运转具有重要意义。</a:t>
            </a:r>
          </a:p>
          <a:p>
            <a:r>
              <a:rPr lang="zh-CN" altLang="zh-CN" sz="1200" kern="1200" dirty="0">
                <a:solidFill>
                  <a:schemeClr val="tx1"/>
                </a:solidFill>
                <a:effectLst/>
                <a:latin typeface="+mn-lt"/>
                <a:ea typeface="+mn-ea"/>
                <a:cs typeface="+mn-cs"/>
              </a:rPr>
              <a:t>从原料储存、生产车间、成品阴凉库，再到生活区域等，冰轮空调压缩机组可以保障稳定的输出，提供适宜的室内温度，满足不同工作环境的需要。针对湿度控制，可以采用冰轮除湿式空气处理机组实现湿度</a:t>
            </a:r>
            <a:r>
              <a:rPr lang="en-US" altLang="zh-CN" sz="1200" kern="1200" dirty="0">
                <a:solidFill>
                  <a:schemeClr val="tx1"/>
                </a:solidFill>
                <a:effectLst/>
                <a:latin typeface="+mn-lt"/>
                <a:ea typeface="+mn-ea"/>
                <a:cs typeface="+mn-cs"/>
              </a:rPr>
              <a:t>5%-40%</a:t>
            </a:r>
            <a:r>
              <a:rPr lang="zh-CN" altLang="zh-CN" sz="1200" kern="1200" dirty="0">
                <a:solidFill>
                  <a:schemeClr val="tx1"/>
                </a:solidFill>
                <a:effectLst/>
                <a:latin typeface="+mn-lt"/>
                <a:ea typeface="+mn-ea"/>
                <a:cs typeface="+mn-cs"/>
              </a:rPr>
              <a:t>的稳定控制。</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）工艺冷却水</a:t>
            </a:r>
          </a:p>
          <a:p>
            <a:r>
              <a:rPr lang="zh-CN" altLang="zh-CN" sz="1200" kern="1200" dirty="0">
                <a:solidFill>
                  <a:schemeClr val="tx1"/>
                </a:solidFill>
                <a:effectLst/>
                <a:latin typeface="+mn-lt"/>
                <a:ea typeface="+mn-ea"/>
                <a:cs typeface="+mn-cs"/>
              </a:rPr>
              <a:t>针对药品生产过程中的环节，如发酵、结晶等对温度有较高要求，或者有大量吸放热的对环境温度影响较大的反应，可以采用冰轮的工艺冷却装置，根据实际温度区间需要，选取不同的工质和载冷剂，产出冷媒水满足不同工况下的工作需求。</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）超低温复叠制冷系统</a:t>
            </a:r>
          </a:p>
          <a:p>
            <a:r>
              <a:rPr lang="zh-CN" altLang="zh-CN" sz="1200" kern="1200" dirty="0">
                <a:solidFill>
                  <a:schemeClr val="tx1"/>
                </a:solidFill>
                <a:effectLst/>
                <a:latin typeface="+mn-lt"/>
                <a:ea typeface="+mn-ea"/>
                <a:cs typeface="+mn-cs"/>
              </a:rPr>
              <a:t>该系列由两个或三个单级蒸气压缩式制冷循环构成，可广泛应用各种制冷工质和载冷剂，以满足多种工况的需求，温度能实现在</a:t>
            </a:r>
            <a:r>
              <a:rPr lang="en-US" altLang="zh-CN" sz="1200" kern="1200" dirty="0">
                <a:solidFill>
                  <a:schemeClr val="tx1"/>
                </a:solidFill>
                <a:effectLst/>
                <a:latin typeface="+mn-lt"/>
                <a:ea typeface="+mn-ea"/>
                <a:cs typeface="+mn-cs"/>
              </a:rPr>
              <a:t>-120</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-55</a:t>
            </a:r>
            <a:r>
              <a:rPr lang="zh-CN" altLang="zh-CN" sz="1200" kern="1200" dirty="0">
                <a:solidFill>
                  <a:schemeClr val="tx1"/>
                </a:solidFill>
                <a:effectLst/>
                <a:latin typeface="+mn-lt"/>
                <a:ea typeface="+mn-ea"/>
                <a:cs typeface="+mn-cs"/>
              </a:rPr>
              <a:t>℃之间的稳定输出。</a:t>
            </a:r>
          </a:p>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7</a:t>
            </a:fld>
            <a:endParaRPr lang="zh-CN" altLang="en-US"/>
          </a:p>
        </p:txBody>
      </p:sp>
    </p:spTree>
    <p:extLst>
      <p:ext uri="{BB962C8B-B14F-4D97-AF65-F5344CB8AC3E}">
        <p14:creationId xmlns:p14="http://schemas.microsoft.com/office/powerpoint/2010/main" val="1326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8</a:t>
            </a:fld>
            <a:endParaRPr lang="zh-CN" altLang="en-US"/>
          </a:p>
        </p:txBody>
      </p:sp>
    </p:spTree>
    <p:extLst>
      <p:ext uri="{BB962C8B-B14F-4D97-AF65-F5344CB8AC3E}">
        <p14:creationId xmlns:p14="http://schemas.microsoft.com/office/powerpoint/2010/main" val="29078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9</a:t>
            </a:fld>
            <a:endParaRPr lang="zh-CN" altLang="en-US"/>
          </a:p>
        </p:txBody>
      </p:sp>
    </p:spTree>
    <p:extLst>
      <p:ext uri="{BB962C8B-B14F-4D97-AF65-F5344CB8AC3E}">
        <p14:creationId xmlns:p14="http://schemas.microsoft.com/office/powerpoint/2010/main" val="115808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DB7F86-0AC1-412F-8249-375A5DD3ADDE}" type="slidenum">
              <a:rPr lang="zh-CN" altLang="en-US" smtClean="0"/>
              <a:pPr/>
              <a:t>10</a:t>
            </a:fld>
            <a:endParaRPr lang="zh-CN" altLang="en-US"/>
          </a:p>
        </p:txBody>
      </p:sp>
    </p:spTree>
    <p:extLst>
      <p:ext uri="{BB962C8B-B14F-4D97-AF65-F5344CB8AC3E}">
        <p14:creationId xmlns:p14="http://schemas.microsoft.com/office/powerpoint/2010/main" val="20804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DF8CC93-ADE2-4C6B-BB7C-D7194FD8D74B}" type="datetime1">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304944-64CB-40EB-B00A-7BFCCD90DD8C}" type="datetime1">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236E3D-B43E-46B2-A136-F26F073C861A}" type="datetime1">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BD50DB-A79A-4E3C-A086-6D7329FC1F4F}" type="slidenum">
              <a:rPr lang="zh-CN" altLang="en-US" smtClean="0"/>
              <a:pPr/>
              <a:t>‹#›</a:t>
            </a:fld>
            <a:endParaRPr lang="zh-CN" altLang="en-US"/>
          </a:p>
        </p:txBody>
      </p:sp>
      <p:grpSp>
        <p:nvGrpSpPr>
          <p:cNvPr id="10" name="组合 9"/>
          <p:cNvGrpSpPr/>
          <p:nvPr userDrawn="1"/>
        </p:nvGrpSpPr>
        <p:grpSpPr>
          <a:xfrm>
            <a:off x="214283" y="642924"/>
            <a:ext cx="8732296" cy="0"/>
            <a:chOff x="214282" y="857232"/>
            <a:chExt cx="8732296" cy="0"/>
          </a:xfrm>
        </p:grpSpPr>
        <p:cxnSp>
          <p:nvCxnSpPr>
            <p:cNvPr id="11" name="直接连接符 10">
              <a:extLst>
                <a:ext uri="{FF2B5EF4-FFF2-40B4-BE49-F238E27FC236}">
                  <a16:creationId xmlns:a16="http://schemas.microsoft.com/office/drawing/2014/main" id="{6C3C8534-8BA5-40A1-A884-EC46D9B27F4D}"/>
                </a:ext>
              </a:extLst>
            </p:cNvPr>
            <p:cNvCxnSpPr/>
            <p:nvPr/>
          </p:nvCxnSpPr>
          <p:spPr>
            <a:xfrm>
              <a:off x="6786578" y="857232"/>
              <a:ext cx="2160000" cy="0"/>
            </a:xfrm>
            <a:prstGeom prst="line">
              <a:avLst/>
            </a:prstGeom>
            <a:ln w="57150">
              <a:solidFill>
                <a:schemeClr val="accent3"/>
              </a:solidFill>
            </a:ln>
          </p:spPr>
          <p:style>
            <a:lnRef idx="1">
              <a:schemeClr val="accent6"/>
            </a:lnRef>
            <a:fillRef idx="0">
              <a:schemeClr val="accent6"/>
            </a:fillRef>
            <a:effectRef idx="0">
              <a:schemeClr val="accent6"/>
            </a:effectRef>
            <a:fontRef idx="minor">
              <a:schemeClr val="tx1"/>
            </a:fontRef>
          </p:style>
        </p:cxnSp>
        <p:cxnSp>
          <p:nvCxnSpPr>
            <p:cNvPr id="12" name="直接连接符 11">
              <a:extLst>
                <a:ext uri="{FF2B5EF4-FFF2-40B4-BE49-F238E27FC236}">
                  <a16:creationId xmlns:a16="http://schemas.microsoft.com/office/drawing/2014/main" id="{88F65573-B6B1-4739-8D01-214D49A85DB9}"/>
                </a:ext>
              </a:extLst>
            </p:cNvPr>
            <p:cNvCxnSpPr/>
            <p:nvPr/>
          </p:nvCxnSpPr>
          <p:spPr>
            <a:xfrm>
              <a:off x="4572000" y="857232"/>
              <a:ext cx="216000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3" name="直接连接符 12">
              <a:extLst>
                <a:ext uri="{FF2B5EF4-FFF2-40B4-BE49-F238E27FC236}">
                  <a16:creationId xmlns:a16="http://schemas.microsoft.com/office/drawing/2014/main" id="{29ACB96F-549A-4855-82D8-39D7896E0E34}"/>
                </a:ext>
              </a:extLst>
            </p:cNvPr>
            <p:cNvCxnSpPr/>
            <p:nvPr/>
          </p:nvCxnSpPr>
          <p:spPr>
            <a:xfrm>
              <a:off x="214282" y="857232"/>
              <a:ext cx="4320000" cy="0"/>
            </a:xfrm>
            <a:prstGeom prst="line">
              <a:avLst/>
            </a:prstGeom>
            <a:ln w="57150">
              <a:solidFill>
                <a:schemeClr val="accent1"/>
              </a:solidFill>
            </a:ln>
          </p:spPr>
          <p:style>
            <a:lnRef idx="1">
              <a:schemeClr val="accent6"/>
            </a:lnRef>
            <a:fillRef idx="0">
              <a:schemeClr val="accent6"/>
            </a:fillRef>
            <a:effectRef idx="0">
              <a:schemeClr val="accent6"/>
            </a:effectRef>
            <a:fontRef idx="minor">
              <a:schemeClr val="tx1"/>
            </a:fontRef>
          </p:style>
        </p:cxnSp>
      </p:grpSp>
      <p:pic>
        <p:nvPicPr>
          <p:cNvPr id="14" name="图片 9" descr="微信图片_20181031131828.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02393"/>
            <a:ext cx="591821" cy="50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36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CF873ED-2227-4494-B7DE-919629AA9C7C}" type="datetime1">
              <a:rPr lang="zh-CN" altLang="en-US" smtClean="0"/>
              <a:pPr/>
              <a:t>2019/6/29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BD50DB-A79A-4E3C-A086-6D7329FC1F4F}" type="slidenum">
              <a:rPr lang="zh-CN" altLang="en-US" smtClean="0"/>
              <a:pPr/>
              <a:t>‹#›</a:t>
            </a:fld>
            <a:endParaRPr lang="zh-CN" altLang="en-US"/>
          </a:p>
        </p:txBody>
      </p:sp>
      <p:grpSp>
        <p:nvGrpSpPr>
          <p:cNvPr id="10" name="组合 9"/>
          <p:cNvGrpSpPr/>
          <p:nvPr userDrawn="1"/>
        </p:nvGrpSpPr>
        <p:grpSpPr>
          <a:xfrm>
            <a:off x="214283" y="642924"/>
            <a:ext cx="8732296" cy="0"/>
            <a:chOff x="214282" y="857232"/>
            <a:chExt cx="8732296" cy="0"/>
          </a:xfrm>
        </p:grpSpPr>
        <p:cxnSp>
          <p:nvCxnSpPr>
            <p:cNvPr id="11" name="直接连接符 10">
              <a:extLst>
                <a:ext uri="{FF2B5EF4-FFF2-40B4-BE49-F238E27FC236}">
                  <a16:creationId xmlns:a16="http://schemas.microsoft.com/office/drawing/2014/main" id="{6C3C8534-8BA5-40A1-A884-EC46D9B27F4D}"/>
                </a:ext>
              </a:extLst>
            </p:cNvPr>
            <p:cNvCxnSpPr/>
            <p:nvPr/>
          </p:nvCxnSpPr>
          <p:spPr>
            <a:xfrm>
              <a:off x="6786578" y="857232"/>
              <a:ext cx="2160000" cy="0"/>
            </a:xfrm>
            <a:prstGeom prst="line">
              <a:avLst/>
            </a:prstGeom>
            <a:ln w="57150">
              <a:solidFill>
                <a:schemeClr val="accent3"/>
              </a:solidFill>
            </a:ln>
          </p:spPr>
          <p:style>
            <a:lnRef idx="1">
              <a:schemeClr val="accent6"/>
            </a:lnRef>
            <a:fillRef idx="0">
              <a:schemeClr val="accent6"/>
            </a:fillRef>
            <a:effectRef idx="0">
              <a:schemeClr val="accent6"/>
            </a:effectRef>
            <a:fontRef idx="minor">
              <a:schemeClr val="tx1"/>
            </a:fontRef>
          </p:style>
        </p:cxnSp>
        <p:cxnSp>
          <p:nvCxnSpPr>
            <p:cNvPr id="12" name="直接连接符 11">
              <a:extLst>
                <a:ext uri="{FF2B5EF4-FFF2-40B4-BE49-F238E27FC236}">
                  <a16:creationId xmlns:a16="http://schemas.microsoft.com/office/drawing/2014/main" id="{88F65573-B6B1-4739-8D01-214D49A85DB9}"/>
                </a:ext>
              </a:extLst>
            </p:cNvPr>
            <p:cNvCxnSpPr/>
            <p:nvPr/>
          </p:nvCxnSpPr>
          <p:spPr>
            <a:xfrm>
              <a:off x="4572000" y="857232"/>
              <a:ext cx="216000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3" name="直接连接符 12">
              <a:extLst>
                <a:ext uri="{FF2B5EF4-FFF2-40B4-BE49-F238E27FC236}">
                  <a16:creationId xmlns:a16="http://schemas.microsoft.com/office/drawing/2014/main" id="{29ACB96F-549A-4855-82D8-39D7896E0E34}"/>
                </a:ext>
              </a:extLst>
            </p:cNvPr>
            <p:cNvCxnSpPr/>
            <p:nvPr/>
          </p:nvCxnSpPr>
          <p:spPr>
            <a:xfrm>
              <a:off x="214282" y="857232"/>
              <a:ext cx="4320000" cy="0"/>
            </a:xfrm>
            <a:prstGeom prst="line">
              <a:avLst/>
            </a:prstGeom>
            <a:ln w="57150">
              <a:solidFill>
                <a:schemeClr val="accent1"/>
              </a:solidFill>
            </a:ln>
          </p:spPr>
          <p:style>
            <a:lnRef idx="1">
              <a:schemeClr val="accent6"/>
            </a:lnRef>
            <a:fillRef idx="0">
              <a:schemeClr val="accent6"/>
            </a:fillRef>
            <a:effectRef idx="0">
              <a:schemeClr val="accent6"/>
            </a:effectRef>
            <a:fontRef idx="minor">
              <a:schemeClr val="tx1"/>
            </a:fontRef>
          </p:style>
        </p:cxnSp>
      </p:grpSp>
      <p:pic>
        <p:nvPicPr>
          <p:cNvPr id="14" name="图片 9" descr="微信图片_20181031131828.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1" y="38051"/>
            <a:ext cx="712421" cy="6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0ED598-ADA0-459A-B6D5-20C6E7C9C520}" type="datetime1">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D50DB-A79A-4E3C-A086-6D7329FC1F4F}" type="slidenum">
              <a:rPr lang="zh-CN" altLang="en-US" smtClean="0"/>
              <a:pPr/>
              <a:t>‹#›</a:t>
            </a:fld>
            <a:endParaRPr lang="zh-CN" altLang="en-US"/>
          </a:p>
        </p:txBody>
      </p:sp>
      <p:sp>
        <p:nvSpPr>
          <p:cNvPr id="2" name="标题 1"/>
          <p:cNvSpPr>
            <a:spLocks noGrp="1"/>
          </p:cNvSpPr>
          <p:nvPr>
            <p:ph type="title" hasCustomPrompt="1"/>
          </p:nvPr>
        </p:nvSpPr>
        <p:spPr>
          <a:xfrm>
            <a:off x="785786" y="152400"/>
            <a:ext cx="6758006" cy="490524"/>
          </a:xfrm>
        </p:spPr>
        <p:txBody>
          <a:bodyPr>
            <a:normAutofit/>
          </a:bodyPr>
          <a:lstStyle>
            <a:lvl1pPr algn="l">
              <a:defRPr sz="2800" b="1">
                <a:solidFill>
                  <a:schemeClr val="bg1"/>
                </a:solidFill>
                <a:latin typeface="微软雅黑" pitchFamily="34" charset="-122"/>
                <a:ea typeface="微软雅黑" pitchFamily="34" charset="-122"/>
              </a:defRPr>
            </a:lvl1pPr>
          </a:lstStyle>
          <a:p>
            <a:r>
              <a:rPr lang="en-US" altLang="zh-CN" dirty="0"/>
              <a:t>【</a:t>
            </a:r>
            <a:r>
              <a:rPr lang="zh-CN" altLang="en-US" dirty="0"/>
              <a:t>板式</a:t>
            </a:r>
            <a:r>
              <a:rPr lang="en-US" altLang="zh-CN" dirty="0"/>
              <a:t>-</a:t>
            </a:r>
            <a:r>
              <a:rPr lang="zh-CN" altLang="en-US" dirty="0"/>
              <a:t>标题和内容</a:t>
            </a:r>
            <a:r>
              <a:rPr lang="en-US" altLang="zh-CN" dirty="0"/>
              <a:t>】</a:t>
            </a:r>
            <a:endParaRPr lang="zh-CN" altLang="en-US" dirty="0"/>
          </a:p>
        </p:txBody>
      </p:sp>
      <p:grpSp>
        <p:nvGrpSpPr>
          <p:cNvPr id="25" name="组合 24"/>
          <p:cNvGrpSpPr/>
          <p:nvPr userDrawn="1"/>
        </p:nvGrpSpPr>
        <p:grpSpPr>
          <a:xfrm>
            <a:off x="268860" y="4822047"/>
            <a:ext cx="8732296" cy="1191"/>
            <a:chOff x="142844" y="6429396"/>
            <a:chExt cx="8732296" cy="1588"/>
          </a:xfrm>
        </p:grpSpPr>
        <p:cxnSp>
          <p:nvCxnSpPr>
            <p:cNvPr id="26" name="直接连接符 25"/>
            <p:cNvCxnSpPr/>
            <p:nvPr/>
          </p:nvCxnSpPr>
          <p:spPr>
            <a:xfrm>
              <a:off x="142844" y="6429396"/>
              <a:ext cx="4320000" cy="15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00562" y="6429396"/>
              <a:ext cx="2160000" cy="158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715140" y="6429396"/>
              <a:ext cx="2160000" cy="158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userDrawn="1"/>
        </p:nvGrpSpPr>
        <p:grpSpPr>
          <a:xfrm>
            <a:off x="214282" y="159624"/>
            <a:ext cx="8787436" cy="560528"/>
            <a:chOff x="214282" y="212832"/>
            <a:chExt cx="8787436" cy="747370"/>
          </a:xfrm>
        </p:grpSpPr>
        <p:grpSp>
          <p:nvGrpSpPr>
            <p:cNvPr id="50" name="组合 36"/>
            <p:cNvGrpSpPr/>
            <p:nvPr/>
          </p:nvGrpSpPr>
          <p:grpSpPr>
            <a:xfrm>
              <a:off x="214282" y="212832"/>
              <a:ext cx="8787436" cy="747370"/>
              <a:chOff x="214282" y="212832"/>
              <a:chExt cx="8787436" cy="747370"/>
            </a:xfrm>
          </p:grpSpPr>
          <p:grpSp>
            <p:nvGrpSpPr>
              <p:cNvPr id="52" name="组合 22"/>
              <p:cNvGrpSpPr/>
              <p:nvPr/>
            </p:nvGrpSpPr>
            <p:grpSpPr>
              <a:xfrm>
                <a:off x="214282" y="212832"/>
                <a:ext cx="8787436" cy="747370"/>
                <a:chOff x="214282" y="212832"/>
                <a:chExt cx="8787436" cy="747370"/>
              </a:xfrm>
            </p:grpSpPr>
            <p:sp>
              <p:nvSpPr>
                <p:cNvPr id="57" name="矩形 56"/>
                <p:cNvSpPr/>
                <p:nvPr/>
              </p:nvSpPr>
              <p:spPr>
                <a:xfrm>
                  <a:off x="5214942" y="214290"/>
                  <a:ext cx="2643206" cy="642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500562" y="214290"/>
                  <a:ext cx="2071702" cy="642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14282" y="214290"/>
                  <a:ext cx="4320000" cy="642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descr="微信图片_20181031131820.png"/>
                <p:cNvPicPr>
                  <a:picLocks noChangeAspect="1"/>
                </p:cNvPicPr>
                <p:nvPr/>
              </p:nvPicPr>
              <p:blipFill>
                <a:blip r:embed="rId2" cstate="print"/>
                <a:srcRect/>
                <a:stretch>
                  <a:fillRect/>
                </a:stretch>
              </p:blipFill>
              <p:spPr>
                <a:xfrm>
                  <a:off x="240235" y="245794"/>
                  <a:ext cx="545551" cy="540000"/>
                </a:xfrm>
                <a:prstGeom prst="rect">
                  <a:avLst/>
                </a:prstGeom>
              </p:spPr>
            </p:pic>
            <p:sp>
              <p:nvSpPr>
                <p:cNvPr id="61" name="等腰三角形 60"/>
                <p:cNvSpPr/>
                <p:nvPr/>
              </p:nvSpPr>
              <p:spPr>
                <a:xfrm>
                  <a:off x="4071934" y="212832"/>
                  <a:ext cx="928694" cy="640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a:off x="6143636" y="214290"/>
                  <a:ext cx="928694" cy="640800"/>
                </a:xfrm>
                <a:prstGeom prst="triangle">
                  <a:avLst>
                    <a:gd name="adj" fmla="val 468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785786" y="262575"/>
                  <a:ext cx="3857652" cy="697627"/>
                </a:xfrm>
                <a:prstGeom prst="rect">
                  <a:avLst/>
                </a:prstGeom>
                <a:noFill/>
              </p:spPr>
              <p:txBody>
                <a:bodyPr wrap="square" rtlCol="0">
                  <a:spAutoFit/>
                </a:bodyPr>
                <a:lstStyle/>
                <a:p>
                  <a:r>
                    <a:rPr lang="zh-CN" altLang="en-US" sz="2800" b="1" dirty="0">
                      <a:solidFill>
                        <a:schemeClr val="bg1"/>
                      </a:solidFill>
                      <a:latin typeface="微软雅黑" pitchFamily="34" charset="-122"/>
                      <a:ea typeface="微软雅黑" pitchFamily="34" charset="-122"/>
                    </a:rPr>
                    <a:t>这里是主标题</a:t>
                  </a:r>
                </a:p>
              </p:txBody>
            </p:sp>
            <p:sp>
              <p:nvSpPr>
                <p:cNvPr id="64" name="矩形 63"/>
                <p:cNvSpPr/>
                <p:nvPr/>
              </p:nvSpPr>
              <p:spPr>
                <a:xfrm>
                  <a:off x="8215338" y="28516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643966" y="285728"/>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640000" y="500042"/>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929718" y="214290"/>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8464528" y="320604"/>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7858148" y="677232"/>
                  <a:ext cx="576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8786842" y="428604"/>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7858148" y="500042"/>
                <a:ext cx="432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858148" y="357166"/>
                <a:ext cx="288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858148" y="214290"/>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8572528" y="713794"/>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8358214" y="500042"/>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EF3D00-7CA7-4E13-B2C2-919FF2BF85B3}" type="datetime1">
              <a:rPr lang="zh-CN" altLang="en-US" smtClean="0"/>
              <a:pPr/>
              <a:t>2019/6/29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020FF55-03FC-4540-9491-050FE1D71834}" type="datetime1">
              <a:rPr lang="zh-CN" altLang="en-US" smtClean="0"/>
              <a:pPr/>
              <a:t>2019/6/29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95BDDF-411C-4316-9AF8-2D234D794042}" type="datetime1">
              <a:rPr lang="zh-CN" altLang="en-US" smtClean="0"/>
              <a:pPr/>
              <a:t>2019/6/29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2844" y="107139"/>
            <a:ext cx="8229600" cy="486053"/>
          </a:xfrm>
        </p:spPr>
        <p:txBody>
          <a:bodyPr>
            <a:noAutofit/>
          </a:bodyPr>
          <a:lstStyle>
            <a:lvl1pPr algn="l">
              <a:defRPr sz="32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EB08BDF4-3A17-4229-A5E4-6247E2FE4244}" type="datetime1">
              <a:rPr lang="zh-CN" altLang="en-US" smtClean="0"/>
              <a:pPr/>
              <a:t>2019/6/29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BD50DB-A79A-4E3C-A086-6D7329FC1F4F}" type="slidenum">
              <a:rPr lang="zh-CN" altLang="en-US" smtClean="0"/>
              <a:pPr/>
              <a:t>‹#›</a:t>
            </a:fld>
            <a:endParaRPr lang="zh-CN" altLang="en-US"/>
          </a:p>
        </p:txBody>
      </p:sp>
      <p:grpSp>
        <p:nvGrpSpPr>
          <p:cNvPr id="10" name="组合 9"/>
          <p:cNvGrpSpPr/>
          <p:nvPr userDrawn="1"/>
        </p:nvGrpSpPr>
        <p:grpSpPr>
          <a:xfrm>
            <a:off x="214282" y="642924"/>
            <a:ext cx="8732296" cy="0"/>
            <a:chOff x="214282" y="642924"/>
            <a:chExt cx="8732296" cy="0"/>
          </a:xfrm>
        </p:grpSpPr>
        <p:cxnSp>
          <p:nvCxnSpPr>
            <p:cNvPr id="11" name="直接连接符 10">
              <a:extLst>
                <a:ext uri="{FF2B5EF4-FFF2-40B4-BE49-F238E27FC236}">
                  <a16:creationId xmlns:a16="http://schemas.microsoft.com/office/drawing/2014/main" id="{6C3C8534-8BA5-40A1-A884-EC46D9B27F4D}"/>
                </a:ext>
              </a:extLst>
            </p:cNvPr>
            <p:cNvCxnSpPr/>
            <p:nvPr/>
          </p:nvCxnSpPr>
          <p:spPr>
            <a:xfrm>
              <a:off x="6786578" y="857232"/>
              <a:ext cx="2160000" cy="0"/>
            </a:xfrm>
            <a:prstGeom prst="line">
              <a:avLst/>
            </a:prstGeom>
            <a:ln w="57150">
              <a:solidFill>
                <a:schemeClr val="accent3"/>
              </a:solidFill>
            </a:ln>
          </p:spPr>
          <p:style>
            <a:lnRef idx="1">
              <a:schemeClr val="accent6"/>
            </a:lnRef>
            <a:fillRef idx="0">
              <a:schemeClr val="accent6"/>
            </a:fillRef>
            <a:effectRef idx="0">
              <a:schemeClr val="accent6"/>
            </a:effectRef>
            <a:fontRef idx="minor">
              <a:schemeClr val="tx1"/>
            </a:fontRef>
          </p:style>
        </p:cxnSp>
        <p:cxnSp>
          <p:nvCxnSpPr>
            <p:cNvPr id="12" name="直接连接符 11">
              <a:extLst>
                <a:ext uri="{FF2B5EF4-FFF2-40B4-BE49-F238E27FC236}">
                  <a16:creationId xmlns:a16="http://schemas.microsoft.com/office/drawing/2014/main" id="{88F65573-B6B1-4739-8D01-214D49A85DB9}"/>
                </a:ext>
              </a:extLst>
            </p:cNvPr>
            <p:cNvCxnSpPr/>
            <p:nvPr/>
          </p:nvCxnSpPr>
          <p:spPr>
            <a:xfrm>
              <a:off x="4572000" y="857232"/>
              <a:ext cx="216000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3" name="直接连接符 12">
              <a:extLst>
                <a:ext uri="{FF2B5EF4-FFF2-40B4-BE49-F238E27FC236}">
                  <a16:creationId xmlns:a16="http://schemas.microsoft.com/office/drawing/2014/main" id="{29ACB96F-549A-4855-82D8-39D7896E0E34}"/>
                </a:ext>
              </a:extLst>
            </p:cNvPr>
            <p:cNvCxnSpPr/>
            <p:nvPr/>
          </p:nvCxnSpPr>
          <p:spPr>
            <a:xfrm>
              <a:off x="214282" y="857232"/>
              <a:ext cx="4320000" cy="0"/>
            </a:xfrm>
            <a:prstGeom prst="line">
              <a:avLst/>
            </a:prstGeom>
            <a:ln w="57150">
              <a:solidFill>
                <a:schemeClr val="accent1"/>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2EA357-4A4C-4928-BFC0-5A5F791A2F6D}" type="datetime1">
              <a:rPr lang="zh-CN" altLang="en-US" smtClean="0"/>
              <a:pPr/>
              <a:t>2019/6/29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993F2E-0A7D-4F4B-BD80-21001D00FBC2}" type="datetime1">
              <a:rPr lang="zh-CN" altLang="en-US" smtClean="0"/>
              <a:pPr/>
              <a:t>2019/6/29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A03DC7A-028A-4C16-8B6C-C16506FCF130}" type="datetime1">
              <a:rPr lang="zh-CN" altLang="en-US" smtClean="0"/>
              <a:pPr/>
              <a:t>2019/6/29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D50DB-A79A-4E3C-A086-6D7329FC1F4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2EA65-E668-4019-AA87-DC0588557A5C}" type="datetime1">
              <a:rPr lang="zh-CN" altLang="en-US" smtClean="0"/>
              <a:pPr/>
              <a:t>2019/6/29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BD50DB-A79A-4E3C-A086-6D7329FC1F4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82"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21160;&#24577;&#21046;&#20912;&#35270;&#39057;/VID_0&#8451;&#20912;&#27974;&#27700;.mp4" TargetMode="External"/><Relationship Id="rId2" Type="http://schemas.openxmlformats.org/officeDocument/2006/relationships/hyperlink" Target="&#21160;&#24577;&#21046;&#20912;&#35270;&#39057;/VID_&#20912;&#27974;&#28436;&#31034;.mp4"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封面图-王子豪.jpg"/>
          <p:cNvPicPr>
            <a:picLocks noChangeAspect="1"/>
          </p:cNvPicPr>
          <p:nvPr/>
        </p:nvPicPr>
        <p:blipFill>
          <a:blip r:embed="rId2" cstate="print"/>
          <a:srcRect b="9524"/>
          <a:stretch>
            <a:fillRect/>
          </a:stretch>
        </p:blipFill>
        <p:spPr>
          <a:xfrm>
            <a:off x="0" y="1750231"/>
            <a:ext cx="9144000" cy="3393269"/>
          </a:xfrm>
          <a:prstGeom prst="rect">
            <a:avLst/>
          </a:prstGeom>
        </p:spPr>
      </p:pic>
      <p:sp>
        <p:nvSpPr>
          <p:cNvPr id="6" name="矩形 5"/>
          <p:cNvSpPr/>
          <p:nvPr/>
        </p:nvSpPr>
        <p:spPr>
          <a:xfrm>
            <a:off x="0" y="0"/>
            <a:ext cx="428596" cy="5143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857269" y="1285866"/>
            <a:ext cx="5143500" cy="2571768"/>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8597" y="0"/>
            <a:ext cx="2571768" cy="1726355"/>
            <a:chOff x="714348" y="0"/>
            <a:chExt cx="2571768" cy="1726355"/>
          </a:xfrm>
        </p:grpSpPr>
        <p:sp>
          <p:nvSpPr>
            <p:cNvPr id="8" name="等腰三角形 7"/>
            <p:cNvSpPr/>
            <p:nvPr/>
          </p:nvSpPr>
          <p:spPr>
            <a:xfrm rot="10800000">
              <a:off x="714348" y="0"/>
              <a:ext cx="2571768" cy="1285884"/>
            </a:xfrm>
            <a:prstGeom prst="triangle">
              <a:avLst>
                <a:gd name="adj" fmla="val 4952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9283" y="1006355"/>
              <a:ext cx="720000" cy="72000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1754880" y="634028"/>
              <a:ext cx="540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9"/>
          <p:cNvSpPr>
            <a:spLocks noChangeArrowheads="1"/>
          </p:cNvSpPr>
          <p:nvPr/>
        </p:nvSpPr>
        <p:spPr bwMode="auto">
          <a:xfrm>
            <a:off x="3374526" y="1366355"/>
            <a:ext cx="4851130" cy="855904"/>
          </a:xfrm>
          <a:prstGeom prst="rect">
            <a:avLst/>
          </a:prstGeom>
          <a:noFill/>
          <a:ln w="9525">
            <a:noFill/>
            <a:miter lim="800000"/>
          </a:ln>
        </p:spPr>
        <p:txBody>
          <a:bodyPr wrap="none" lIns="116107" tIns="58053" rIns="116107" bIns="58053">
            <a:spAutoFit/>
          </a:bodyPr>
          <a:lstStyle/>
          <a:p>
            <a:pPr algn="r"/>
            <a:r>
              <a:rPr lang="zh-CN" altLang="zh-CN" sz="2400" b="1" dirty="0">
                <a:latin typeface="Microsoft YaHei" panose="020B0503020204020204" pitchFamily="34" charset="-122"/>
                <a:ea typeface="Microsoft YaHei" panose="020B0503020204020204" pitchFamily="34" charset="-122"/>
              </a:rPr>
              <a:t>药企及化工园区</a:t>
            </a:r>
            <a:endParaRPr lang="en-US" altLang="zh-CN" sz="2400" b="1" dirty="0">
              <a:latin typeface="Microsoft YaHei" panose="020B0503020204020204" pitchFamily="34" charset="-122"/>
              <a:ea typeface="Microsoft YaHei" panose="020B0503020204020204" pitchFamily="34" charset="-122"/>
            </a:endParaRPr>
          </a:p>
          <a:p>
            <a:pPr algn="r"/>
            <a:r>
              <a:rPr lang="zh-CN" altLang="zh-CN" sz="2400" b="1" dirty="0">
                <a:latin typeface="Microsoft YaHei" panose="020B0503020204020204" pitchFamily="34" charset="-122"/>
                <a:ea typeface="Microsoft YaHei" panose="020B0503020204020204" pitchFamily="34" charset="-122"/>
              </a:rPr>
              <a:t>能源自动化管理及冷热节能新方向</a:t>
            </a:r>
            <a:endParaRPr sz="4800" b="1" dirty="0">
              <a:solidFill>
                <a:schemeClr val="tx2"/>
              </a:solidFill>
              <a:latin typeface="Microsoft YaHei" panose="020B0503020204020204" pitchFamily="34" charset="-122"/>
              <a:ea typeface="Microsoft YaHei" panose="020B0503020204020204" pitchFamily="34" charset="-122"/>
            </a:endParaRPr>
          </a:p>
        </p:txBody>
      </p:sp>
      <p:sp>
        <p:nvSpPr>
          <p:cNvPr id="17" name="等腰三角形 16"/>
          <p:cNvSpPr/>
          <p:nvPr/>
        </p:nvSpPr>
        <p:spPr>
          <a:xfrm>
            <a:off x="8225656" y="4347585"/>
            <a:ext cx="918344" cy="795916"/>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8225656" y="0"/>
            <a:ext cx="918344" cy="795916"/>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C:\Users\moonuser\Desktop\公司形象图-文字介绍\新logo组合-06.jpg"/>
          <p:cNvPicPr>
            <a:picLocks noChangeAspect="1" noChangeArrowheads="1"/>
          </p:cNvPicPr>
          <p:nvPr/>
        </p:nvPicPr>
        <p:blipFill rotWithShape="1">
          <a:blip r:embed="rId3" cstate="print">
            <a:clrChange>
              <a:clrFrom>
                <a:srgbClr val="FFFFFF"/>
              </a:clrFrom>
              <a:clrTo>
                <a:srgbClr val="FFFFFF">
                  <a:alpha val="0"/>
                </a:srgbClr>
              </a:clrTo>
            </a:clrChange>
          </a:blip>
          <a:srcRect r="67485"/>
          <a:stretch/>
        </p:blipFill>
        <p:spPr bwMode="auto">
          <a:xfrm>
            <a:off x="7426669" y="538881"/>
            <a:ext cx="720080" cy="688315"/>
          </a:xfrm>
          <a:prstGeom prst="rect">
            <a:avLst/>
          </a:prstGeom>
          <a:noFill/>
        </p:spPr>
      </p:pic>
      <p:grpSp>
        <p:nvGrpSpPr>
          <p:cNvPr id="20" name="组合 19"/>
          <p:cNvGrpSpPr/>
          <p:nvPr/>
        </p:nvGrpSpPr>
        <p:grpSpPr>
          <a:xfrm rot="10800000">
            <a:off x="428597" y="3417163"/>
            <a:ext cx="2571768" cy="1726355"/>
            <a:chOff x="714348" y="0"/>
            <a:chExt cx="2571768" cy="1726355"/>
          </a:xfrm>
        </p:grpSpPr>
        <p:sp>
          <p:nvSpPr>
            <p:cNvPr id="21" name="等腰三角形 20"/>
            <p:cNvSpPr/>
            <p:nvPr/>
          </p:nvSpPr>
          <p:spPr>
            <a:xfrm rot="10800000">
              <a:off x="714348" y="0"/>
              <a:ext cx="2571768" cy="1285884"/>
            </a:xfrm>
            <a:prstGeom prst="triangle">
              <a:avLst>
                <a:gd name="adj" fmla="val 4952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700000">
              <a:off x="1649283" y="1006355"/>
              <a:ext cx="720000" cy="72000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00000">
              <a:off x="1754880" y="634028"/>
              <a:ext cx="540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E690CDB5-9A6E-0C4F-B65A-7E136AFC0592}"/>
              </a:ext>
            </a:extLst>
          </p:cNvPr>
          <p:cNvSpPr/>
          <p:nvPr/>
        </p:nvSpPr>
        <p:spPr>
          <a:xfrm>
            <a:off x="1923215" y="3598981"/>
            <a:ext cx="3125345" cy="430887"/>
          </a:xfrm>
          <a:prstGeom prst="rect">
            <a:avLst/>
          </a:prstGeom>
        </p:spPr>
        <p:txBody>
          <a:bodyPr wrap="square">
            <a:spAutoFit/>
          </a:bodyPr>
          <a:lstStyle/>
          <a:p>
            <a:pPr algn="just">
              <a:spcAft>
                <a:spcPts val="0"/>
              </a:spcAft>
            </a:pP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spcAft>
                <a:spcPts val="0"/>
              </a:spcAft>
            </a:pP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6" name="矩形 25">
            <a:extLst>
              <a:ext uri="{FF2B5EF4-FFF2-40B4-BE49-F238E27FC236}">
                <a16:creationId xmlns:a16="http://schemas.microsoft.com/office/drawing/2014/main" id="{E2728B35-742D-A94F-B026-716CAE8D6CC1}"/>
              </a:ext>
            </a:extLst>
          </p:cNvPr>
          <p:cNvSpPr/>
          <p:nvPr/>
        </p:nvSpPr>
        <p:spPr>
          <a:xfrm>
            <a:off x="467544" y="195486"/>
            <a:ext cx="2192652" cy="369332"/>
          </a:xfrm>
          <a:prstGeom prst="rect">
            <a:avLst/>
          </a:prstGeom>
        </p:spPr>
        <p:txBody>
          <a:bodyPr wrap="none">
            <a:spAutoFit/>
          </a:bodyPr>
          <a:lstStyle/>
          <a:p>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VOCs</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废气处理</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系统</a:t>
            </a:r>
            <a:endParaRPr lang="zh-CN" altLang="en-US" b="1" dirty="0">
              <a:latin typeface="Microsoft YaHei" panose="020B0503020204020204" pitchFamily="34" charset="-122"/>
              <a:ea typeface="Microsoft YaHei" panose="020B0503020204020204" pitchFamily="34" charset="-122"/>
            </a:endParaRPr>
          </a:p>
        </p:txBody>
      </p:sp>
      <p:sp>
        <p:nvSpPr>
          <p:cNvPr id="2" name="矩形 1">
            <a:extLst>
              <a:ext uri="{FF2B5EF4-FFF2-40B4-BE49-F238E27FC236}">
                <a16:creationId xmlns:a16="http://schemas.microsoft.com/office/drawing/2014/main" id="{6828307A-2348-B24D-A8FC-3C77E7FA108E}"/>
              </a:ext>
            </a:extLst>
          </p:cNvPr>
          <p:cNvSpPr/>
          <p:nvPr/>
        </p:nvSpPr>
        <p:spPr>
          <a:xfrm>
            <a:off x="683568" y="975132"/>
            <a:ext cx="7128792" cy="276999"/>
          </a:xfrm>
          <a:prstGeom prst="rect">
            <a:avLst/>
          </a:prstGeom>
        </p:spPr>
        <p:txBody>
          <a:bodyPr wrap="square">
            <a:spAutoFit/>
          </a:bodyPr>
          <a:lstStyle/>
          <a:p>
            <a:r>
              <a:rPr lang="zh-CN" altLang="en-US" sz="1200" dirty="0">
                <a:solidFill>
                  <a:srgbClr val="333333"/>
                </a:solidFill>
                <a:latin typeface="Microsoft YaHei" panose="020B0503020204020204" pitchFamily="34" charset="-122"/>
                <a:ea typeface="Microsoft YaHei" panose="020B0503020204020204" pitchFamily="34" charset="-122"/>
              </a:rPr>
              <a:t>冰轮通过低温复叠技术将废气进行冷凝，收集冷凝的废液，并将水分进行分离，最终实现达标排放。 </a:t>
            </a:r>
            <a:endParaRPr lang="zh-CN" altLang="en-US" sz="1200" dirty="0">
              <a:latin typeface="Microsoft YaHei" panose="020B0503020204020204" pitchFamily="34" charset="-122"/>
              <a:ea typeface="Microsoft YaHei" panose="020B0503020204020204" pitchFamily="34" charset="-122"/>
            </a:endParaRPr>
          </a:p>
        </p:txBody>
      </p:sp>
      <p:sp>
        <p:nvSpPr>
          <p:cNvPr id="3" name="矩形 2">
            <a:extLst>
              <a:ext uri="{FF2B5EF4-FFF2-40B4-BE49-F238E27FC236}">
                <a16:creationId xmlns:a16="http://schemas.microsoft.com/office/drawing/2014/main" id="{E09BA79D-3535-1A4A-B605-A6CEB2D7F75B}"/>
              </a:ext>
            </a:extLst>
          </p:cNvPr>
          <p:cNvSpPr/>
          <p:nvPr/>
        </p:nvSpPr>
        <p:spPr>
          <a:xfrm>
            <a:off x="700336" y="3814424"/>
            <a:ext cx="7112024" cy="553998"/>
          </a:xfrm>
          <a:prstGeom prst="rect">
            <a:avLst/>
          </a:prstGeom>
        </p:spPr>
        <p:txBody>
          <a:bodyPr wrap="square">
            <a:spAutoFit/>
          </a:bodyPr>
          <a:lstStyle/>
          <a:p>
            <a:r>
              <a:rPr lang="zh-CN" altLang="en-US" sz="1000" dirty="0">
                <a:solidFill>
                  <a:srgbClr val="333333"/>
                </a:solidFill>
                <a:latin typeface="Microsoft YaHei Light" panose="020B0502040204020203" pitchFamily="34" charset="-122"/>
                <a:ea typeface="Microsoft YaHei Light" panose="020B0502040204020203" pitchFamily="34" charset="-122"/>
              </a:rPr>
              <a:t>以乙醇为例，一般作为溶媒的乙醇，使用的浓度为</a:t>
            </a:r>
            <a:r>
              <a:rPr lang="en-US" altLang="zh-CN" sz="1000" dirty="0">
                <a:solidFill>
                  <a:srgbClr val="333333"/>
                </a:solidFill>
                <a:latin typeface="Microsoft YaHei Light" panose="020B0502040204020203" pitchFamily="34" charset="-122"/>
                <a:ea typeface="Microsoft YaHei Light" panose="020B0502040204020203" pitchFamily="34" charset="-122"/>
              </a:rPr>
              <a:t>95%</a:t>
            </a:r>
            <a:r>
              <a:rPr lang="zh-CN" altLang="en-US" sz="1000" dirty="0">
                <a:solidFill>
                  <a:srgbClr val="333333"/>
                </a:solidFill>
                <a:latin typeface="Microsoft YaHei Light" panose="020B0502040204020203" pitchFamily="34" charset="-122"/>
                <a:ea typeface="Microsoft YaHei Light" panose="020B0502040204020203" pitchFamily="34" charset="-122"/>
              </a:rPr>
              <a:t>。在经过我 们的多级深冷处理后，乙醇测试浓度为</a:t>
            </a:r>
            <a:r>
              <a:rPr lang="en-US" altLang="zh-CN" sz="1000" dirty="0">
                <a:solidFill>
                  <a:srgbClr val="333333"/>
                </a:solidFill>
                <a:latin typeface="Microsoft YaHei Light" panose="020B0502040204020203" pitchFamily="34" charset="-122"/>
                <a:ea typeface="Microsoft YaHei Light" panose="020B0502040204020203" pitchFamily="34" charset="-122"/>
              </a:rPr>
              <a:t>99%</a:t>
            </a:r>
            <a:r>
              <a:rPr lang="zh-CN" altLang="en-US" sz="1000" dirty="0">
                <a:solidFill>
                  <a:srgbClr val="333333"/>
                </a:solidFill>
                <a:latin typeface="Microsoft YaHei Light" panose="020B0502040204020203" pitchFamily="34" charset="-122"/>
                <a:ea typeface="Microsoft YaHei Light" panose="020B0502040204020203" pitchFamily="34" charset="-122"/>
              </a:rPr>
              <a:t>。在回收过程中，通过多级 冷凝加上水分离技术，将水分剥离。最终不仅达标排放，且回收的乙醇 浓度更高，废液回收价值高，可二次利用或销售至废液回收单位。 </a:t>
            </a:r>
            <a:endParaRPr lang="zh-CN" altLang="en-US" sz="1000" dirty="0">
              <a:effectLst/>
              <a:latin typeface="Microsoft YaHei Light" panose="020B0502040204020203" pitchFamily="34" charset="-122"/>
              <a:ea typeface="Microsoft YaHei Light" panose="020B0502040204020203" pitchFamily="34" charset="-122"/>
            </a:endParaRPr>
          </a:p>
        </p:txBody>
      </p:sp>
      <p:pic>
        <p:nvPicPr>
          <p:cNvPr id="4" name="图片 3">
            <a:extLst>
              <a:ext uri="{FF2B5EF4-FFF2-40B4-BE49-F238E27FC236}">
                <a16:creationId xmlns:a16="http://schemas.microsoft.com/office/drawing/2014/main" id="{5B30FE59-FE54-5E47-A743-E0E0397D0DD8}"/>
              </a:ext>
            </a:extLst>
          </p:cNvPr>
          <p:cNvPicPr>
            <a:picLocks noChangeAspect="1"/>
          </p:cNvPicPr>
          <p:nvPr/>
        </p:nvPicPr>
        <p:blipFill>
          <a:blip r:embed="rId3"/>
          <a:stretch>
            <a:fillRect/>
          </a:stretch>
        </p:blipFill>
        <p:spPr>
          <a:xfrm>
            <a:off x="5724128" y="1357553"/>
            <a:ext cx="2202496" cy="2136006"/>
          </a:xfrm>
          <a:prstGeom prst="rect">
            <a:avLst/>
          </a:prstGeom>
        </p:spPr>
      </p:pic>
      <p:sp>
        <p:nvSpPr>
          <p:cNvPr id="5" name="文本框 4">
            <a:extLst>
              <a:ext uri="{FF2B5EF4-FFF2-40B4-BE49-F238E27FC236}">
                <a16:creationId xmlns:a16="http://schemas.microsoft.com/office/drawing/2014/main" id="{6C26B626-5B33-1844-965E-81636E8234DC}"/>
              </a:ext>
            </a:extLst>
          </p:cNvPr>
          <p:cNvSpPr txBox="1"/>
          <p:nvPr/>
        </p:nvSpPr>
        <p:spPr>
          <a:xfrm>
            <a:off x="2123728" y="2571750"/>
            <a:ext cx="1800493" cy="369332"/>
          </a:xfrm>
          <a:prstGeom prst="rect">
            <a:avLst/>
          </a:prstGeom>
          <a:noFill/>
        </p:spPr>
        <p:txBody>
          <a:bodyPr wrap="none" rtlCol="0">
            <a:spAutoFit/>
          </a:bodyPr>
          <a:lstStyle/>
          <a:p>
            <a:r>
              <a:rPr kumimoji="1" lang="zh-CN" altLang="en-US" dirty="0"/>
              <a:t>此处插入设备图</a:t>
            </a:r>
          </a:p>
        </p:txBody>
      </p:sp>
    </p:spTree>
    <p:extLst>
      <p:ext uri="{BB962C8B-B14F-4D97-AF65-F5344CB8AC3E}">
        <p14:creationId xmlns:p14="http://schemas.microsoft.com/office/powerpoint/2010/main" val="328156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11</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动态冰浆的原理及使用优势</a:t>
            </a:r>
          </a:p>
        </p:txBody>
      </p:sp>
      <p:sp>
        <p:nvSpPr>
          <p:cNvPr id="5" name="TextBox 4"/>
          <p:cNvSpPr txBox="1">
            <a:spLocks noChangeArrowheads="1"/>
          </p:cNvSpPr>
          <p:nvPr/>
        </p:nvSpPr>
        <p:spPr bwMode="auto">
          <a:xfrm>
            <a:off x="359532" y="789553"/>
            <a:ext cx="8212862"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FontTx/>
              <a:buChar char="•"/>
            </a:pPr>
            <a:r>
              <a:rPr lang="zh-CN" altLang="en-US"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rPr>
              <a:t>什么是“过冷水”？我们知道在标准大气压下，在自然界水在</a:t>
            </a:r>
            <a:r>
              <a:rPr lang="en-US" altLang="zh-CN"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rPr>
              <a:t>摄氏度以下的低温就会凝固结冰。但是水结冰有一个前提条件，就是其内部必须有供冰晶生长的“凝结核”，它可以是微小的冰晶，可以是水中的悬浮物，可以是器皿的壁。如果不具备这些条件，液态水可以较长时间保持在冰点以下而不结冰，这时的水就是过冷水。过冷水的存在是有一定的生成条件的：主因是水中缺少凝结核，在</a:t>
            </a:r>
            <a:r>
              <a:rPr lang="en-US" altLang="zh-CN"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rPr>
              <a:t>℃以下还保持着液态。 </a:t>
            </a:r>
            <a:endParaRPr lang="en-US" altLang="zh-CN" sz="1400" b="1" dirty="0">
              <a:solidFill>
                <a:srgbClr val="0052A4"/>
              </a:solidFill>
              <a:latin typeface="微软雅黑" panose="020B0503020204020204" pitchFamily="34" charset="-122"/>
              <a:ea typeface="微软雅黑" panose="020B0503020204020204" pitchFamily="34" charset="-122"/>
              <a:cs typeface="Times New Roman" panose="02020603050405020304" pitchFamily="18" charset="0"/>
            </a:endParaRPr>
          </a:p>
          <a:p>
            <a:pPr>
              <a:buFontTx/>
              <a:buChar char="•"/>
            </a:pPr>
            <a:endParaRPr lang="en-US" altLang="zh-CN" sz="1400" b="1" dirty="0">
              <a:solidFill>
                <a:srgbClr val="0052A4"/>
              </a:solidFill>
              <a:latin typeface="微软雅黑" panose="020B0503020204020204" pitchFamily="34" charset="-122"/>
              <a:ea typeface="微软雅黑" panose="020B0503020204020204" pitchFamily="34" charset="-122"/>
              <a:cs typeface="宋体" panose="02010600030101010101" pitchFamily="2" charset="-122"/>
            </a:endParaRPr>
          </a:p>
          <a:p>
            <a:pPr>
              <a:buFontTx/>
              <a:buChar char="•"/>
            </a:pPr>
            <a:r>
              <a:rPr lang="zh-CN" altLang="en-US" sz="1400" b="1" dirty="0">
                <a:solidFill>
                  <a:srgbClr val="0052A4"/>
                </a:solidFill>
                <a:latin typeface="微软雅黑" panose="020B0503020204020204" pitchFamily="34" charset="-122"/>
                <a:ea typeface="微软雅黑" panose="020B0503020204020204" pitchFamily="34" charset="-122"/>
                <a:cs typeface="宋体" panose="02010600030101010101" pitchFamily="2" charset="-122"/>
              </a:rPr>
              <a:t>自来水在一定条件下产生冰晶的温度可以过冷到</a:t>
            </a:r>
            <a:r>
              <a:rPr lang="en-US" altLang="zh-CN" sz="1400" b="1" dirty="0">
                <a:solidFill>
                  <a:srgbClr val="0052A4"/>
                </a:solidFill>
                <a:latin typeface="微软雅黑" panose="020B0503020204020204" pitchFamily="34" charset="-122"/>
                <a:ea typeface="微软雅黑" panose="020B0503020204020204" pitchFamily="34" charset="-122"/>
              </a:rPr>
              <a:t>-5</a:t>
            </a:r>
            <a:r>
              <a:rPr lang="zh-CN" altLang="en-US" sz="1400" b="1" dirty="0">
                <a:solidFill>
                  <a:srgbClr val="0052A4"/>
                </a:solidFill>
                <a:latin typeface="微软雅黑" panose="020B0503020204020204" pitchFamily="34" charset="-122"/>
                <a:ea typeface="微软雅黑" panose="020B0503020204020204" pitchFamily="34" charset="-122"/>
              </a:rPr>
              <a:t>℃，纯净水可以过冷到</a:t>
            </a:r>
            <a:r>
              <a:rPr lang="en-US" altLang="zh-CN" sz="1400" b="1" dirty="0">
                <a:solidFill>
                  <a:srgbClr val="0052A4"/>
                </a:solidFill>
                <a:latin typeface="微软雅黑" panose="020B0503020204020204" pitchFamily="34" charset="-122"/>
                <a:ea typeface="微软雅黑" panose="020B0503020204020204" pitchFamily="34" charset="-122"/>
              </a:rPr>
              <a:t>-7</a:t>
            </a:r>
            <a:r>
              <a:rPr lang="zh-CN" altLang="en-US" sz="1400" b="1" dirty="0">
                <a:solidFill>
                  <a:srgbClr val="0052A4"/>
                </a:solidFill>
                <a:latin typeface="微软雅黑" panose="020B0503020204020204" pitchFamily="34" charset="-122"/>
                <a:ea typeface="微软雅黑" panose="020B0503020204020204" pitchFamily="34" charset="-122"/>
              </a:rPr>
              <a:t>℃左右，在产生冰晶后，抱团凝聚成冰回到</a:t>
            </a:r>
            <a:r>
              <a:rPr lang="en-US" altLang="zh-CN" sz="1400" b="1" dirty="0">
                <a:solidFill>
                  <a:srgbClr val="0052A4"/>
                </a:solidFill>
                <a:latin typeface="微软雅黑" panose="020B0503020204020204" pitchFamily="34" charset="-122"/>
                <a:ea typeface="微软雅黑" panose="020B0503020204020204" pitchFamily="34" charset="-122"/>
              </a:rPr>
              <a:t>0</a:t>
            </a:r>
            <a:r>
              <a:rPr lang="zh-CN" altLang="en-US" sz="1400" b="1" dirty="0">
                <a:solidFill>
                  <a:srgbClr val="0052A4"/>
                </a:solidFill>
                <a:latin typeface="微软雅黑" panose="020B0503020204020204" pitchFamily="34" charset="-122"/>
                <a:ea typeface="微软雅黑" panose="020B0503020204020204" pitchFamily="34" charset="-122"/>
              </a:rPr>
              <a:t>℃。</a:t>
            </a:r>
            <a:endParaRPr lang="en-US" altLang="zh-CN" sz="1400" b="1" dirty="0">
              <a:solidFill>
                <a:srgbClr val="0052A4"/>
              </a:solidFill>
              <a:latin typeface="微软雅黑" panose="020B0503020204020204" pitchFamily="34" charset="-122"/>
              <a:ea typeface="微软雅黑" panose="020B0503020204020204" pitchFamily="34" charset="-122"/>
            </a:endParaRPr>
          </a:p>
        </p:txBody>
      </p:sp>
      <p:pic>
        <p:nvPicPr>
          <p:cNvPr id="11" name="温度传感器.png" descr="温度传感器.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2797" y="2787774"/>
            <a:ext cx="1116219" cy="226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5de93011c2673d740883465a113c94d7.jpg" descr="5de93011c2673d740883465a113c94d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129451"/>
            <a:ext cx="7562796" cy="201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53518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12</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动态冰浆的原理及使用优势</a:t>
            </a:r>
          </a:p>
        </p:txBody>
      </p:sp>
      <p:sp>
        <p:nvSpPr>
          <p:cNvPr id="5" name="TextBox 4"/>
          <p:cNvSpPr txBox="1">
            <a:spLocks noChangeArrowheads="1"/>
          </p:cNvSpPr>
          <p:nvPr/>
        </p:nvSpPr>
        <p:spPr bwMode="auto">
          <a:xfrm>
            <a:off x="439711" y="733849"/>
            <a:ext cx="8212862" cy="11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500"/>
              </a:lnSpc>
            </a:pPr>
            <a:r>
              <a:rPr lang="en-US" altLang="zh-CN" sz="1400" b="1" dirty="0">
                <a:solidFill>
                  <a:srgbClr val="0070C0"/>
                </a:solidFill>
                <a:latin typeface="微软雅黑" panose="020B0503020204020204" pitchFamily="34" charset="-122"/>
                <a:ea typeface="微软雅黑" panose="020B0503020204020204" pitchFamily="34" charset="-122"/>
              </a:rPr>
              <a:t>0℃</a:t>
            </a:r>
            <a:r>
              <a:rPr lang="zh-CN" altLang="en-US" sz="1400" b="1" dirty="0">
                <a:solidFill>
                  <a:srgbClr val="0070C0"/>
                </a:solidFill>
                <a:latin typeface="微软雅黑" panose="020B0503020204020204" pitchFamily="34" charset="-122"/>
                <a:ea typeface="微软雅黑" panose="020B0503020204020204" pitchFamily="34" charset="-122"/>
              </a:rPr>
              <a:t>过冷水动态冰浆的特点</a:t>
            </a:r>
          </a:p>
          <a:p>
            <a:pPr>
              <a:lnSpc>
                <a:spcPts val="2275"/>
              </a:lnSpc>
              <a:buNone/>
            </a:pPr>
            <a:r>
              <a:rPr lang="en-US" altLang="zh-CN" sz="1400" b="1" dirty="0">
                <a:solidFill>
                  <a:srgbClr val="FF00FF"/>
                </a:solidFill>
                <a:latin typeface="Wingdings" panose="05000000000000000000" pitchFamily="2" charset="2"/>
              </a:rPr>
              <a:t></a:t>
            </a:r>
            <a:r>
              <a:rPr lang="en-US" altLang="zh-CN" sz="1400" b="1" dirty="0">
                <a:solidFill>
                  <a:srgbClr val="FF0000"/>
                </a:solidFill>
                <a:latin typeface="黑体" panose="02010609060101010101" pitchFamily="49" charset="-122"/>
                <a:ea typeface="黑体" panose="02010609060101010101" pitchFamily="49" charset="-122"/>
              </a:rPr>
              <a:t>冰浆的比表面积是冰球和盘管的100倍以上！融冰速度快、负荷响应灵敏，可满足任何建筑的负荷变动需求</a:t>
            </a:r>
            <a:r>
              <a:rPr lang="en-US" altLang="zh-CN" sz="1400" b="1" dirty="0">
                <a:solidFill>
                  <a:srgbClr val="0000FF"/>
                </a:solidFill>
                <a:latin typeface="黑体" panose="02010609060101010101" pitchFamily="49" charset="-122"/>
                <a:ea typeface="黑体" panose="02010609060101010101" pitchFamily="49" charset="-122"/>
              </a:rPr>
              <a:t>。</a:t>
            </a:r>
          </a:p>
        </p:txBody>
      </p:sp>
      <p:grpSp>
        <p:nvGrpSpPr>
          <p:cNvPr id="9" name="组合 8"/>
          <p:cNvGrpSpPr>
            <a:grpSpLocks/>
          </p:cNvGrpSpPr>
          <p:nvPr/>
        </p:nvGrpSpPr>
        <p:grpSpPr bwMode="auto">
          <a:xfrm>
            <a:off x="899592" y="2384126"/>
            <a:ext cx="8483602" cy="2105147"/>
            <a:chOff x="1760538" y="2857500"/>
            <a:chExt cx="6580187" cy="3367442"/>
          </a:xfrm>
        </p:grpSpPr>
        <p:sp>
          <p:nvSpPr>
            <p:cNvPr id="10" name="Text Box 4"/>
            <p:cNvSpPr txBox="1">
              <a:spLocks noChangeArrowheads="1"/>
            </p:cNvSpPr>
            <p:nvPr/>
          </p:nvSpPr>
          <p:spPr bwMode="auto">
            <a:xfrm>
              <a:off x="7500635" y="5929230"/>
              <a:ext cx="840090" cy="295712"/>
            </a:xfrm>
            <a:prstGeom prst="rect">
              <a:avLst/>
            </a:prstGeom>
            <a:noFill/>
            <a:ln w="9525">
              <a:noFill/>
              <a:miter lim="800000"/>
              <a:headEnd/>
              <a:tailEnd/>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b="1" kern="0" dirty="0">
                  <a:solidFill>
                    <a:sysClr val="windowText" lastClr="000000"/>
                  </a:solidFill>
                </a:rPr>
                <a:t>时间</a:t>
              </a:r>
            </a:p>
          </p:txBody>
        </p:sp>
        <p:sp>
          <p:nvSpPr>
            <p:cNvPr id="13" name="Text Box 7"/>
            <p:cNvSpPr txBox="1">
              <a:spLocks noChangeArrowheads="1"/>
            </p:cNvSpPr>
            <p:nvPr/>
          </p:nvSpPr>
          <p:spPr bwMode="auto">
            <a:xfrm>
              <a:off x="5037138" y="5000625"/>
              <a:ext cx="1065871" cy="25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80000"/>
                </a:lnSpc>
              </a:pPr>
              <a:r>
                <a:rPr lang="zh-CN" altLang="en-US" sz="2800" b="1">
                  <a:solidFill>
                    <a:srgbClr val="0000FF"/>
                  </a:solidFill>
                </a:rPr>
                <a:t>冰球</a:t>
              </a:r>
              <a:r>
                <a:rPr lang="en-US" altLang="zh-CN" sz="2800" b="1">
                  <a:solidFill>
                    <a:srgbClr val="0000FF"/>
                  </a:solidFill>
                </a:rPr>
                <a:t>/</a:t>
              </a:r>
              <a:r>
                <a:rPr lang="zh-CN" altLang="en-US" sz="2800" b="1">
                  <a:solidFill>
                    <a:srgbClr val="0000FF"/>
                  </a:solidFill>
                </a:rPr>
                <a:t>盘管</a:t>
              </a:r>
            </a:p>
          </p:txBody>
        </p:sp>
        <p:sp>
          <p:nvSpPr>
            <p:cNvPr id="14" name="Text Box 8"/>
            <p:cNvSpPr txBox="1">
              <a:spLocks noChangeArrowheads="1"/>
            </p:cNvSpPr>
            <p:nvPr/>
          </p:nvSpPr>
          <p:spPr bwMode="auto">
            <a:xfrm>
              <a:off x="4427538" y="2924175"/>
              <a:ext cx="2016125" cy="30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800" b="1">
                  <a:solidFill>
                    <a:srgbClr val="FF0000"/>
                  </a:solidFill>
                </a:rPr>
                <a:t>动态冰蓄冷</a:t>
              </a:r>
            </a:p>
          </p:txBody>
        </p:sp>
        <p:sp>
          <p:nvSpPr>
            <p:cNvPr id="15" name="Freeform 9"/>
            <p:cNvSpPr>
              <a:spLocks/>
            </p:cNvSpPr>
            <p:nvPr/>
          </p:nvSpPr>
          <p:spPr bwMode="auto">
            <a:xfrm>
              <a:off x="2429097" y="4866646"/>
              <a:ext cx="4002051" cy="1277648"/>
            </a:xfrm>
            <a:custGeom>
              <a:avLst/>
              <a:gdLst>
                <a:gd name="T0" fmla="*/ 0 w 1578"/>
                <a:gd name="T1" fmla="*/ 2147483647 h 809"/>
                <a:gd name="T2" fmla="*/ 2147483647 w 1578"/>
                <a:gd name="T3" fmla="*/ 2147483647 h 809"/>
                <a:gd name="T4" fmla="*/ 2147483647 w 1578"/>
                <a:gd name="T5" fmla="*/ 2147483647 h 809"/>
                <a:gd name="T6" fmla="*/ 2147483647 w 1578"/>
                <a:gd name="T7" fmla="*/ 2147483647 h 809"/>
                <a:gd name="T8" fmla="*/ 2147483647 w 1578"/>
                <a:gd name="T9" fmla="*/ 2147483647 h 809"/>
                <a:gd name="T10" fmla="*/ 2147483647 w 1578"/>
                <a:gd name="T11" fmla="*/ 2147483647 h 809"/>
                <a:gd name="T12" fmla="*/ 2147483647 w 1578"/>
                <a:gd name="T13" fmla="*/ 2147483647 h 809"/>
                <a:gd name="T14" fmla="*/ 2147483647 w 1578"/>
                <a:gd name="T15" fmla="*/ 2147483647 h 809"/>
                <a:gd name="T16" fmla="*/ 0 60000 65536"/>
                <a:gd name="T17" fmla="*/ 0 60000 65536"/>
                <a:gd name="T18" fmla="*/ 0 60000 65536"/>
                <a:gd name="T19" fmla="*/ 0 60000 65536"/>
                <a:gd name="T20" fmla="*/ 0 60000 65536"/>
                <a:gd name="T21" fmla="*/ 0 60000 65536"/>
                <a:gd name="T22" fmla="*/ 0 60000 65536"/>
                <a:gd name="T23" fmla="*/ 0 60000 65536"/>
                <a:gd name="T24" fmla="*/ 0 w 1578"/>
                <a:gd name="T25" fmla="*/ 0 h 809"/>
                <a:gd name="T26" fmla="*/ 1578 w 1578"/>
                <a:gd name="T27" fmla="*/ 809 h 8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8" h="809">
                  <a:moveTo>
                    <a:pt x="0" y="809"/>
                  </a:moveTo>
                  <a:cubicBezTo>
                    <a:pt x="85" y="606"/>
                    <a:pt x="171" y="404"/>
                    <a:pt x="234" y="329"/>
                  </a:cubicBezTo>
                  <a:cubicBezTo>
                    <a:pt x="297" y="254"/>
                    <a:pt x="337" y="363"/>
                    <a:pt x="378" y="359"/>
                  </a:cubicBezTo>
                  <a:cubicBezTo>
                    <a:pt x="419" y="355"/>
                    <a:pt x="458" y="342"/>
                    <a:pt x="480" y="305"/>
                  </a:cubicBezTo>
                  <a:cubicBezTo>
                    <a:pt x="502" y="268"/>
                    <a:pt x="474" y="181"/>
                    <a:pt x="510" y="137"/>
                  </a:cubicBezTo>
                  <a:cubicBezTo>
                    <a:pt x="546" y="93"/>
                    <a:pt x="585" y="63"/>
                    <a:pt x="696" y="41"/>
                  </a:cubicBezTo>
                  <a:cubicBezTo>
                    <a:pt x="807" y="19"/>
                    <a:pt x="1029" y="10"/>
                    <a:pt x="1176" y="5"/>
                  </a:cubicBezTo>
                  <a:cubicBezTo>
                    <a:pt x="1323" y="0"/>
                    <a:pt x="1450" y="5"/>
                    <a:pt x="1578" y="11"/>
                  </a:cubicBezTo>
                </a:path>
              </a:pathLst>
            </a:custGeom>
            <a:noFill/>
            <a:ln w="25400">
              <a:solidFill>
                <a:srgbClr val="0000FF"/>
              </a:solidFill>
              <a:round/>
              <a:headEnd/>
              <a:tailE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lnSpc>
                  <a:spcPct val="120000"/>
                </a:lnSpc>
                <a:spcBef>
                  <a:spcPts val="0"/>
                </a:spcBef>
                <a:spcAft>
                  <a:spcPts val="0"/>
                </a:spcAft>
                <a:buClr>
                  <a:srgbClr val="FF0066"/>
                </a:buClr>
                <a:buFont typeface="Wingdings" pitchFamily="2" charset="2"/>
                <a:buNone/>
                <a:defRPr/>
              </a:pPr>
              <a:endParaRPr lang="zh-CN" altLang="en-US" kern="0">
                <a:solidFill>
                  <a:sysClr val="windowText" lastClr="000000"/>
                </a:solidFill>
              </a:endParaRPr>
            </a:p>
          </p:txBody>
        </p:sp>
        <p:sp>
          <p:nvSpPr>
            <p:cNvPr id="16" name="Freeform 11"/>
            <p:cNvSpPr>
              <a:spLocks/>
            </p:cNvSpPr>
            <p:nvPr/>
          </p:nvSpPr>
          <p:spPr bwMode="auto">
            <a:xfrm>
              <a:off x="2429097" y="3284797"/>
              <a:ext cx="4068184" cy="2859496"/>
            </a:xfrm>
            <a:custGeom>
              <a:avLst/>
              <a:gdLst>
                <a:gd name="T0" fmla="*/ 0 w 2223"/>
                <a:gd name="T1" fmla="*/ 2147483647 h 680"/>
                <a:gd name="T2" fmla="*/ 2147483647 w 2223"/>
                <a:gd name="T3" fmla="*/ 2147483647 h 680"/>
                <a:gd name="T4" fmla="*/ 2147483647 w 2223"/>
                <a:gd name="T5" fmla="*/ 2147483647 h 680"/>
                <a:gd name="T6" fmla="*/ 2147483647 w 2223"/>
                <a:gd name="T7" fmla="*/ 0 h 680"/>
                <a:gd name="T8" fmla="*/ 0 60000 65536"/>
                <a:gd name="T9" fmla="*/ 0 60000 65536"/>
                <a:gd name="T10" fmla="*/ 0 60000 65536"/>
                <a:gd name="T11" fmla="*/ 0 60000 65536"/>
                <a:gd name="T12" fmla="*/ 0 w 2223"/>
                <a:gd name="T13" fmla="*/ 0 h 680"/>
                <a:gd name="T14" fmla="*/ 2223 w 2223"/>
                <a:gd name="T15" fmla="*/ 680 h 680"/>
              </a:gdLst>
              <a:ahLst/>
              <a:cxnLst>
                <a:cxn ang="T8">
                  <a:pos x="T0" y="T1"/>
                </a:cxn>
                <a:cxn ang="T9">
                  <a:pos x="T2" y="T3"/>
                </a:cxn>
                <a:cxn ang="T10">
                  <a:pos x="T4" y="T5"/>
                </a:cxn>
                <a:cxn ang="T11">
                  <a:pos x="T6" y="T7"/>
                </a:cxn>
              </a:cxnLst>
              <a:rect l="T12" t="T13" r="T14" b="T15"/>
              <a:pathLst>
                <a:path w="2223" h="680">
                  <a:moveTo>
                    <a:pt x="0" y="680"/>
                  </a:moveTo>
                  <a:cubicBezTo>
                    <a:pt x="26" y="529"/>
                    <a:pt x="53" y="378"/>
                    <a:pt x="136" y="272"/>
                  </a:cubicBezTo>
                  <a:cubicBezTo>
                    <a:pt x="219" y="166"/>
                    <a:pt x="151" y="90"/>
                    <a:pt x="499" y="45"/>
                  </a:cubicBezTo>
                  <a:cubicBezTo>
                    <a:pt x="847" y="0"/>
                    <a:pt x="1535" y="0"/>
                    <a:pt x="2223" y="0"/>
                  </a:cubicBezTo>
                </a:path>
              </a:pathLst>
            </a:custGeom>
            <a:noFill/>
            <a:ln w="31750">
              <a:solidFill>
                <a:srgbClr val="FF0000"/>
              </a:solidFill>
              <a:miter lim="800000"/>
              <a:headEnd/>
              <a:tailEnd/>
            </a:ln>
          </p:spPr>
          <p:txBody>
            <a:bodyPr wrap="none"/>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lnSpc>
                  <a:spcPct val="120000"/>
                </a:lnSpc>
                <a:spcBef>
                  <a:spcPts val="0"/>
                </a:spcBef>
                <a:spcAft>
                  <a:spcPts val="0"/>
                </a:spcAft>
                <a:buClr>
                  <a:srgbClr val="FF0066"/>
                </a:buClr>
                <a:buFont typeface="Wingdings" pitchFamily="2" charset="2"/>
                <a:buNone/>
                <a:defRPr/>
              </a:pPr>
              <a:endParaRPr lang="zh-CN" altLang="en-US" kern="0">
                <a:solidFill>
                  <a:sysClr val="windowText" lastClr="000000"/>
                </a:solidFill>
              </a:endParaRPr>
            </a:p>
          </p:txBody>
        </p:sp>
        <p:sp>
          <p:nvSpPr>
            <p:cNvPr id="17" name="Text Box 13"/>
            <p:cNvSpPr txBox="1">
              <a:spLocks noChangeArrowheads="1"/>
            </p:cNvSpPr>
            <p:nvPr/>
          </p:nvSpPr>
          <p:spPr bwMode="auto">
            <a:xfrm>
              <a:off x="1760538" y="3236691"/>
              <a:ext cx="461895" cy="1692210"/>
            </a:xfrm>
            <a:prstGeom prst="rect">
              <a:avLst/>
            </a:prstGeom>
            <a:noFill/>
            <a:ln w="9525">
              <a:noFill/>
              <a:miter lim="800000"/>
              <a:headEnd/>
              <a:tailEnd/>
            </a:ln>
          </p:spPr>
          <p:txBody>
            <a:bodyPr vert="eaVert"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r>
                <a:rPr lang="zh-CN" altLang="en-US" b="1" kern="0" dirty="0">
                  <a:solidFill>
                    <a:sysClr val="windowText" lastClr="000000"/>
                  </a:solidFill>
                </a:rPr>
                <a:t>放冷速率（</a:t>
              </a:r>
              <a:r>
                <a:rPr lang="en-US" altLang="zh-CN" b="1" kern="0" dirty="0">
                  <a:solidFill>
                    <a:sysClr val="windowText" lastClr="000000"/>
                  </a:solidFill>
                </a:rPr>
                <a:t>RT</a:t>
              </a:r>
              <a:r>
                <a:rPr lang="zh-CN" altLang="en-US" b="1" kern="0" dirty="0">
                  <a:solidFill>
                    <a:sysClr val="windowText" lastClr="000000"/>
                  </a:solidFill>
                </a:rPr>
                <a:t>）</a:t>
              </a:r>
            </a:p>
          </p:txBody>
        </p:sp>
        <p:sp>
          <p:nvSpPr>
            <p:cNvPr id="18" name="Text Box 14"/>
            <p:cNvSpPr txBox="1">
              <a:spLocks noChangeArrowheads="1"/>
            </p:cNvSpPr>
            <p:nvPr/>
          </p:nvSpPr>
          <p:spPr bwMode="auto">
            <a:xfrm>
              <a:off x="4140276" y="3857828"/>
              <a:ext cx="3128370" cy="738490"/>
            </a:xfrm>
            <a:prstGeom prst="rect">
              <a:avLst/>
            </a:prstGeom>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w="9525" cap="flat" cmpd="sng" algn="ctr">
              <a:solidFill>
                <a:srgbClr val="DA1F28"/>
              </a:solidFill>
              <a:prstDash val="solid"/>
              <a:headEnd/>
              <a:tailEnd/>
            </a:ln>
            <a:effectLst>
              <a:outerShdw blurRad="50800" dist="38100" dir="5400000" rotWithShape="0">
                <a:srgbClr val="000000">
                  <a:alpha val="35000"/>
                </a:srgbClr>
              </a:outerShdw>
            </a:effec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r>
                <a:rPr lang="zh-CN" altLang="en-US" sz="2400" b="1" kern="0" dirty="0">
                  <a:solidFill>
                    <a:sysClr val="window" lastClr="FFFFFF"/>
                  </a:solidFill>
                </a:rPr>
                <a:t>放冷速度提高</a:t>
              </a:r>
              <a:r>
                <a:rPr lang="en-US" altLang="zh-CN" sz="2400" b="1" kern="0" dirty="0">
                  <a:solidFill>
                    <a:sysClr val="window" lastClr="FFFFFF"/>
                  </a:solidFill>
                </a:rPr>
                <a:t>3-5</a:t>
              </a:r>
              <a:r>
                <a:rPr lang="zh-CN" altLang="en-US" sz="2400" b="1" kern="0" dirty="0">
                  <a:solidFill>
                    <a:sysClr val="window" lastClr="FFFFFF"/>
                  </a:solidFill>
                </a:rPr>
                <a:t>倍！</a:t>
              </a:r>
            </a:p>
          </p:txBody>
        </p:sp>
        <p:cxnSp>
          <p:nvCxnSpPr>
            <p:cNvPr id="19" name="直接箭头连接符 18"/>
            <p:cNvCxnSpPr>
              <a:cxnSpLocks noChangeShapeType="1"/>
            </p:cNvCxnSpPr>
            <p:nvPr/>
          </p:nvCxnSpPr>
          <p:spPr bwMode="auto">
            <a:xfrm rot="5400000" flipH="1" flipV="1">
              <a:off x="712787" y="4500563"/>
              <a:ext cx="3287713" cy="1588"/>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直接箭头连接符 19"/>
            <p:cNvCxnSpPr>
              <a:cxnSpLocks noChangeShapeType="1"/>
            </p:cNvCxnSpPr>
            <p:nvPr/>
          </p:nvCxnSpPr>
          <p:spPr bwMode="auto">
            <a:xfrm>
              <a:off x="2357438" y="6143625"/>
              <a:ext cx="4929187" cy="1588"/>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7270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13</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动态冰浆的原理及使用优势</a:t>
            </a:r>
          </a:p>
        </p:txBody>
      </p:sp>
      <p:sp>
        <p:nvSpPr>
          <p:cNvPr id="5" name="TextBox 4"/>
          <p:cNvSpPr txBox="1">
            <a:spLocks noChangeArrowheads="1"/>
          </p:cNvSpPr>
          <p:nvPr/>
        </p:nvSpPr>
        <p:spPr bwMode="auto">
          <a:xfrm>
            <a:off x="611560" y="1573852"/>
            <a:ext cx="3556225" cy="21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1600" b="1" dirty="0">
                <a:solidFill>
                  <a:srgbClr val="FF0000"/>
                </a:solidFill>
                <a:latin typeface="黑体" panose="02010609060101010101" pitchFamily="49" charset="-122"/>
                <a:ea typeface="黑体" panose="02010609060101010101" pitchFamily="49" charset="-122"/>
              </a:rPr>
              <a:t>纯水冰浆</a:t>
            </a: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hlinkClick r:id="rId2" action="ppaction://hlinkfile"/>
              </a:rPr>
              <a:t>天然友好的</a:t>
            </a:r>
            <a:r>
              <a:rPr lang="en-US" altLang="zh-CN" sz="1600" b="1" dirty="0">
                <a:solidFill>
                  <a:srgbClr val="FF0000"/>
                </a:solidFill>
                <a:latin typeface="黑体" panose="02010609060101010101" pitchFamily="49" charset="-122"/>
                <a:ea typeface="黑体" panose="02010609060101010101" pitchFamily="49" charset="-122"/>
                <a:hlinkClick r:id="rId2" action="ppaction://hlinkfile"/>
              </a:rPr>
              <a:t>0</a:t>
            </a:r>
            <a:r>
              <a:rPr lang="zh-CN" altLang="en-US" sz="1600" b="1" dirty="0">
                <a:solidFill>
                  <a:srgbClr val="FF0000"/>
                </a:solidFill>
                <a:latin typeface="黑体" panose="02010609060101010101" pitchFamily="49" charset="-122"/>
                <a:ea typeface="黑体" panose="02010609060101010101" pitchFamily="49" charset="-122"/>
                <a:hlinkClick r:id="rId2" action="ppaction://hlinkfile"/>
              </a:rPr>
              <a:t>℃冰水体系</a:t>
            </a:r>
            <a:r>
              <a:rPr lang="zh-CN" altLang="en-US"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hlinkClick r:id="rId3" action="ppaction://hlinkfile"/>
              </a:rPr>
              <a:t>高品质冷源</a:t>
            </a:r>
            <a:endParaRPr lang="en-US" altLang="zh-CN" sz="1600" b="1" dirty="0">
              <a:solidFill>
                <a:srgbClr val="FF0000"/>
              </a:solidFill>
              <a:latin typeface="黑体" panose="02010609060101010101" pitchFamily="49" charset="-122"/>
              <a:ea typeface="黑体" panose="02010609060101010101" pitchFamily="49" charset="-122"/>
            </a:endParaRPr>
          </a:p>
          <a:p>
            <a:r>
              <a:rPr lang="en-US" altLang="zh-CN" sz="1400" dirty="0">
                <a:solidFill>
                  <a:srgbClr val="0000FF"/>
                </a:solidFill>
                <a:latin typeface="黑体" panose="02010609060101010101" pitchFamily="49" charset="-122"/>
                <a:ea typeface="黑体" panose="02010609060101010101" pitchFamily="49" charset="-122"/>
              </a:rPr>
              <a:t>   </a:t>
            </a:r>
            <a:r>
              <a:rPr lang="zh-CN" altLang="en-US" sz="1400" dirty="0">
                <a:solidFill>
                  <a:srgbClr val="0000FF"/>
                </a:solidFill>
                <a:latin typeface="黑体" panose="02010609060101010101" pitchFamily="49" charset="-122"/>
                <a:ea typeface="黑体" panose="02010609060101010101" pitchFamily="49" charset="-122"/>
              </a:rPr>
              <a:t>冰浆进入蓄冰槽后变成疏松状冰层与水的混合物，是天然的</a:t>
            </a:r>
            <a:r>
              <a:rPr lang="en-US" altLang="zh-CN" sz="1400" dirty="0">
                <a:solidFill>
                  <a:srgbClr val="0000FF"/>
                </a:solidFill>
                <a:latin typeface="黑体" panose="02010609060101010101" pitchFamily="49" charset="-122"/>
                <a:ea typeface="黑体" panose="02010609060101010101" pitchFamily="49" charset="-122"/>
              </a:rPr>
              <a:t>0</a:t>
            </a:r>
            <a:r>
              <a:rPr lang="zh-CN" altLang="en-US" sz="1400" dirty="0">
                <a:solidFill>
                  <a:srgbClr val="0000FF"/>
                </a:solidFill>
                <a:latin typeface="黑体" panose="02010609060101010101" pitchFamily="49" charset="-122"/>
                <a:ea typeface="黑体" panose="02010609060101010101" pitchFamily="49" charset="-122"/>
              </a:rPr>
              <a:t>℃体系，从中取出的冷水永远在</a:t>
            </a:r>
            <a:r>
              <a:rPr lang="en-US" altLang="zh-CN" sz="1400" dirty="0">
                <a:solidFill>
                  <a:srgbClr val="0000FF"/>
                </a:solidFill>
                <a:latin typeface="黑体" panose="02010609060101010101" pitchFamily="49" charset="-122"/>
                <a:ea typeface="黑体" panose="02010609060101010101" pitchFamily="49" charset="-122"/>
              </a:rPr>
              <a:t>1</a:t>
            </a:r>
            <a:r>
              <a:rPr lang="zh-CN" altLang="en-US" sz="1400" dirty="0">
                <a:solidFill>
                  <a:srgbClr val="0000FF"/>
                </a:solidFill>
                <a:latin typeface="黑体" panose="02010609060101010101" pitchFamily="49" charset="-122"/>
                <a:ea typeface="黑体" panose="02010609060101010101" pitchFamily="49" charset="-122"/>
              </a:rPr>
              <a:t>℃上下（只要冰未融完），是鲜奶加工、啤酒、药剂等，</a:t>
            </a:r>
            <a:r>
              <a:rPr lang="en-US" altLang="zh-CN" sz="1400" dirty="0">
                <a:solidFill>
                  <a:srgbClr val="0000FF"/>
                </a:solidFill>
                <a:latin typeface="黑体" panose="02010609060101010101" pitchFamily="49" charset="-122"/>
                <a:ea typeface="黑体" panose="02010609060101010101" pitchFamily="49" charset="-122"/>
              </a:rPr>
              <a:t>2-6</a:t>
            </a:r>
            <a:r>
              <a:rPr lang="zh-CN" altLang="en-US" sz="1400" dirty="0">
                <a:solidFill>
                  <a:srgbClr val="0000FF"/>
                </a:solidFill>
                <a:latin typeface="黑体" panose="02010609060101010101" pitchFamily="49" charset="-122"/>
                <a:ea typeface="黑体" panose="02010609060101010101" pitchFamily="49" charset="-122"/>
              </a:rPr>
              <a:t>℃冷却工艺的最佳高品质冷源。</a:t>
            </a:r>
            <a:r>
              <a:rPr lang="en-US" altLang="zh-CN" sz="1400" dirty="0">
                <a:solidFill>
                  <a:srgbClr val="0000FF"/>
                </a:solidFill>
                <a:latin typeface="黑体" panose="02010609060101010101" pitchFamily="49" charset="-122"/>
                <a:ea typeface="黑体" panose="02010609060101010101" pitchFamily="49" charset="-122"/>
              </a:rPr>
              <a:t>  </a:t>
            </a:r>
          </a:p>
          <a:p>
            <a:pPr>
              <a:lnSpc>
                <a:spcPts val="3500"/>
              </a:lnSpc>
              <a:buNone/>
            </a:pPr>
            <a:endParaRPr lang="en-US" altLang="zh-CN" sz="1400" b="1" dirty="0">
              <a:solidFill>
                <a:srgbClr val="0000FF"/>
              </a:solidFill>
              <a:latin typeface="黑体" panose="02010609060101010101" pitchFamily="49" charset="-122"/>
              <a:ea typeface="黑体" panose="02010609060101010101" pitchFamily="49" charset="-122"/>
            </a:endParaRPr>
          </a:p>
        </p:txBody>
      </p:sp>
      <p:pic>
        <p:nvPicPr>
          <p:cNvPr id="2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688" y="1573852"/>
            <a:ext cx="4056112" cy="27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96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14</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动态冰浆的原理及使用优势</a:t>
            </a:r>
          </a:p>
        </p:txBody>
      </p:sp>
      <p:sp>
        <p:nvSpPr>
          <p:cNvPr id="5" name="TextBox 4"/>
          <p:cNvSpPr txBox="1">
            <a:spLocks noChangeArrowheads="1"/>
          </p:cNvSpPr>
          <p:nvPr/>
        </p:nvSpPr>
        <p:spPr bwMode="auto">
          <a:xfrm>
            <a:off x="457200" y="1187965"/>
            <a:ext cx="4032448" cy="309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en-US" altLang="zh-CN" sz="1800" b="1" dirty="0" err="1">
                <a:solidFill>
                  <a:srgbClr val="FF0000"/>
                </a:solidFill>
                <a:latin typeface="黑体" panose="02010609060101010101" pitchFamily="49" charset="-122"/>
                <a:ea typeface="黑体" panose="02010609060101010101" pitchFamily="49" charset="-122"/>
                <a:cs typeface="华文楷体" panose="02010600040101010101" pitchFamily="2" charset="-122"/>
              </a:rPr>
              <a:t>超强的传热性能</a:t>
            </a:r>
            <a:r>
              <a:rPr lang="en-US" altLang="zh-CN"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可达水的</a:t>
            </a:r>
            <a:r>
              <a:rPr lang="en-US" altLang="zh-CN"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倍</a:t>
            </a:r>
            <a:endParaRPr lang="en-US" altLang="zh-CN"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sz="18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ts val="2713"/>
              </a:lnSpc>
            </a:pPr>
            <a:r>
              <a:rPr lang="en-US" altLang="zh-CN" sz="1800" b="1" dirty="0" err="1">
                <a:solidFill>
                  <a:srgbClr val="FF3300"/>
                </a:solidFill>
                <a:latin typeface="黑体" panose="02010609060101010101" pitchFamily="49" charset="-122"/>
                <a:ea typeface="黑体" panose="02010609060101010101" pitchFamily="49" charset="-122"/>
                <a:cs typeface="华文楷体" panose="02010600040101010101" pitchFamily="2" charset="-122"/>
              </a:rPr>
              <a:t>可保持恒温</a:t>
            </a:r>
            <a:endParaRPr lang="en-US" altLang="zh-CN" sz="1800" b="1" dirty="0">
              <a:solidFill>
                <a:srgbClr val="FF3300"/>
              </a:solidFill>
              <a:latin typeface="黑体" panose="02010609060101010101" pitchFamily="49" charset="-122"/>
              <a:ea typeface="黑体" panose="02010609060101010101" pitchFamily="49" charset="-122"/>
              <a:cs typeface="华文楷体" panose="02010600040101010101" pitchFamily="2" charset="-122"/>
            </a:endParaRPr>
          </a:p>
          <a:p>
            <a:pPr>
              <a:lnSpc>
                <a:spcPts val="2713"/>
              </a:lnSpc>
            </a:pPr>
            <a:endParaRPr lang="en-US" altLang="zh-CN" sz="1800" b="1" dirty="0">
              <a:solidFill>
                <a:srgbClr val="FF3300"/>
              </a:solidFill>
              <a:latin typeface="黑体" panose="02010609060101010101" pitchFamily="49" charset="-122"/>
              <a:ea typeface="黑体" panose="02010609060101010101" pitchFamily="49" charset="-122"/>
              <a:cs typeface="华文楷体" panose="02010600040101010101" pitchFamily="2" charset="-122"/>
            </a:endParaRPr>
          </a:p>
          <a:p>
            <a:pPr>
              <a:lnSpc>
                <a:spcPts val="3500"/>
              </a:lnSpc>
            </a:pPr>
            <a:r>
              <a:rPr lang="en-US" altLang="zh-CN" sz="1800" b="1" dirty="0" err="1">
                <a:solidFill>
                  <a:srgbClr val="FF3300"/>
                </a:solidFill>
                <a:latin typeface="黑体" panose="02010609060101010101" pitchFamily="49" charset="-122"/>
                <a:ea typeface="黑体" panose="02010609060101010101" pitchFamily="49" charset="-122"/>
              </a:rPr>
              <a:t>极速冷却与降温</a:t>
            </a:r>
            <a:endParaRPr lang="en-US" altLang="zh-CN" sz="1800" b="1" dirty="0">
              <a:solidFill>
                <a:srgbClr val="FF3300"/>
              </a:solidFill>
              <a:latin typeface="黑体" panose="02010609060101010101" pitchFamily="49" charset="-122"/>
              <a:ea typeface="黑体" panose="02010609060101010101" pitchFamily="49" charset="-122"/>
            </a:endParaRPr>
          </a:p>
          <a:p>
            <a:pPr>
              <a:lnSpc>
                <a:spcPts val="3500"/>
              </a:lnSpc>
            </a:pPr>
            <a:r>
              <a:rPr lang="en-US" altLang="zh-CN" sz="1400" b="1" dirty="0">
                <a:solidFill>
                  <a:srgbClr val="FFFFFF"/>
                </a:solidFill>
                <a:latin typeface="黑体" panose="02010609060101010101" pitchFamily="49" charset="-122"/>
                <a:ea typeface="黑体" panose="02010609060101010101" pitchFamily="49" charset="-122"/>
              </a:rPr>
              <a:t>。</a:t>
            </a:r>
          </a:p>
          <a:p>
            <a:endParaRPr lang="en-US" altLang="zh-CN" sz="1400" b="1" dirty="0">
              <a:solidFill>
                <a:srgbClr val="0000FF"/>
              </a:solidFill>
              <a:latin typeface="黑体" panose="02010609060101010101" pitchFamily="49" charset="-122"/>
              <a:ea typeface="黑体" panose="02010609060101010101" pitchFamily="49" charset="-122"/>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567" y="1039734"/>
            <a:ext cx="481926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31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15</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动态冰浆在空调系统中的应用</a:t>
            </a:r>
          </a:p>
        </p:txBody>
      </p:sp>
      <p:sp>
        <p:nvSpPr>
          <p:cNvPr id="5" name="TextBox 4"/>
          <p:cNvSpPr txBox="1">
            <a:spLocks noChangeArrowheads="1"/>
          </p:cNvSpPr>
          <p:nvPr/>
        </p:nvSpPr>
        <p:spPr bwMode="auto">
          <a:xfrm>
            <a:off x="812687" y="1131071"/>
            <a:ext cx="3556225" cy="30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pPr>
            <a:r>
              <a:rPr lang="zh-CN" altLang="en-US" sz="1400" dirty="0">
                <a:latin typeface="微软雅黑" panose="020B0503020204020204" pitchFamily="34" charset="-122"/>
                <a:ea typeface="微软雅黑" panose="020B0503020204020204" pitchFamily="34" charset="-122"/>
              </a:rPr>
              <a:t>制冷机房主要设备：</a:t>
            </a:r>
            <a:endParaRPr lang="en-US" altLang="zh-CN" sz="1400" dirty="0">
              <a:latin typeface="微软雅黑" panose="020B0503020204020204" pitchFamily="34" charset="-122"/>
              <a:ea typeface="微软雅黑" panose="020B0503020204020204" pitchFamily="34" charset="-122"/>
            </a:endParaRPr>
          </a:p>
          <a:p>
            <a:pPr>
              <a:lnSpc>
                <a:spcPct val="150000"/>
              </a:lnSpc>
              <a:spcBef>
                <a:spcPts val="1000"/>
              </a:spcBef>
            </a:pPr>
            <a:r>
              <a:rPr lang="zh-CN" altLang="en-US" sz="1400" b="1" dirty="0">
                <a:solidFill>
                  <a:srgbClr val="FF0000"/>
                </a:solidFill>
                <a:latin typeface="微软雅黑" panose="020B0503020204020204" pitchFamily="34" charset="-122"/>
                <a:ea typeface="微软雅黑" panose="020B0503020204020204" pitchFamily="34" charset="-122"/>
              </a:rPr>
              <a:t>水冷冷水机组</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1000"/>
              </a:spcBef>
            </a:pPr>
            <a:r>
              <a:rPr lang="zh-CN" altLang="en-US" sz="1400" b="1" dirty="0">
                <a:solidFill>
                  <a:srgbClr val="FF0000"/>
                </a:solidFill>
                <a:latin typeface="微软雅黑" panose="020B0503020204020204" pitchFamily="34" charset="-122"/>
                <a:ea typeface="微软雅黑" panose="020B0503020204020204" pitchFamily="34" charset="-122"/>
              </a:rPr>
              <a:t>冷却塔</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1000"/>
              </a:spcBef>
            </a:pPr>
            <a:r>
              <a:rPr lang="zh-CN" altLang="en-US" sz="1400" b="1" dirty="0">
                <a:solidFill>
                  <a:srgbClr val="FF0000"/>
                </a:solidFill>
                <a:latin typeface="微软雅黑" panose="020B0503020204020204" pitchFamily="34" charset="-122"/>
                <a:ea typeface="微软雅黑" panose="020B0503020204020204" pitchFamily="34" charset="-122"/>
              </a:rPr>
              <a:t>冷却水泵</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1000"/>
              </a:spcBef>
            </a:pPr>
            <a:r>
              <a:rPr lang="zh-CN" altLang="en-US" sz="1400" b="1" dirty="0">
                <a:solidFill>
                  <a:srgbClr val="FF0000"/>
                </a:solidFill>
                <a:latin typeface="微软雅黑" panose="020B0503020204020204" pitchFamily="34" charset="-122"/>
                <a:ea typeface="微软雅黑" panose="020B0503020204020204" pitchFamily="34" charset="-122"/>
              </a:rPr>
              <a:t>冷冻水泵</a:t>
            </a:r>
            <a:endParaRPr lang="en-US" altLang="zh-CN" sz="1400" b="1" dirty="0">
              <a:latin typeface="微软雅黑" panose="020B0503020204020204" pitchFamily="34" charset="-122"/>
              <a:ea typeface="微软雅黑" panose="020B0503020204020204" pitchFamily="34" charset="-122"/>
            </a:endParaRPr>
          </a:p>
          <a:p>
            <a:pPr>
              <a:lnSpc>
                <a:spcPct val="150000"/>
              </a:lnSpc>
              <a:spcBef>
                <a:spcPts val="1000"/>
              </a:spcBef>
            </a:pPr>
            <a:r>
              <a:rPr lang="zh-CN" altLang="en-US" sz="1400" dirty="0">
                <a:latin typeface="微软雅黑" panose="020B0503020204020204" pitchFamily="34" charset="-122"/>
                <a:ea typeface="微软雅黑" panose="020B0503020204020204" pitchFamily="34" charset="-122"/>
              </a:rPr>
              <a:t>空调末端</a:t>
            </a:r>
            <a:endParaRPr lang="en-US" altLang="zh-CN" sz="1400" dirty="0">
              <a:latin typeface="微软雅黑" panose="020B0503020204020204" pitchFamily="34" charset="-122"/>
              <a:ea typeface="微软雅黑" panose="020B0503020204020204" pitchFamily="34" charset="-122"/>
            </a:endParaRPr>
          </a:p>
          <a:p>
            <a:pPr>
              <a:lnSpc>
                <a:spcPts val="3500"/>
              </a:lnSpc>
              <a:buNone/>
            </a:pPr>
            <a:endParaRPr lang="en-US" altLang="zh-CN" sz="1400" b="1" dirty="0">
              <a:solidFill>
                <a:srgbClr val="0000FF"/>
              </a:solidFill>
              <a:latin typeface="黑体" panose="02010609060101010101" pitchFamily="49" charset="-122"/>
              <a:ea typeface="黑体" panose="02010609060101010101" pitchFamily="49" charset="-122"/>
            </a:endParaRPr>
          </a:p>
        </p:txBody>
      </p:sp>
      <p:pic>
        <p:nvPicPr>
          <p:cNvPr id="7" name="Picture 9" descr="空调系统示意图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31375"/>
            <a:ext cx="4607223" cy="34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66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E6122B-8CE9-4DEB-9491-4FF7C3BB0722}" type="datetime1">
              <a:rPr lang="zh-CN" altLang="en-US" smtClean="0"/>
              <a:pPr/>
              <a:t>2019/6/29</a:t>
            </a:fld>
            <a:endParaRPr lang="zh-CN" altLang="en-US"/>
          </a:p>
        </p:txBody>
      </p:sp>
      <p:sp>
        <p:nvSpPr>
          <p:cNvPr id="3" name="灯片编号占位符 2"/>
          <p:cNvSpPr>
            <a:spLocks noGrp="1"/>
          </p:cNvSpPr>
          <p:nvPr>
            <p:ph type="sldNum" sz="quarter" idx="12"/>
          </p:nvPr>
        </p:nvSpPr>
        <p:spPr/>
        <p:txBody>
          <a:bodyPr/>
          <a:lstStyle/>
          <a:p>
            <a:fld id="{7EBD50DB-A79A-4E3C-A086-6D7329FC1F4F}" type="slidenum">
              <a:rPr lang="zh-CN" altLang="en-US" smtClean="0"/>
              <a:pPr/>
              <a:t>16</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动态冰浆在空调系统中的应用</a:t>
            </a:r>
          </a:p>
        </p:txBody>
      </p:sp>
      <p:sp>
        <p:nvSpPr>
          <p:cNvPr id="5" name="TextBox 4"/>
          <p:cNvSpPr txBox="1">
            <a:spLocks noChangeArrowheads="1"/>
          </p:cNvSpPr>
          <p:nvPr/>
        </p:nvSpPr>
        <p:spPr bwMode="auto">
          <a:xfrm>
            <a:off x="725321" y="843558"/>
            <a:ext cx="81518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pPr>
            <a:r>
              <a:rPr lang="zh-CN" altLang="en-US" sz="1400" b="1" dirty="0">
                <a:solidFill>
                  <a:srgbClr val="002060"/>
                </a:solidFill>
                <a:ea typeface="黑体" panose="02010609060101010101" pitchFamily="49" charset="-122"/>
              </a:rPr>
              <a:t>蓄冷蓄能的概念</a:t>
            </a:r>
            <a:r>
              <a:rPr lang="en-US" altLang="zh-CN" sz="1400" b="1" dirty="0">
                <a:solidFill>
                  <a:srgbClr val="002060"/>
                </a:solidFill>
                <a:ea typeface="黑体" panose="02010609060101010101" pitchFamily="49" charset="-122"/>
              </a:rPr>
              <a:t>---</a:t>
            </a:r>
            <a:r>
              <a:rPr lang="zh-CN" altLang="en-US" sz="1400" b="1" dirty="0">
                <a:solidFill>
                  <a:srgbClr val="FF0000"/>
                </a:solidFill>
                <a:ea typeface="黑体" panose="02010609060101010101" pitchFamily="49" charset="-122"/>
              </a:rPr>
              <a:t>平衡负荷、减少装机容量、削峰填谷、节能、降低运行费用</a:t>
            </a:r>
            <a:endParaRPr lang="en-US" altLang="zh-CN" sz="1400" b="1" dirty="0">
              <a:solidFill>
                <a:srgbClr val="FF0000"/>
              </a:solidFill>
              <a:ea typeface="黑体" panose="02010609060101010101" pitchFamily="49"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1" y="1525160"/>
            <a:ext cx="7704856" cy="32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31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EBD50DB-A79A-4E3C-A086-6D7329FC1F4F}" type="slidenum">
              <a:rPr lang="zh-CN" altLang="en-US" smtClean="0"/>
              <a:pPr/>
              <a:t>17</a:t>
            </a:fld>
            <a:endParaRPr lang="zh-CN" altLang="en-US"/>
          </a:p>
        </p:txBody>
      </p:sp>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latin typeface="微软雅黑" panose="020B0503020204020204" pitchFamily="34" charset="-122"/>
                <a:ea typeface="微软雅黑" panose="020B0503020204020204" pitchFamily="34" charset="-122"/>
              </a:rPr>
              <a:t>动态冰浆在空调系统中的应用</a:t>
            </a:r>
          </a:p>
        </p:txBody>
      </p:sp>
      <p:sp>
        <p:nvSpPr>
          <p:cNvPr id="5" name="TextBox 4"/>
          <p:cNvSpPr txBox="1">
            <a:spLocks noChangeArrowheads="1"/>
          </p:cNvSpPr>
          <p:nvPr/>
        </p:nvSpPr>
        <p:spPr bwMode="auto">
          <a:xfrm>
            <a:off x="725321" y="843558"/>
            <a:ext cx="8151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defRPr/>
            </a:pPr>
            <a:r>
              <a:rPr kumimoji="1" lang="zh-CN" altLang="en-US" sz="1400" b="1" dirty="0">
                <a:solidFill>
                  <a:schemeClr val="accent1">
                    <a:lumMod val="50000"/>
                  </a:schemeClr>
                </a:solidFill>
                <a:latin typeface="黑体" pitchFamily="49" charset="-122"/>
                <a:ea typeface="黑体" pitchFamily="49" charset="-122"/>
              </a:rPr>
              <a:t>由于夜间蓄冷承担了白天的部分负荷，制冷主机的初装机容量可减小到原来的</a:t>
            </a:r>
            <a:r>
              <a:rPr kumimoji="1" lang="en-US" altLang="zh-CN" sz="1400" b="1" dirty="0">
                <a:solidFill>
                  <a:schemeClr val="accent1">
                    <a:lumMod val="50000"/>
                  </a:schemeClr>
                </a:solidFill>
                <a:latin typeface="黑体" pitchFamily="49" charset="-122"/>
                <a:ea typeface="黑体" pitchFamily="49" charset="-122"/>
              </a:rPr>
              <a:t>1/2</a:t>
            </a:r>
            <a:r>
              <a:rPr kumimoji="1" lang="zh-CN" altLang="en-US" sz="1400" b="1" dirty="0">
                <a:solidFill>
                  <a:schemeClr val="accent1">
                    <a:lumMod val="50000"/>
                  </a:schemeClr>
                </a:solidFill>
                <a:latin typeface="黑体" pitchFamily="49" charset="-122"/>
                <a:ea typeface="黑体" pitchFamily="49" charset="-122"/>
              </a:rPr>
              <a:t>，不仅大幅度减小了制冷主机的初装机容量和初投资、而且有效降低了配电系统的容量和初投资。附属设备容量同样减半。</a:t>
            </a:r>
          </a:p>
        </p:txBody>
      </p:sp>
      <p:pic>
        <p:nvPicPr>
          <p:cNvPr id="22" name="图片 21" descr="2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753" y="1451766"/>
            <a:ext cx="1637144" cy="7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不锈钢水箱"/>
          <p:cNvPicPr>
            <a:picLocks noChangeAspect="1" noChangeArrowheads="1"/>
          </p:cNvPicPr>
          <p:nvPr/>
        </p:nvPicPr>
        <p:blipFill>
          <a:blip r:embed="rId3" cstate="email"/>
          <a:srcRect/>
          <a:stretch>
            <a:fillRect/>
          </a:stretch>
        </p:blipFill>
        <p:spPr bwMode="auto">
          <a:xfrm>
            <a:off x="7320345" y="3015399"/>
            <a:ext cx="1339541" cy="1014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gPrdPic" descr="http://www.carrier.com.cn/uploads/images/PRD_107011201181469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083" y="2754674"/>
            <a:ext cx="2660339" cy="190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7"/>
          <p:cNvSpPr txBox="1">
            <a:spLocks noChangeArrowheads="1"/>
          </p:cNvSpPr>
          <p:nvPr/>
        </p:nvSpPr>
        <p:spPr bwMode="auto">
          <a:xfrm>
            <a:off x="6770885" y="3362417"/>
            <a:ext cx="6589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en-US" altLang="zh-CN" sz="4800" dirty="0">
                <a:solidFill>
                  <a:srgbClr val="3333FF"/>
                </a:solidFill>
              </a:rPr>
              <a:t>+</a:t>
            </a:r>
          </a:p>
        </p:txBody>
      </p:sp>
      <p:sp>
        <p:nvSpPr>
          <p:cNvPr id="26" name="AutoShape 8"/>
          <p:cNvSpPr>
            <a:spLocks noChangeArrowheads="1"/>
          </p:cNvSpPr>
          <p:nvPr/>
        </p:nvSpPr>
        <p:spPr bwMode="auto">
          <a:xfrm>
            <a:off x="2776199" y="2805291"/>
            <a:ext cx="1569884" cy="1434693"/>
          </a:xfrm>
          <a:prstGeom prst="rightArrow">
            <a:avLst>
              <a:gd name="adj1" fmla="val 50000"/>
              <a:gd name="adj2" fmla="val 27349"/>
            </a:avLst>
          </a:prstGeom>
          <a:solidFill>
            <a:schemeClr val="accent1">
              <a:lumMod val="60000"/>
              <a:lumOff val="40000"/>
            </a:schemeClr>
          </a:solidFill>
          <a:ln w="9525">
            <a:solidFill>
              <a:schemeClr val="accent1">
                <a:lumMod val="75000"/>
              </a:schemeClr>
            </a:solidFill>
            <a:miter lim="800000"/>
            <a:headEnd/>
            <a:tailEnd/>
          </a:ln>
          <a:effectLst/>
          <a:scene3d>
            <a:camera prst="orthographicFront"/>
            <a:lightRig rig="threePt" dir="t"/>
          </a:scene3d>
          <a:sp3d>
            <a:bevelT/>
          </a:sp3d>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buClr>
                <a:srgbClr val="FF0066"/>
              </a:buClr>
              <a:buFont typeface="Wingdings" pitchFamily="2" charset="2"/>
              <a:buNone/>
              <a:defRPr/>
            </a:pPr>
            <a:endParaRPr lang="zh-CN" altLang="en-US">
              <a:latin typeface="黑体" pitchFamily="2" charset="-122"/>
              <a:ea typeface="黑体" pitchFamily="2" charset="-122"/>
            </a:endParaRPr>
          </a:p>
        </p:txBody>
      </p:sp>
      <p:sp>
        <p:nvSpPr>
          <p:cNvPr id="27" name="AutoShape 8"/>
          <p:cNvSpPr>
            <a:spLocks noChangeArrowheads="1"/>
          </p:cNvSpPr>
          <p:nvPr/>
        </p:nvSpPr>
        <p:spPr bwMode="auto">
          <a:xfrm>
            <a:off x="2780555" y="1298620"/>
            <a:ext cx="1569884" cy="1434693"/>
          </a:xfrm>
          <a:prstGeom prst="rightArrow">
            <a:avLst>
              <a:gd name="adj1" fmla="val 50000"/>
              <a:gd name="adj2" fmla="val 27349"/>
            </a:avLst>
          </a:prstGeom>
          <a:solidFill>
            <a:schemeClr val="accent1">
              <a:lumMod val="60000"/>
              <a:lumOff val="40000"/>
            </a:schemeClr>
          </a:solidFill>
          <a:ln w="9525">
            <a:solidFill>
              <a:schemeClr val="accent1">
                <a:lumMod val="75000"/>
              </a:schemeClr>
            </a:solidFill>
            <a:miter lim="800000"/>
            <a:headEnd/>
            <a:tailEnd/>
          </a:ln>
          <a:effectLst/>
          <a:scene3d>
            <a:camera prst="orthographicFront"/>
            <a:lightRig rig="threePt" dir="t"/>
          </a:scene3d>
          <a:sp3d>
            <a:bevelT/>
          </a:sp3d>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buClr>
                <a:srgbClr val="FF0066"/>
              </a:buClr>
              <a:buFont typeface="Wingdings" pitchFamily="2" charset="2"/>
              <a:buNone/>
              <a:defRPr/>
            </a:pPr>
            <a:endParaRPr lang="zh-CN" altLang="en-US">
              <a:latin typeface="黑体" pitchFamily="2" charset="-122"/>
              <a:ea typeface="黑体" pitchFamily="2" charset="-122"/>
            </a:endParaRPr>
          </a:p>
        </p:txBody>
      </p:sp>
      <p:sp>
        <p:nvSpPr>
          <p:cNvPr id="28" name="Text Box 10"/>
          <p:cNvSpPr txBox="1">
            <a:spLocks noChangeArrowheads="1"/>
          </p:cNvSpPr>
          <p:nvPr/>
        </p:nvSpPr>
        <p:spPr bwMode="auto">
          <a:xfrm>
            <a:off x="7275635" y="4144830"/>
            <a:ext cx="18315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en-US" altLang="zh-CN" sz="1400" b="1" dirty="0">
                <a:solidFill>
                  <a:srgbClr val="3333FF"/>
                </a:solidFill>
              </a:rPr>
              <a:t>4000RTH</a:t>
            </a:r>
            <a:r>
              <a:rPr lang="zh-CN" altLang="en-US" sz="1400" b="1" dirty="0">
                <a:solidFill>
                  <a:srgbClr val="3333FF"/>
                </a:solidFill>
              </a:rPr>
              <a:t>蓄冷槽</a:t>
            </a:r>
          </a:p>
        </p:txBody>
      </p:sp>
      <p:pic>
        <p:nvPicPr>
          <p:cNvPr id="29" name="imgPrdPic" descr="http://www.carrier.com.cn/uploads/images/PRD_107011201181469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13667"/>
            <a:ext cx="2625915" cy="193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0"/>
          <p:cNvSpPr txBox="1">
            <a:spLocks noChangeArrowheads="1"/>
          </p:cNvSpPr>
          <p:nvPr/>
        </p:nvSpPr>
        <p:spPr bwMode="auto">
          <a:xfrm>
            <a:off x="4450324" y="1535713"/>
            <a:ext cx="663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400" b="1" dirty="0">
                <a:solidFill>
                  <a:srgbClr val="3333FF"/>
                </a:solidFill>
              </a:rPr>
              <a:t>配电</a:t>
            </a:r>
          </a:p>
          <a:p>
            <a:pPr eaLnBrk="1" hangingPunct="1"/>
            <a:r>
              <a:rPr lang="zh-CN" altLang="en-US" sz="1400" b="1" dirty="0">
                <a:solidFill>
                  <a:srgbClr val="3333FF"/>
                </a:solidFill>
              </a:rPr>
              <a:t>设备</a:t>
            </a:r>
          </a:p>
        </p:txBody>
      </p:sp>
      <p:sp>
        <p:nvSpPr>
          <p:cNvPr id="31" name="Text Box 22"/>
          <p:cNvSpPr txBox="1">
            <a:spLocks noChangeArrowheads="1"/>
          </p:cNvSpPr>
          <p:nvPr/>
        </p:nvSpPr>
        <p:spPr bwMode="auto">
          <a:xfrm>
            <a:off x="2842361" y="1699940"/>
            <a:ext cx="15695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600" b="1" dirty="0">
                <a:solidFill>
                  <a:srgbClr val="FF0000"/>
                </a:solidFill>
                <a:latin typeface="黑体" panose="02010609060101010101" pitchFamily="49" charset="-122"/>
                <a:ea typeface="黑体" panose="02010609060101010101" pitchFamily="49" charset="-122"/>
              </a:rPr>
              <a:t>配电容量</a:t>
            </a:r>
          </a:p>
          <a:p>
            <a:pPr eaLnBrk="1" hangingPunct="1"/>
            <a:r>
              <a:rPr lang="zh-CN" altLang="en-US" sz="1600" b="1" dirty="0">
                <a:solidFill>
                  <a:srgbClr val="FF0000"/>
                </a:solidFill>
                <a:latin typeface="黑体" panose="02010609060101010101" pitchFamily="49" charset="-122"/>
                <a:ea typeface="黑体" panose="02010609060101010101" pitchFamily="49" charset="-122"/>
              </a:rPr>
              <a:t>减小</a:t>
            </a:r>
            <a:r>
              <a:rPr lang="en-US" altLang="zh-CN" sz="1600" b="1" dirty="0">
                <a:solidFill>
                  <a:srgbClr val="FF0000"/>
                </a:solidFill>
                <a:latin typeface="黑体" panose="02010609060101010101" pitchFamily="49" charset="-122"/>
                <a:ea typeface="黑体" panose="02010609060101010101" pitchFamily="49" charset="-122"/>
              </a:rPr>
              <a:t>50%</a:t>
            </a:r>
          </a:p>
        </p:txBody>
      </p:sp>
      <p:sp>
        <p:nvSpPr>
          <p:cNvPr id="32" name="Text Box 23"/>
          <p:cNvSpPr txBox="1">
            <a:spLocks noChangeArrowheads="1"/>
          </p:cNvSpPr>
          <p:nvPr/>
        </p:nvSpPr>
        <p:spPr bwMode="auto">
          <a:xfrm>
            <a:off x="2882979" y="3230251"/>
            <a:ext cx="1419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600" b="1" dirty="0">
                <a:solidFill>
                  <a:srgbClr val="FF0000"/>
                </a:solidFill>
                <a:latin typeface="黑体" panose="02010609060101010101" pitchFamily="49" charset="-122"/>
                <a:ea typeface="黑体" panose="02010609060101010101" pitchFamily="49" charset="-122"/>
              </a:rPr>
              <a:t>主机容量</a:t>
            </a:r>
          </a:p>
          <a:p>
            <a:pPr eaLnBrk="1" hangingPunct="1"/>
            <a:r>
              <a:rPr lang="zh-CN" altLang="en-US" sz="1600" b="1" dirty="0">
                <a:solidFill>
                  <a:srgbClr val="FF0000"/>
                </a:solidFill>
                <a:latin typeface="黑体" panose="02010609060101010101" pitchFamily="49" charset="-122"/>
                <a:ea typeface="黑体" panose="02010609060101010101" pitchFamily="49" charset="-122"/>
              </a:rPr>
              <a:t>减小</a:t>
            </a:r>
            <a:r>
              <a:rPr lang="en-US" altLang="zh-CN" sz="1600" b="1" dirty="0">
                <a:solidFill>
                  <a:srgbClr val="FF0000"/>
                </a:solidFill>
                <a:latin typeface="黑体" panose="02010609060101010101" pitchFamily="49" charset="-122"/>
                <a:ea typeface="黑体" panose="02010609060101010101" pitchFamily="49" charset="-122"/>
              </a:rPr>
              <a:t>50%</a:t>
            </a:r>
          </a:p>
        </p:txBody>
      </p:sp>
      <p:pic>
        <p:nvPicPr>
          <p:cNvPr id="33" name="图片 32" descr="21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9402" y="1912107"/>
            <a:ext cx="1663267"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descr="21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4153" y="1390425"/>
            <a:ext cx="2155282" cy="9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0"/>
          <p:cNvSpPr txBox="1">
            <a:spLocks noChangeArrowheads="1"/>
          </p:cNvSpPr>
          <p:nvPr/>
        </p:nvSpPr>
        <p:spPr bwMode="auto">
          <a:xfrm>
            <a:off x="233130" y="1415823"/>
            <a:ext cx="663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400" b="1" dirty="0">
                <a:solidFill>
                  <a:srgbClr val="3333FF"/>
                </a:solidFill>
              </a:rPr>
              <a:t>配电</a:t>
            </a:r>
          </a:p>
          <a:p>
            <a:pPr eaLnBrk="1" hangingPunct="1"/>
            <a:r>
              <a:rPr lang="zh-CN" altLang="en-US" sz="1400" b="1" dirty="0">
                <a:solidFill>
                  <a:srgbClr val="3333FF"/>
                </a:solidFill>
              </a:rPr>
              <a:t>设备</a:t>
            </a:r>
          </a:p>
        </p:txBody>
      </p:sp>
    </p:spTree>
    <p:extLst>
      <p:ext uri="{BB962C8B-B14F-4D97-AF65-F5344CB8AC3E}">
        <p14:creationId xmlns:p14="http://schemas.microsoft.com/office/powerpoint/2010/main" val="311248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4"/>
          <p:cNvSpPr txBox="1">
            <a:spLocks/>
          </p:cNvSpPr>
          <p:nvPr/>
        </p:nvSpPr>
        <p:spPr>
          <a:xfrm>
            <a:off x="1143000" y="86916"/>
            <a:ext cx="6858000" cy="49053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latin typeface="微软雅黑" panose="020B0503020204020204" pitchFamily="34" charset="-122"/>
                <a:ea typeface="微软雅黑" panose="020B0503020204020204" pitchFamily="34" charset="-122"/>
              </a:rPr>
              <a:t>DISU</a:t>
            </a:r>
            <a:r>
              <a:rPr lang="zh-CN" altLang="en-US" sz="2400" dirty="0">
                <a:latin typeface="微软雅黑" panose="020B0503020204020204" pitchFamily="34" charset="-122"/>
                <a:ea typeface="微软雅黑" panose="020B0503020204020204" pitchFamily="34" charset="-122"/>
              </a:rPr>
              <a:t>冰浆水生成系统</a:t>
            </a:r>
          </a:p>
        </p:txBody>
      </p:sp>
      <p:pic>
        <p:nvPicPr>
          <p:cNvPr id="20" name="Picture 151" descr="C:\Users\zx\Desktop\动态制冰视频\3526705820960407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309" y="1402910"/>
            <a:ext cx="4292679" cy="277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2" descr="C:\Users\zx\Desktop\动态制冰视频\8898036770021374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214" y="1414345"/>
            <a:ext cx="3432009" cy="276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39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onuser\Desktop\公司形象图-文字介绍\冰轮大楼白天.jpg"/>
          <p:cNvPicPr>
            <a:picLocks noChangeAspect="1" noChangeArrowheads="1"/>
          </p:cNvPicPr>
          <p:nvPr/>
        </p:nvPicPr>
        <p:blipFill>
          <a:blip r:embed="rId2" cstate="print"/>
          <a:srcRect/>
          <a:stretch>
            <a:fillRect/>
          </a:stretch>
        </p:blipFill>
        <p:spPr bwMode="auto">
          <a:xfrm>
            <a:off x="0" y="-1"/>
            <a:ext cx="9144000" cy="5143893"/>
          </a:xfrm>
          <a:prstGeom prst="rect">
            <a:avLst/>
          </a:prstGeom>
          <a:noFill/>
        </p:spPr>
      </p:pic>
      <p:sp>
        <p:nvSpPr>
          <p:cNvPr id="2" name="矩形 1">
            <a:extLst>
              <a:ext uri="{FF2B5EF4-FFF2-40B4-BE49-F238E27FC236}">
                <a16:creationId xmlns:a16="http://schemas.microsoft.com/office/drawing/2014/main" id="{0B74C09E-BA6F-48CE-9475-64FE3C4CF5F4}"/>
              </a:ext>
            </a:extLst>
          </p:cNvPr>
          <p:cNvSpPr/>
          <p:nvPr/>
        </p:nvSpPr>
        <p:spPr>
          <a:xfrm>
            <a:off x="107504" y="717544"/>
            <a:ext cx="5040560" cy="135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accent1"/>
                </a:solidFill>
                <a:latin typeface="微软雅黑" panose="020B0503020204020204" pitchFamily="34" charset="-122"/>
                <a:ea typeface="微软雅黑" panose="020B0503020204020204" pitchFamily="34" charset="-122"/>
              </a:rPr>
              <a:t>THANKS</a:t>
            </a:r>
            <a:r>
              <a:rPr lang="zh-CN" altLang="en-US" sz="6600" b="1" dirty="0">
                <a:solidFill>
                  <a:schemeClr val="accent1"/>
                </a:solidFill>
                <a:latin typeface="微软雅黑" panose="020B0503020204020204" pitchFamily="34" charset="-122"/>
                <a:ea typeface="微软雅黑" panose="020B0503020204020204" pitchFamily="34" charset="-122"/>
              </a:rPr>
              <a:t> </a:t>
            </a:r>
          </a:p>
        </p:txBody>
      </p:sp>
      <p:sp>
        <p:nvSpPr>
          <p:cNvPr id="4" name="TextBox 7">
            <a:extLst>
              <a:ext uri="{FF2B5EF4-FFF2-40B4-BE49-F238E27FC236}">
                <a16:creationId xmlns:a16="http://schemas.microsoft.com/office/drawing/2014/main" id="{EBE47742-80DE-4197-BE02-E0898A00D674}"/>
              </a:ext>
            </a:extLst>
          </p:cNvPr>
          <p:cNvSpPr txBox="1"/>
          <p:nvPr/>
        </p:nvSpPr>
        <p:spPr>
          <a:xfrm>
            <a:off x="827584" y="1954242"/>
            <a:ext cx="3816424" cy="830997"/>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algn="ctr">
              <a:lnSpc>
                <a:spcPct val="120000"/>
              </a:lnSpc>
            </a:pPr>
            <a:r>
              <a:rPr lang="zh-CN" altLang="en-US" sz="2000" b="1" dirty="0">
                <a:solidFill>
                  <a:schemeClr val="tx2">
                    <a:lumMod val="75000"/>
                  </a:schemeClr>
                </a:solidFill>
                <a:latin typeface="微软雅黑" pitchFamily="34" charset="-122"/>
                <a:ea typeface="微软雅黑" pitchFamily="34" charset="-122"/>
              </a:rPr>
              <a:t>冰轮环境技术股份有限公司</a:t>
            </a:r>
            <a:br>
              <a:rPr lang="en-US" altLang="zh-CN" sz="2000" b="1" dirty="0">
                <a:solidFill>
                  <a:schemeClr val="tx2">
                    <a:lumMod val="75000"/>
                  </a:schemeClr>
                </a:solidFill>
                <a:latin typeface="微软雅黑" pitchFamily="34" charset="-122"/>
                <a:ea typeface="微软雅黑" pitchFamily="34" charset="-122"/>
              </a:rPr>
            </a:br>
            <a:endParaRPr lang="zh-CN" altLang="en-US" sz="2000" b="1" dirty="0">
              <a:solidFill>
                <a:schemeClr val="tx2">
                  <a:lumMod val="75000"/>
                </a:schemeClr>
              </a:solidFill>
              <a:latin typeface="微软雅黑" pitchFamily="34" charset="-122"/>
              <a:ea typeface="微软雅黑" pitchFamily="34" charset="-122"/>
            </a:endParaRPr>
          </a:p>
        </p:txBody>
      </p:sp>
      <p:sp>
        <p:nvSpPr>
          <p:cNvPr id="6" name="日期占位符 5">
            <a:extLst>
              <a:ext uri="{FF2B5EF4-FFF2-40B4-BE49-F238E27FC236}">
                <a16:creationId xmlns:a16="http://schemas.microsoft.com/office/drawing/2014/main" id="{C0234EB0-8D6E-43D5-B876-D0568C98F375}"/>
              </a:ext>
            </a:extLst>
          </p:cNvPr>
          <p:cNvSpPr>
            <a:spLocks noGrp="1"/>
          </p:cNvSpPr>
          <p:nvPr>
            <p:ph type="dt" sz="half" idx="10"/>
          </p:nvPr>
        </p:nvSpPr>
        <p:spPr/>
        <p:txBody>
          <a:bodyPr/>
          <a:lstStyle/>
          <a:p>
            <a:fld id="{DCA11C96-8F3F-40A0-A8A9-1778C133EF7D}" type="datetime1">
              <a:rPr lang="zh-CN" altLang="en-US" smtClean="0"/>
              <a:pPr/>
              <a:t>2019/6/29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1B89B9E-8B6E-FE4A-B9FE-7D042B8D3B5B}"/>
              </a:ext>
            </a:extLst>
          </p:cNvPr>
          <p:cNvSpPr/>
          <p:nvPr/>
        </p:nvSpPr>
        <p:spPr>
          <a:xfrm>
            <a:off x="467544" y="195486"/>
            <a:ext cx="1101584"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冰轮介绍</a:t>
            </a:r>
            <a:endParaRPr lang="zh-CN" altLang="en-US" b="1" dirty="0">
              <a:latin typeface="Microsoft YaHei" panose="020B0503020204020204" pitchFamily="34" charset="-122"/>
              <a:ea typeface="Microsoft YaHei" panose="020B0503020204020204" pitchFamily="34" charset="-122"/>
            </a:endParaRPr>
          </a:p>
        </p:txBody>
      </p:sp>
      <p:pic>
        <p:nvPicPr>
          <p:cNvPr id="6" name="图片 5">
            <a:extLst>
              <a:ext uri="{FF2B5EF4-FFF2-40B4-BE49-F238E27FC236}">
                <a16:creationId xmlns:a16="http://schemas.microsoft.com/office/drawing/2014/main" id="{20677CC4-8E4E-784A-9EFC-BEDBDB2D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359" y="1203598"/>
            <a:ext cx="6271164" cy="3528392"/>
          </a:xfrm>
          <a:prstGeom prst="rect">
            <a:avLst/>
          </a:prstGeom>
        </p:spPr>
      </p:pic>
      <p:sp>
        <p:nvSpPr>
          <p:cNvPr id="10" name="矩形 9">
            <a:extLst>
              <a:ext uri="{FF2B5EF4-FFF2-40B4-BE49-F238E27FC236}">
                <a16:creationId xmlns:a16="http://schemas.microsoft.com/office/drawing/2014/main" id="{6C70B7C3-20AD-884C-BF09-CC73196E2E56}"/>
              </a:ext>
            </a:extLst>
          </p:cNvPr>
          <p:cNvSpPr/>
          <p:nvPr/>
        </p:nvSpPr>
        <p:spPr>
          <a:xfrm>
            <a:off x="449680" y="1710905"/>
            <a:ext cx="3115715" cy="1721690"/>
          </a:xfrm>
          <a:prstGeom prst="rect">
            <a:avLst/>
          </a:prstGeom>
          <a:solidFill>
            <a:schemeClr val="accent1">
              <a:lumMod val="50000"/>
              <a:alpha val="66000"/>
            </a:schemeClr>
          </a:solidFill>
        </p:spPr>
        <p:txBody>
          <a:bodyPr wrap="square">
            <a:spAutoFit/>
          </a:bodyPr>
          <a:lstStyle/>
          <a:p>
            <a:pPr>
              <a:lnSpc>
                <a:spcPct val="150000"/>
              </a:lnSpc>
            </a:pPr>
            <a:r>
              <a:rPr lang="zh-CN"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烟台冰轮集团有限公司创建于</a:t>
            </a:r>
            <a:r>
              <a:rPr lang="en-US"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1956</a:t>
            </a:r>
            <a:r>
              <a:rPr lang="zh-CN"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年，是以低温冷冻、中央空调、环保制热、能源化工装备、精密铸件等为主导产业的跨行业、国际化经营的大型集团化企业。冰轮集团旗下冰轮环境技术股份有限公司（代码：</a:t>
            </a:r>
            <a:r>
              <a:rPr lang="en-US"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000811</a:t>
            </a:r>
            <a:r>
              <a:rPr lang="zh-CN"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1998</a:t>
            </a:r>
            <a:r>
              <a:rPr lang="zh-CN" altLang="zh-CN" sz="1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年在深交所上市。</a:t>
            </a:r>
            <a:r>
              <a:rPr lang="zh-CN" altLang="zh-CN" sz="1200" dirty="0">
                <a:solidFill>
                  <a:schemeClr val="bg1"/>
                </a:solidFill>
                <a:latin typeface="Microsoft YaHei" panose="020B0503020204020204" pitchFamily="34" charset="-122"/>
                <a:ea typeface="Microsoft YaHei" panose="020B0503020204020204" pitchFamily="34" charset="-122"/>
              </a:rPr>
              <a:t> </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233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5A11BAD-9A7F-B44C-9166-722FD500A668}"/>
              </a:ext>
            </a:extLst>
          </p:cNvPr>
          <p:cNvSpPr/>
          <p:nvPr/>
        </p:nvSpPr>
        <p:spPr>
          <a:xfrm>
            <a:off x="4828029" y="1520713"/>
            <a:ext cx="4028850" cy="2347181"/>
          </a:xfrm>
          <a:prstGeom prst="rect">
            <a:avLst/>
          </a:prstGeom>
          <a:noFill/>
        </p:spPr>
        <p:txBody>
          <a:bodyPr wrap="square">
            <a:spAutoFit/>
          </a:bodyPr>
          <a:lstStyle/>
          <a:p>
            <a:r>
              <a:rPr lang="en-US" altLang="zh-CN" sz="1707" dirty="0">
                <a:solidFill>
                  <a:schemeClr val="accent1">
                    <a:lumMod val="50000"/>
                  </a:schemeClr>
                </a:solidFill>
                <a:latin typeface="Microsoft YaHei" panose="020B0503020204020204" pitchFamily="34" charset="-122"/>
                <a:ea typeface="Microsoft YaHei" panose="020B0503020204020204" pitchFamily="34" charset="-122"/>
              </a:rPr>
              <a:t>72</a:t>
            </a:r>
            <a:r>
              <a:rPr lang="en-GB" altLang="zh-CN" sz="1707" dirty="0" err="1">
                <a:solidFill>
                  <a:schemeClr val="accent1">
                    <a:lumMod val="50000"/>
                  </a:schemeClr>
                </a:solidFill>
                <a:latin typeface="Microsoft YaHei" panose="020B0503020204020204" pitchFamily="34" charset="-122"/>
                <a:ea typeface="Microsoft YaHei" panose="020B0503020204020204" pitchFamily="34" charset="-122"/>
              </a:rPr>
              <a:t>亿元</a:t>
            </a:r>
            <a:r>
              <a:rPr lang="en-GB" altLang="zh-CN" sz="996" dirty="0" err="1">
                <a:solidFill>
                  <a:schemeClr val="bg1">
                    <a:lumMod val="50000"/>
                  </a:schemeClr>
                </a:solidFill>
                <a:latin typeface="Microsoft YaHei" panose="020B0503020204020204" pitchFamily="34" charset="-122"/>
                <a:ea typeface="Microsoft YaHei" panose="020B0503020204020204" pitchFamily="34" charset="-122"/>
              </a:rPr>
              <a:t>总资产</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a:t>
            </a:r>
            <a:r>
              <a:rPr lang="en-GB" altLang="zh-CN" sz="996" dirty="0" err="1">
                <a:solidFill>
                  <a:schemeClr val="bg1">
                    <a:lumMod val="50000"/>
                  </a:schemeClr>
                </a:solidFill>
                <a:latin typeface="Microsoft YaHei" panose="020B0503020204020204" pitchFamily="34" charset="-122"/>
                <a:ea typeface="Microsoft YaHei" panose="020B0503020204020204" pitchFamily="34" charset="-122"/>
              </a:rPr>
              <a:t>截止</a:t>
            </a:r>
            <a:r>
              <a:rPr lang="en-US" altLang="zh-CN" sz="996" dirty="0">
                <a:solidFill>
                  <a:schemeClr val="bg1">
                    <a:lumMod val="50000"/>
                  </a:schemeClr>
                </a:solidFill>
                <a:latin typeface="Microsoft YaHei" panose="020B0503020204020204" pitchFamily="34" charset="-122"/>
                <a:ea typeface="Microsoft YaHei" panose="020B0503020204020204" pitchFamily="34" charset="-122"/>
              </a:rPr>
              <a:t>2018</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年末）</a:t>
            </a:r>
            <a:endParaRPr lang="en-GB" altLang="zh-CN" sz="996" dirty="0">
              <a:solidFill>
                <a:schemeClr val="bg1">
                  <a:lumMod val="50000"/>
                </a:schemeClr>
              </a:solidFill>
              <a:latin typeface="Microsoft YaHei" panose="020B0503020204020204" pitchFamily="34" charset="-122"/>
              <a:ea typeface="Microsoft YaHei" panose="020B0503020204020204" pitchFamily="34" charset="-122"/>
            </a:endParaRP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从业员工</a:t>
            </a:r>
            <a:r>
              <a:rPr lang="en-US" altLang="zh-CN" sz="1707" dirty="0">
                <a:solidFill>
                  <a:srgbClr val="0070C0"/>
                </a:solidFill>
                <a:latin typeface="Microsoft YaHei" panose="020B0503020204020204" pitchFamily="34" charset="-122"/>
                <a:ea typeface="Microsoft YaHei" panose="020B0503020204020204" pitchFamily="34" charset="-122"/>
              </a:rPr>
              <a:t>5000</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多人</a:t>
            </a:r>
            <a:r>
              <a:rPr lang="en-US" altLang="zh-CN" sz="996" dirty="0">
                <a:solidFill>
                  <a:schemeClr val="bg1">
                    <a:lumMod val="50000"/>
                  </a:schemeClr>
                </a:solidFill>
                <a:latin typeface="Microsoft YaHei" panose="020B0503020204020204" pitchFamily="34" charset="-122"/>
                <a:ea typeface="Microsoft YaHei" panose="020B0503020204020204" pitchFamily="34" charset="-122"/>
              </a:rPr>
              <a:t>(</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含海外外籍员工）</a:t>
            </a:r>
            <a:endParaRPr lang="en-US" altLang="zh-CN" sz="996" dirty="0">
              <a:solidFill>
                <a:schemeClr val="bg1">
                  <a:lumMod val="50000"/>
                </a:schemeClr>
              </a:solidFill>
              <a:latin typeface="Microsoft YaHei" panose="020B0503020204020204" pitchFamily="34" charset="-122"/>
              <a:ea typeface="Microsoft YaHei" panose="020B0503020204020204" pitchFamily="34" charset="-122"/>
            </a:endParaRP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中国机械工业核心竞争力</a:t>
            </a:r>
            <a:r>
              <a:rPr lang="en-US" altLang="zh-CN" sz="1707" dirty="0">
                <a:solidFill>
                  <a:schemeClr val="accent1">
                    <a:lumMod val="50000"/>
                  </a:schemeClr>
                </a:solidFill>
                <a:latin typeface="Microsoft YaHei" panose="020B0503020204020204" pitchFamily="34" charset="-122"/>
                <a:ea typeface="Microsoft YaHei" panose="020B0503020204020204" pitchFamily="34" charset="-122"/>
              </a:rPr>
              <a:t>30</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佳</a:t>
            </a:r>
            <a:endParaRPr lang="en-US" altLang="zh-CN" sz="996" dirty="0">
              <a:solidFill>
                <a:schemeClr val="bg1">
                  <a:lumMod val="50000"/>
                </a:schemeClr>
              </a:solidFill>
              <a:latin typeface="Microsoft YaHei" panose="020B0503020204020204" pitchFamily="34" charset="-122"/>
              <a:ea typeface="Microsoft YaHei" panose="020B0503020204020204" pitchFamily="34" charset="-122"/>
            </a:endParaRP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中国机械工业</a:t>
            </a:r>
            <a:r>
              <a:rPr lang="en-US" altLang="zh-CN" sz="1707" dirty="0">
                <a:solidFill>
                  <a:srgbClr val="0070C0"/>
                </a:solidFill>
                <a:latin typeface="Microsoft YaHei" panose="020B0503020204020204" pitchFamily="34" charset="-122"/>
                <a:ea typeface="Microsoft YaHei" panose="020B0503020204020204" pitchFamily="34" charset="-122"/>
              </a:rPr>
              <a:t>100</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强 （第</a:t>
            </a:r>
            <a:r>
              <a:rPr lang="en-US" altLang="zh-CN" sz="996" dirty="0">
                <a:solidFill>
                  <a:schemeClr val="bg1">
                    <a:lumMod val="50000"/>
                  </a:schemeClr>
                </a:solidFill>
                <a:latin typeface="Microsoft YaHei" panose="020B0503020204020204" pitchFamily="34" charset="-122"/>
                <a:ea typeface="Microsoft YaHei" panose="020B0503020204020204" pitchFamily="34" charset="-122"/>
              </a:rPr>
              <a:t>59</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位）</a:t>
            </a:r>
            <a:endParaRPr lang="en-US" altLang="zh-CN" sz="996" dirty="0">
              <a:solidFill>
                <a:schemeClr val="bg1">
                  <a:lumMod val="50000"/>
                </a:schemeClr>
              </a:solidFill>
              <a:latin typeface="Microsoft YaHei" panose="020B0503020204020204" pitchFamily="34" charset="-122"/>
              <a:ea typeface="Microsoft YaHei" panose="020B0503020204020204" pitchFamily="34" charset="-122"/>
            </a:endParaRP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中国大企业集团竞争力</a:t>
            </a:r>
            <a:r>
              <a:rPr lang="en-US" altLang="zh-CN" sz="1707" dirty="0">
                <a:solidFill>
                  <a:schemeClr val="accent1">
                    <a:lumMod val="50000"/>
                  </a:schemeClr>
                </a:solidFill>
                <a:latin typeface="Microsoft YaHei" panose="020B0503020204020204" pitchFamily="34" charset="-122"/>
                <a:ea typeface="Microsoft YaHei" panose="020B0503020204020204" pitchFamily="34" charset="-122"/>
              </a:rPr>
              <a:t>500</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强 </a:t>
            </a: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中国民族制冷行业</a:t>
            </a:r>
            <a:r>
              <a:rPr lang="zh-CN" altLang="en-US" sz="1707" dirty="0">
                <a:solidFill>
                  <a:srgbClr val="0070C0"/>
                </a:solidFill>
                <a:latin typeface="Microsoft YaHei" panose="020B0503020204020204" pitchFamily="34" charset="-122"/>
                <a:ea typeface="Microsoft YaHei" panose="020B0503020204020204" pitchFamily="34" charset="-122"/>
              </a:rPr>
              <a:t>领军</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企业</a:t>
            </a: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a:t>
            </a:r>
            <a:r>
              <a:rPr lang="zh-CN" altLang="en-US" sz="1707" dirty="0">
                <a:solidFill>
                  <a:schemeClr val="accent1">
                    <a:lumMod val="50000"/>
                  </a:schemeClr>
                </a:solidFill>
                <a:latin typeface="Microsoft YaHei" panose="020B0503020204020204" pitchFamily="34" charset="-122"/>
                <a:ea typeface="Microsoft YaHei" panose="020B0503020204020204" pitchFamily="34" charset="-122"/>
              </a:rPr>
              <a:t>最大</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的螺杆压缩机生产和出口企业 </a:t>
            </a:r>
          </a:p>
          <a:p>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中国</a:t>
            </a:r>
            <a:r>
              <a:rPr lang="zh-CN" altLang="en-US" sz="1707" dirty="0">
                <a:solidFill>
                  <a:srgbClr val="0070C0"/>
                </a:solidFill>
                <a:latin typeface="Microsoft YaHei" panose="020B0503020204020204" pitchFamily="34" charset="-122"/>
                <a:ea typeface="Microsoft YaHei" panose="020B0503020204020204" pitchFamily="34" charset="-122"/>
              </a:rPr>
              <a:t>唯一</a:t>
            </a:r>
            <a:r>
              <a:rPr lang="zh-CN" altLang="en-US" sz="996" dirty="0">
                <a:solidFill>
                  <a:schemeClr val="bg1">
                    <a:lumMod val="50000"/>
                  </a:schemeClr>
                </a:solidFill>
                <a:latin typeface="Microsoft YaHei" panose="020B0503020204020204" pitchFamily="34" charset="-122"/>
                <a:ea typeface="Microsoft YaHei" panose="020B0503020204020204" pitchFamily="34" charset="-122"/>
              </a:rPr>
              <a:t>能同时生产开启式、半封闭、全封闭螺杆压缩机企业 </a:t>
            </a:r>
          </a:p>
          <a:p>
            <a:endParaRPr lang="en-US" altLang="zh-CN" sz="996" dirty="0">
              <a:solidFill>
                <a:schemeClr val="bg1">
                  <a:lumMod val="50000"/>
                </a:schemeClr>
              </a:solidFill>
            </a:endParaRPr>
          </a:p>
        </p:txBody>
      </p:sp>
      <p:pic>
        <p:nvPicPr>
          <p:cNvPr id="7" name="图片 6">
            <a:extLst>
              <a:ext uri="{FF2B5EF4-FFF2-40B4-BE49-F238E27FC236}">
                <a16:creationId xmlns:a16="http://schemas.microsoft.com/office/drawing/2014/main" id="{D40839FE-C051-C74D-A403-B5060EDDD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881" y="1001820"/>
            <a:ext cx="3238857" cy="3140875"/>
          </a:xfrm>
          <a:prstGeom prst="rect">
            <a:avLst/>
          </a:prstGeom>
        </p:spPr>
      </p:pic>
      <p:cxnSp>
        <p:nvCxnSpPr>
          <p:cNvPr id="8" name="Straight Connector 413">
            <a:extLst>
              <a:ext uri="{FF2B5EF4-FFF2-40B4-BE49-F238E27FC236}">
                <a16:creationId xmlns:a16="http://schemas.microsoft.com/office/drawing/2014/main" id="{28901FD0-0F75-4141-AA9C-CFF7A24CB020}"/>
              </a:ext>
            </a:extLst>
          </p:cNvPr>
          <p:cNvCxnSpPr/>
          <p:nvPr/>
        </p:nvCxnSpPr>
        <p:spPr>
          <a:xfrm>
            <a:off x="4469589" y="1164782"/>
            <a:ext cx="0" cy="2813937"/>
          </a:xfrm>
          <a:prstGeom prst="line">
            <a:avLst/>
          </a:prstGeom>
          <a:ln>
            <a:solidFill>
              <a:schemeClr val="tx1">
                <a:lumMod val="50000"/>
                <a:lumOff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1B89B9E-8B6E-FE4A-B9FE-7D042B8D3B5B}"/>
              </a:ext>
            </a:extLst>
          </p:cNvPr>
          <p:cNvSpPr/>
          <p:nvPr/>
        </p:nvSpPr>
        <p:spPr>
          <a:xfrm>
            <a:off x="467544" y="195486"/>
            <a:ext cx="1101584"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冰轮介绍</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68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oonuser\Desktop\公司简介\冰轮临沂展厅\公司概述\新能源展厅1-03.jpg"/>
          <p:cNvPicPr>
            <a:picLocks noChangeArrowheads="1"/>
          </p:cNvPicPr>
          <p:nvPr/>
        </p:nvPicPr>
        <p:blipFill rotWithShape="1">
          <a:blip r:embed="rId3" cstate="print"/>
          <a:srcRect t="432"/>
          <a:stretch/>
        </p:blipFill>
        <p:spPr bwMode="auto">
          <a:xfrm>
            <a:off x="550083" y="962927"/>
            <a:ext cx="4429757" cy="3016257"/>
          </a:xfrm>
          <a:prstGeom prst="rect">
            <a:avLst/>
          </a:prstGeom>
          <a:noFill/>
        </p:spPr>
      </p:pic>
      <p:grpSp>
        <p:nvGrpSpPr>
          <p:cNvPr id="11" name="组合 10"/>
          <p:cNvGrpSpPr/>
          <p:nvPr/>
        </p:nvGrpSpPr>
        <p:grpSpPr>
          <a:xfrm>
            <a:off x="-71470" y="4244378"/>
            <a:ext cx="9215471" cy="726530"/>
            <a:chOff x="-71471" y="5032061"/>
            <a:chExt cx="9215471" cy="968707"/>
          </a:xfrm>
        </p:grpSpPr>
        <p:sp>
          <p:nvSpPr>
            <p:cNvPr id="12" name="Rectangle 8"/>
            <p:cNvSpPr>
              <a:spLocks noChangeArrowheads="1"/>
            </p:cNvSpPr>
            <p:nvPr/>
          </p:nvSpPr>
          <p:spPr bwMode="auto">
            <a:xfrm>
              <a:off x="-71471" y="5637836"/>
              <a:ext cx="1214412"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烟台芝罘工业园（北）</a:t>
              </a:r>
            </a:p>
          </p:txBody>
        </p:sp>
        <p:sp>
          <p:nvSpPr>
            <p:cNvPr id="13" name="Rectangle 15"/>
            <p:cNvSpPr>
              <a:spLocks noChangeArrowheads="1"/>
            </p:cNvSpPr>
            <p:nvPr/>
          </p:nvSpPr>
          <p:spPr bwMode="auto">
            <a:xfrm>
              <a:off x="1071537" y="5637836"/>
              <a:ext cx="1214446"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烟台芝罘工业园（南）</a:t>
              </a:r>
            </a:p>
          </p:txBody>
        </p:sp>
        <p:sp>
          <p:nvSpPr>
            <p:cNvPr id="14" name="Rectangle 17"/>
            <p:cNvSpPr>
              <a:spLocks noChangeArrowheads="1"/>
            </p:cNvSpPr>
            <p:nvPr/>
          </p:nvSpPr>
          <p:spPr bwMode="auto">
            <a:xfrm>
              <a:off x="2214545" y="5637836"/>
              <a:ext cx="1231890"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烟台莱山工业园</a:t>
              </a:r>
            </a:p>
          </p:txBody>
        </p:sp>
        <p:sp>
          <p:nvSpPr>
            <p:cNvPr id="15" name="Rectangle 19"/>
            <p:cNvSpPr>
              <a:spLocks noChangeArrowheads="1"/>
            </p:cNvSpPr>
            <p:nvPr/>
          </p:nvSpPr>
          <p:spPr bwMode="auto">
            <a:xfrm>
              <a:off x="3349633" y="5637836"/>
              <a:ext cx="1293804"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烟台古现工业园（东）</a:t>
              </a:r>
            </a:p>
          </p:txBody>
        </p:sp>
        <p:sp>
          <p:nvSpPr>
            <p:cNvPr id="16" name="Rectangle 21"/>
            <p:cNvSpPr>
              <a:spLocks noChangeArrowheads="1"/>
            </p:cNvSpPr>
            <p:nvPr/>
          </p:nvSpPr>
          <p:spPr bwMode="auto">
            <a:xfrm>
              <a:off x="4500561" y="5637836"/>
              <a:ext cx="1285883"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烟台古现工业园（西）</a:t>
              </a:r>
            </a:p>
          </p:txBody>
        </p:sp>
        <p:sp>
          <p:nvSpPr>
            <p:cNvPr id="17" name="Rectangle 23"/>
            <p:cNvSpPr>
              <a:spLocks noChangeArrowheads="1"/>
            </p:cNvSpPr>
            <p:nvPr/>
          </p:nvSpPr>
          <p:spPr bwMode="auto">
            <a:xfrm>
              <a:off x="5715007" y="5637836"/>
              <a:ext cx="1143008"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越南公司工厂</a:t>
              </a:r>
            </a:p>
          </p:txBody>
        </p:sp>
        <p:sp>
          <p:nvSpPr>
            <p:cNvPr id="18" name="Rectangle 25"/>
            <p:cNvSpPr>
              <a:spLocks noChangeArrowheads="1"/>
            </p:cNvSpPr>
            <p:nvPr/>
          </p:nvSpPr>
          <p:spPr bwMode="auto">
            <a:xfrm>
              <a:off x="6858016" y="5637836"/>
              <a:ext cx="1214446" cy="362932"/>
            </a:xfrm>
            <a:prstGeom prst="rect">
              <a:avLst/>
            </a:prstGeom>
            <a:noFill/>
            <a:ln w="9525">
              <a:noFill/>
              <a:miter lim="800000"/>
              <a:headEnd/>
              <a:tailEnd/>
            </a:ln>
          </p:spPr>
          <p:txBody>
            <a:bodyPr/>
            <a:lstStyle/>
            <a:p>
              <a:pPr algn="ctr">
                <a:spcBef>
                  <a:spcPct val="20000"/>
                </a:spcBef>
              </a:pPr>
              <a:r>
                <a:rPr lang="zh-CN" altLang="en-US" sz="1100" b="1" dirty="0">
                  <a:solidFill>
                    <a:srgbClr val="002060"/>
                  </a:solidFill>
                  <a:latin typeface="微软雅黑" pitchFamily="34" charset="-122"/>
                  <a:ea typeface="微软雅黑" pitchFamily="34" charset="-122"/>
                </a:rPr>
                <a:t>华源泰盟</a:t>
              </a:r>
              <a:endParaRPr lang="en-US" altLang="zh-CN" sz="1100" b="1" dirty="0">
                <a:solidFill>
                  <a:srgbClr val="002060"/>
                </a:solidFill>
                <a:latin typeface="微软雅黑" pitchFamily="34" charset="-122"/>
                <a:ea typeface="微软雅黑" pitchFamily="34" charset="-122"/>
              </a:endParaRPr>
            </a:p>
            <a:p>
              <a:pPr algn="ctr">
                <a:spcBef>
                  <a:spcPct val="20000"/>
                </a:spcBef>
              </a:pPr>
              <a:r>
                <a:rPr lang="zh-CN" altLang="en-US" sz="1100" b="1" dirty="0">
                  <a:solidFill>
                    <a:srgbClr val="002060"/>
                  </a:solidFill>
                  <a:latin typeface="微软雅黑" pitchFamily="34" charset="-122"/>
                  <a:ea typeface="微软雅黑" pitchFamily="34" charset="-122"/>
                </a:rPr>
                <a:t>（保定）工厂</a:t>
              </a:r>
            </a:p>
          </p:txBody>
        </p:sp>
        <p:sp>
          <p:nvSpPr>
            <p:cNvPr id="19" name="Rectangle 27"/>
            <p:cNvSpPr>
              <a:spLocks noChangeArrowheads="1"/>
            </p:cNvSpPr>
            <p:nvPr/>
          </p:nvSpPr>
          <p:spPr bwMode="auto">
            <a:xfrm>
              <a:off x="8001024" y="5637835"/>
              <a:ext cx="1142975" cy="362932"/>
            </a:xfrm>
            <a:prstGeom prst="rect">
              <a:avLst/>
            </a:prstGeom>
            <a:noFill/>
            <a:ln w="9525">
              <a:noFill/>
              <a:miter lim="800000"/>
              <a:headEnd/>
              <a:tailEnd/>
            </a:ln>
          </p:spPr>
          <p:txBody>
            <a:bodyPr/>
            <a:lstStyle/>
            <a:p>
              <a:pPr algn="ctr">
                <a:lnSpc>
                  <a:spcPct val="120000"/>
                </a:lnSpc>
                <a:spcBef>
                  <a:spcPct val="20000"/>
                </a:spcBef>
              </a:pPr>
              <a:r>
                <a:rPr lang="zh-CN" altLang="en-US" sz="1100" b="1" dirty="0">
                  <a:solidFill>
                    <a:srgbClr val="002060"/>
                  </a:solidFill>
                  <a:ea typeface="微软雅黑" pitchFamily="34" charset="-122"/>
                </a:rPr>
                <a:t>山东神舟制冷工厂</a:t>
              </a:r>
            </a:p>
          </p:txBody>
        </p:sp>
        <p:pic>
          <p:nvPicPr>
            <p:cNvPr id="20" name="Picture 13" descr="芝罘工业园北"/>
            <p:cNvPicPr>
              <a:picLocks noChangeAspect="1" noChangeArrowheads="1"/>
            </p:cNvPicPr>
            <p:nvPr/>
          </p:nvPicPr>
          <p:blipFill>
            <a:blip r:embed="rId4" cstate="print"/>
            <a:srcRect/>
            <a:stretch>
              <a:fillRect/>
            </a:stretch>
          </p:blipFill>
          <p:spPr bwMode="auto">
            <a:xfrm>
              <a:off x="0" y="5032061"/>
              <a:ext cx="1100164" cy="620452"/>
            </a:xfrm>
            <a:prstGeom prst="rect">
              <a:avLst/>
            </a:prstGeom>
            <a:noFill/>
            <a:ln w="9525">
              <a:noFill/>
              <a:miter lim="800000"/>
              <a:headEnd/>
              <a:tailEnd/>
            </a:ln>
          </p:spPr>
        </p:pic>
        <p:pic>
          <p:nvPicPr>
            <p:cNvPr id="21" name="Picture 14" descr="芝罘工业园南"/>
            <p:cNvPicPr>
              <a:picLocks noChangeAspect="1" noChangeArrowheads="1"/>
            </p:cNvPicPr>
            <p:nvPr/>
          </p:nvPicPr>
          <p:blipFill>
            <a:blip r:embed="rId5" cstate="print"/>
            <a:srcRect/>
            <a:stretch>
              <a:fillRect/>
            </a:stretch>
          </p:blipFill>
          <p:spPr bwMode="auto">
            <a:xfrm>
              <a:off x="1145031" y="5032061"/>
              <a:ext cx="1103903" cy="617307"/>
            </a:xfrm>
            <a:prstGeom prst="rect">
              <a:avLst/>
            </a:prstGeom>
            <a:noFill/>
            <a:ln w="9525">
              <a:noFill/>
              <a:miter lim="800000"/>
              <a:headEnd/>
              <a:tailEnd/>
            </a:ln>
          </p:spPr>
        </p:pic>
        <p:pic>
          <p:nvPicPr>
            <p:cNvPr id="22" name="Picture 16" descr="莱山工业园"/>
            <p:cNvPicPr>
              <a:picLocks noChangeAspect="1" noChangeArrowheads="1"/>
            </p:cNvPicPr>
            <p:nvPr/>
          </p:nvPicPr>
          <p:blipFill>
            <a:blip r:embed="rId6" cstate="print"/>
            <a:srcRect/>
            <a:stretch>
              <a:fillRect/>
            </a:stretch>
          </p:blipFill>
          <p:spPr bwMode="auto">
            <a:xfrm>
              <a:off x="2289127" y="5032061"/>
              <a:ext cx="1103903" cy="617307"/>
            </a:xfrm>
            <a:prstGeom prst="rect">
              <a:avLst/>
            </a:prstGeom>
            <a:noFill/>
            <a:ln w="9525">
              <a:noFill/>
              <a:miter lim="800000"/>
              <a:headEnd/>
              <a:tailEnd/>
            </a:ln>
          </p:spPr>
        </p:pic>
        <p:pic>
          <p:nvPicPr>
            <p:cNvPr id="23" name="Picture 20" descr="古现工业园西"/>
            <p:cNvPicPr>
              <a:picLocks noChangeAspect="1" noChangeArrowheads="1"/>
            </p:cNvPicPr>
            <p:nvPr/>
          </p:nvPicPr>
          <p:blipFill>
            <a:blip r:embed="rId7" cstate="print"/>
            <a:srcRect/>
            <a:stretch>
              <a:fillRect/>
            </a:stretch>
          </p:blipFill>
          <p:spPr bwMode="auto">
            <a:xfrm>
              <a:off x="4592703" y="5032061"/>
              <a:ext cx="1100164" cy="617307"/>
            </a:xfrm>
            <a:prstGeom prst="rect">
              <a:avLst/>
            </a:prstGeom>
            <a:noFill/>
            <a:ln w="9525">
              <a:noFill/>
              <a:miter lim="800000"/>
              <a:headEnd/>
              <a:tailEnd/>
            </a:ln>
          </p:spPr>
        </p:pic>
        <p:pic>
          <p:nvPicPr>
            <p:cNvPr id="24" name="Picture 22" descr="越南工厂"/>
            <p:cNvPicPr>
              <a:picLocks noChangeAspect="1" noChangeArrowheads="1"/>
            </p:cNvPicPr>
            <p:nvPr/>
          </p:nvPicPr>
          <p:blipFill>
            <a:blip r:embed="rId8" cstate="print"/>
            <a:srcRect/>
            <a:stretch>
              <a:fillRect/>
            </a:stretch>
          </p:blipFill>
          <p:spPr bwMode="auto">
            <a:xfrm>
              <a:off x="5734037" y="5032061"/>
              <a:ext cx="1103903" cy="620452"/>
            </a:xfrm>
            <a:prstGeom prst="rect">
              <a:avLst/>
            </a:prstGeom>
            <a:noFill/>
            <a:ln w="9525">
              <a:noFill/>
              <a:miter lim="800000"/>
              <a:headEnd/>
              <a:tailEnd/>
            </a:ln>
          </p:spPr>
        </p:pic>
        <p:pic>
          <p:nvPicPr>
            <p:cNvPr id="25" name="Picture 24" descr="保定"/>
            <p:cNvPicPr>
              <a:picLocks noChangeAspect="1" noChangeArrowheads="1"/>
            </p:cNvPicPr>
            <p:nvPr/>
          </p:nvPicPr>
          <p:blipFill>
            <a:blip r:embed="rId9" cstate="print"/>
            <a:srcRect/>
            <a:stretch>
              <a:fillRect/>
            </a:stretch>
          </p:blipFill>
          <p:spPr bwMode="auto">
            <a:xfrm>
              <a:off x="6895066" y="5032061"/>
              <a:ext cx="1100164" cy="617307"/>
            </a:xfrm>
            <a:prstGeom prst="rect">
              <a:avLst/>
            </a:prstGeom>
            <a:noFill/>
            <a:ln w="9525">
              <a:noFill/>
              <a:miter lim="800000"/>
              <a:headEnd/>
              <a:tailEnd/>
            </a:ln>
          </p:spPr>
        </p:pic>
        <p:pic>
          <p:nvPicPr>
            <p:cNvPr id="26" name="Picture 26" descr="山东"/>
            <p:cNvPicPr>
              <a:picLocks noChangeAspect="1" noChangeArrowheads="1"/>
            </p:cNvPicPr>
            <p:nvPr/>
          </p:nvPicPr>
          <p:blipFill>
            <a:blip r:embed="rId10" cstate="print"/>
            <a:srcRect/>
            <a:stretch>
              <a:fillRect/>
            </a:stretch>
          </p:blipFill>
          <p:spPr bwMode="auto">
            <a:xfrm>
              <a:off x="8040097" y="5032061"/>
              <a:ext cx="1103903" cy="620452"/>
            </a:xfrm>
            <a:prstGeom prst="rect">
              <a:avLst/>
            </a:prstGeom>
            <a:noFill/>
            <a:ln w="9525">
              <a:noFill/>
              <a:miter lim="800000"/>
              <a:headEnd/>
              <a:tailEnd/>
            </a:ln>
          </p:spPr>
        </p:pic>
        <p:pic>
          <p:nvPicPr>
            <p:cNvPr id="27" name="Picture 1" descr="E:\E\公司\公司外景\画册\G0062060减黄.jpg"/>
            <p:cNvPicPr>
              <a:picLocks noChangeAspect="1" noChangeArrowheads="1"/>
            </p:cNvPicPr>
            <p:nvPr/>
          </p:nvPicPr>
          <p:blipFill>
            <a:blip r:embed="rId11" cstate="print"/>
            <a:srcRect/>
            <a:stretch>
              <a:fillRect/>
            </a:stretch>
          </p:blipFill>
          <p:spPr bwMode="auto">
            <a:xfrm>
              <a:off x="3419871" y="5032206"/>
              <a:ext cx="1135835" cy="614970"/>
            </a:xfrm>
            <a:prstGeom prst="rect">
              <a:avLst/>
            </a:prstGeom>
            <a:noFill/>
          </p:spPr>
        </p:pic>
      </p:grpSp>
      <p:sp>
        <p:nvSpPr>
          <p:cNvPr id="28" name="Rectangle 29"/>
          <p:cNvSpPr>
            <a:spLocks noChangeArrowheads="1"/>
          </p:cNvSpPr>
          <p:nvPr/>
        </p:nvSpPr>
        <p:spPr bwMode="auto">
          <a:xfrm>
            <a:off x="5265440" y="1419622"/>
            <a:ext cx="3421360" cy="906132"/>
          </a:xfrm>
          <a:prstGeom prst="rect">
            <a:avLst/>
          </a:prstGeom>
          <a:noFill/>
          <a:ln w="9525">
            <a:noFill/>
            <a:miter lim="800000"/>
            <a:headEnd/>
            <a:tailEnd/>
          </a:ln>
        </p:spPr>
        <p:txBody>
          <a:bodyPr/>
          <a:lstStyle/>
          <a:p>
            <a:pPr algn="just">
              <a:lnSpc>
                <a:spcPct val="150000"/>
              </a:lnSpc>
              <a:buFont typeface="Wingdings" pitchFamily="2" charset="2"/>
              <a:buChar char="l"/>
            </a:pPr>
            <a:r>
              <a:rPr lang="zh-CN" altLang="en-US" sz="1100" b="1" dirty="0">
                <a:solidFill>
                  <a:schemeClr val="tx2">
                    <a:lumMod val="75000"/>
                  </a:schemeClr>
                </a:solidFill>
                <a:latin typeface="微软雅黑" pitchFamily="34" charset="-122"/>
                <a:ea typeface="微软雅黑" pitchFamily="34" charset="-122"/>
              </a:rPr>
              <a:t> 生产基地：</a:t>
            </a:r>
            <a:r>
              <a:rPr lang="zh-CN" altLang="en-US" sz="1100" dirty="0">
                <a:solidFill>
                  <a:schemeClr val="tx2">
                    <a:lumMod val="75000"/>
                  </a:schemeClr>
                </a:solidFill>
                <a:latin typeface="微软雅黑" pitchFamily="34" charset="-122"/>
                <a:ea typeface="微软雅黑" pitchFamily="34" charset="-122"/>
              </a:rPr>
              <a:t>中国、英国、马来西亚、南非、越南等国家和地区，美国制造基地正在筹建中</a:t>
            </a:r>
            <a:endParaRPr lang="en-US" altLang="zh-CN" sz="1100" dirty="0">
              <a:solidFill>
                <a:schemeClr val="tx2">
                  <a:lumMod val="75000"/>
                </a:schemeClr>
              </a:solidFill>
              <a:latin typeface="微软雅黑" pitchFamily="34" charset="-122"/>
              <a:ea typeface="微软雅黑" pitchFamily="34" charset="-122"/>
            </a:endParaRPr>
          </a:p>
          <a:p>
            <a:pPr algn="just">
              <a:lnSpc>
                <a:spcPct val="150000"/>
              </a:lnSpc>
              <a:buFont typeface="Wingdings" pitchFamily="2" charset="2"/>
              <a:buChar char="l"/>
            </a:pPr>
            <a:r>
              <a:rPr lang="zh-CN" altLang="en-US" sz="1100" b="1" dirty="0">
                <a:solidFill>
                  <a:schemeClr val="tx2">
                    <a:lumMod val="75000"/>
                  </a:schemeClr>
                </a:solidFill>
                <a:latin typeface="微软雅黑" pitchFamily="34" charset="-122"/>
                <a:ea typeface="微软雅黑" pitchFamily="34" charset="-122"/>
              </a:rPr>
              <a:t> 研发中心：</a:t>
            </a:r>
            <a:r>
              <a:rPr lang="zh-CN" altLang="en-US" sz="1100" dirty="0">
                <a:solidFill>
                  <a:schemeClr val="tx2">
                    <a:lumMod val="75000"/>
                  </a:schemeClr>
                </a:solidFill>
                <a:latin typeface="微软雅黑" pitchFamily="34" charset="-122"/>
                <a:ea typeface="微软雅黑" pitchFamily="34" charset="-122"/>
              </a:rPr>
              <a:t>中国、欧洲等地区，美国研发中心正在筹建中</a:t>
            </a:r>
            <a:endParaRPr lang="en-US" altLang="zh-CN" sz="1100" dirty="0">
              <a:solidFill>
                <a:schemeClr val="tx2">
                  <a:lumMod val="75000"/>
                </a:schemeClr>
              </a:solidFill>
              <a:latin typeface="微软雅黑" pitchFamily="34" charset="-122"/>
              <a:ea typeface="微软雅黑" pitchFamily="34" charset="-122"/>
            </a:endParaRPr>
          </a:p>
          <a:p>
            <a:pPr algn="just">
              <a:lnSpc>
                <a:spcPct val="150000"/>
              </a:lnSpc>
              <a:buFont typeface="Wingdings" pitchFamily="2" charset="2"/>
              <a:buChar char="l"/>
            </a:pPr>
            <a:r>
              <a:rPr lang="zh-CN" altLang="en-US" sz="1100" b="1" dirty="0">
                <a:solidFill>
                  <a:schemeClr val="tx2">
                    <a:lumMod val="75000"/>
                  </a:schemeClr>
                </a:solidFill>
                <a:latin typeface="微软雅黑" pitchFamily="34" charset="-122"/>
                <a:ea typeface="微软雅黑" pitchFamily="34" charset="-122"/>
              </a:rPr>
              <a:t> 海外营销服务网络：</a:t>
            </a:r>
            <a:r>
              <a:rPr lang="zh-CN" altLang="en-US" sz="1100" dirty="0">
                <a:solidFill>
                  <a:schemeClr val="tx2">
                    <a:lumMod val="75000"/>
                  </a:schemeClr>
                </a:solidFill>
                <a:latin typeface="微软雅黑" pitchFamily="34" charset="-122"/>
                <a:ea typeface="微软雅黑" pitchFamily="34" charset="-122"/>
              </a:rPr>
              <a:t>北美、欧洲、中东、亚太等</a:t>
            </a:r>
            <a:r>
              <a:rPr lang="en-US" altLang="zh-CN" sz="1100" dirty="0">
                <a:solidFill>
                  <a:schemeClr val="tx2">
                    <a:lumMod val="75000"/>
                  </a:schemeClr>
                </a:solidFill>
                <a:latin typeface="微软雅黑" pitchFamily="34" charset="-122"/>
                <a:ea typeface="微软雅黑" pitchFamily="34" charset="-122"/>
              </a:rPr>
              <a:t>30</a:t>
            </a:r>
            <a:r>
              <a:rPr lang="zh-CN" altLang="en-US" sz="1100" dirty="0">
                <a:solidFill>
                  <a:schemeClr val="tx2">
                    <a:lumMod val="75000"/>
                  </a:schemeClr>
                </a:solidFill>
                <a:latin typeface="微软雅黑" pitchFamily="34" charset="-122"/>
                <a:ea typeface="微软雅黑" pitchFamily="34" charset="-122"/>
              </a:rPr>
              <a:t>个国家</a:t>
            </a:r>
            <a:r>
              <a:rPr lang="en-US" altLang="zh-CN" sz="1100" dirty="0">
                <a:solidFill>
                  <a:schemeClr val="tx2">
                    <a:lumMod val="75000"/>
                  </a:schemeClr>
                </a:solidFill>
                <a:latin typeface="微软雅黑" pitchFamily="34" charset="-122"/>
                <a:ea typeface="微软雅黑" pitchFamily="34" charset="-122"/>
              </a:rPr>
              <a:t>32</a:t>
            </a:r>
            <a:r>
              <a:rPr lang="zh-CN" altLang="en-US" sz="1100" dirty="0">
                <a:solidFill>
                  <a:schemeClr val="tx2">
                    <a:lumMod val="75000"/>
                  </a:schemeClr>
                </a:solidFill>
                <a:latin typeface="微软雅黑" pitchFamily="34" charset="-122"/>
                <a:ea typeface="微软雅黑" pitchFamily="34" charset="-122"/>
              </a:rPr>
              <a:t>个办事处，服务</a:t>
            </a:r>
            <a:r>
              <a:rPr lang="en-US" altLang="zh-CN" sz="1100" dirty="0">
                <a:solidFill>
                  <a:schemeClr val="tx2">
                    <a:lumMod val="75000"/>
                  </a:schemeClr>
                </a:solidFill>
                <a:latin typeface="微软雅黑" pitchFamily="34" charset="-122"/>
                <a:ea typeface="微软雅黑" pitchFamily="34" charset="-122"/>
              </a:rPr>
              <a:t>100</a:t>
            </a:r>
            <a:r>
              <a:rPr lang="zh-CN" altLang="en-US" sz="1100" dirty="0">
                <a:solidFill>
                  <a:schemeClr val="tx2">
                    <a:lumMod val="75000"/>
                  </a:schemeClr>
                </a:solidFill>
                <a:latin typeface="微软雅黑" pitchFamily="34" charset="-122"/>
                <a:ea typeface="微软雅黑" pitchFamily="34" charset="-122"/>
              </a:rPr>
              <a:t>多个国家和地区</a:t>
            </a:r>
            <a:endParaRPr lang="en-US" altLang="zh-CN" sz="1100" dirty="0">
              <a:solidFill>
                <a:schemeClr val="tx2">
                  <a:lumMod val="75000"/>
                </a:schemeClr>
              </a:solidFill>
              <a:latin typeface="微软雅黑" pitchFamily="34" charset="-122"/>
              <a:ea typeface="微软雅黑" pitchFamily="34" charset="-122"/>
            </a:endParaRPr>
          </a:p>
          <a:p>
            <a:pPr algn="just">
              <a:lnSpc>
                <a:spcPct val="150000"/>
              </a:lnSpc>
              <a:buFont typeface="Wingdings" pitchFamily="2" charset="2"/>
              <a:buChar char="l"/>
            </a:pPr>
            <a:r>
              <a:rPr lang="zh-CN" altLang="en-US" sz="1100" b="1" dirty="0">
                <a:solidFill>
                  <a:schemeClr val="tx2">
                    <a:lumMod val="75000"/>
                  </a:schemeClr>
                </a:solidFill>
                <a:latin typeface="微软雅黑" pitchFamily="34" charset="-122"/>
                <a:ea typeface="微软雅黑" pitchFamily="34" charset="-122"/>
              </a:rPr>
              <a:t> 国内营销服务网络：</a:t>
            </a:r>
            <a:r>
              <a:rPr lang="en-US" altLang="zh-CN" sz="1100" dirty="0">
                <a:solidFill>
                  <a:schemeClr val="tx2">
                    <a:lumMod val="75000"/>
                  </a:schemeClr>
                </a:solidFill>
                <a:latin typeface="+mn-ea"/>
                <a:cs typeface="Tahoma" pitchFamily="34" charset="0"/>
              </a:rPr>
              <a:t> </a:t>
            </a:r>
            <a:r>
              <a:rPr lang="en-US" altLang="zh-CN" sz="1100" b="1" dirty="0">
                <a:solidFill>
                  <a:schemeClr val="tx2">
                    <a:lumMod val="75000"/>
                  </a:schemeClr>
                </a:solidFill>
                <a:latin typeface="微软雅黑" pitchFamily="34" charset="-122"/>
                <a:ea typeface="微软雅黑" pitchFamily="34" charset="-122"/>
              </a:rPr>
              <a:t>38</a:t>
            </a:r>
            <a:r>
              <a:rPr lang="zh-CN" altLang="en-US" sz="1100" dirty="0">
                <a:solidFill>
                  <a:schemeClr val="tx2">
                    <a:lumMod val="75000"/>
                  </a:schemeClr>
                </a:solidFill>
                <a:latin typeface="微软雅黑" pitchFamily="34" charset="-122"/>
                <a:ea typeface="微软雅黑" pitchFamily="34" charset="-122"/>
              </a:rPr>
              <a:t>个办事处覆盖全国</a:t>
            </a:r>
            <a:r>
              <a:rPr lang="en-US" altLang="zh-CN" sz="1100" dirty="0">
                <a:solidFill>
                  <a:schemeClr val="tx2">
                    <a:lumMod val="75000"/>
                  </a:schemeClr>
                </a:solidFill>
                <a:latin typeface="微软雅黑" pitchFamily="34" charset="-122"/>
                <a:ea typeface="微软雅黑" pitchFamily="34" charset="-122"/>
              </a:rPr>
              <a:t>34</a:t>
            </a:r>
            <a:r>
              <a:rPr lang="zh-CN" altLang="en-US" sz="1100" dirty="0">
                <a:solidFill>
                  <a:schemeClr val="tx2">
                    <a:lumMod val="75000"/>
                  </a:schemeClr>
                </a:solidFill>
                <a:latin typeface="微软雅黑" pitchFamily="34" charset="-122"/>
                <a:ea typeface="微软雅黑" pitchFamily="34" charset="-122"/>
              </a:rPr>
              <a:t>个省市自治区</a:t>
            </a:r>
          </a:p>
        </p:txBody>
      </p:sp>
      <p:sp>
        <p:nvSpPr>
          <p:cNvPr id="29" name="矩形 28">
            <a:extLst>
              <a:ext uri="{FF2B5EF4-FFF2-40B4-BE49-F238E27FC236}">
                <a16:creationId xmlns:a16="http://schemas.microsoft.com/office/drawing/2014/main" id="{D3ADE4D7-0EB1-E342-8241-916FD30056E5}"/>
              </a:ext>
            </a:extLst>
          </p:cNvPr>
          <p:cNvSpPr/>
          <p:nvPr/>
        </p:nvSpPr>
        <p:spPr>
          <a:xfrm>
            <a:off x="467544" y="195486"/>
            <a:ext cx="1101584"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冰轮介绍</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981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504" y="1155344"/>
            <a:ext cx="1694809" cy="2107421"/>
            <a:chOff x="114150" y="1467028"/>
            <a:chExt cx="1692000" cy="2107421"/>
          </a:xfrm>
        </p:grpSpPr>
        <p:sp>
          <p:nvSpPr>
            <p:cNvPr id="7" name="TextBox 11"/>
            <p:cNvSpPr txBox="1"/>
            <p:nvPr/>
          </p:nvSpPr>
          <p:spPr>
            <a:xfrm>
              <a:off x="144000" y="2630789"/>
              <a:ext cx="1643074" cy="846386"/>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低温冷冻</a:t>
              </a:r>
              <a:endParaRPr lang="en-US" altLang="zh-CN" sz="1600" dirty="0">
                <a:solidFill>
                  <a:schemeClr val="tx1">
                    <a:lumMod val="50000"/>
                    <a:lumOff val="50000"/>
                  </a:schemeClr>
                </a:solidFill>
                <a:latin typeface="微软雅黑" pitchFamily="34" charset="-122"/>
                <a:ea typeface="微软雅黑" pitchFamily="34" charset="-122"/>
              </a:endParaRPr>
            </a:p>
            <a:p>
              <a:r>
                <a:rPr lang="en-US" altLang="zh-CN" sz="1200" dirty="0">
                  <a:solidFill>
                    <a:schemeClr val="tx1">
                      <a:lumMod val="50000"/>
                      <a:lumOff val="50000"/>
                    </a:schemeClr>
                  </a:solidFill>
                  <a:latin typeface="微软雅黑" pitchFamily="34" charset="-122"/>
                  <a:ea typeface="微软雅黑" pitchFamily="34" charset="-122"/>
                </a:rPr>
                <a:t>REFRIGERATION</a:t>
              </a:r>
            </a:p>
            <a:p>
              <a:r>
                <a:rPr lang="en-US" altLang="zh-CN" sz="1200" dirty="0">
                  <a:solidFill>
                    <a:schemeClr val="bg1">
                      <a:lumMod val="50000"/>
                    </a:schemeClr>
                  </a:solidFill>
                  <a:latin typeface="微软雅黑" pitchFamily="34" charset="-122"/>
                  <a:ea typeface="微软雅黑" pitchFamily="34" charset="-122"/>
                </a:rPr>
                <a:t>SOLUTION</a:t>
              </a:r>
              <a:endParaRPr lang="zh-CN" altLang="en-US" sz="1200" dirty="0">
                <a:solidFill>
                  <a:schemeClr val="bg1">
                    <a:lumMod val="50000"/>
                  </a:schemeClr>
                </a:solidFill>
                <a:latin typeface="微软雅黑" pitchFamily="34" charset="-122"/>
                <a:ea typeface="微软雅黑" pitchFamily="34" charset="-122"/>
              </a:endParaRPr>
            </a:p>
          </p:txBody>
        </p:sp>
        <p:pic>
          <p:nvPicPr>
            <p:cNvPr id="8" name="Picture 2" descr="C:\Users\moonuser\Desktop\公司形象图-文字介绍\六大板块\低温冷冻\机组图_副本.jpg"/>
            <p:cNvPicPr>
              <a:picLocks noChangeAspect="1" noChangeArrowheads="1"/>
            </p:cNvPicPr>
            <p:nvPr/>
          </p:nvPicPr>
          <p:blipFill>
            <a:blip r:embed="rId3" cstate="print"/>
            <a:srcRect t="38864" b="13635"/>
            <a:stretch>
              <a:fillRect/>
            </a:stretch>
          </p:blipFill>
          <p:spPr bwMode="auto">
            <a:xfrm>
              <a:off x="142844" y="1487781"/>
              <a:ext cx="1620000" cy="1083969"/>
            </a:xfrm>
            <a:prstGeom prst="rect">
              <a:avLst/>
            </a:prstGeom>
            <a:noFill/>
            <a:ln w="38100">
              <a:solidFill>
                <a:schemeClr val="tx2">
                  <a:lumMod val="60000"/>
                  <a:lumOff val="40000"/>
                </a:schemeClr>
              </a:solidFill>
            </a:ln>
          </p:spPr>
        </p:pic>
        <p:sp>
          <p:nvSpPr>
            <p:cNvPr id="9" name="矩形 8"/>
            <p:cNvSpPr/>
            <p:nvPr/>
          </p:nvSpPr>
          <p:spPr>
            <a:xfrm>
              <a:off x="114150" y="1467028"/>
              <a:ext cx="1692000" cy="210742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901355" y="1155344"/>
            <a:ext cx="1694810" cy="2107421"/>
            <a:chOff x="2520000" y="928676"/>
            <a:chExt cx="1694810" cy="2107421"/>
          </a:xfrm>
        </p:grpSpPr>
        <p:sp>
          <p:nvSpPr>
            <p:cNvPr id="11" name="TextBox 17"/>
            <p:cNvSpPr txBox="1"/>
            <p:nvPr/>
          </p:nvSpPr>
          <p:spPr>
            <a:xfrm>
              <a:off x="2520000" y="2092437"/>
              <a:ext cx="1571636" cy="846386"/>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中央空调</a:t>
              </a:r>
              <a:endParaRPr lang="en-US" altLang="zh-CN" sz="2000" b="1" dirty="0">
                <a:solidFill>
                  <a:schemeClr val="tx1">
                    <a:lumMod val="85000"/>
                    <a:lumOff val="15000"/>
                  </a:schemeClr>
                </a:solidFill>
                <a:latin typeface="微软雅黑" pitchFamily="34" charset="-122"/>
                <a:ea typeface="微软雅黑" pitchFamily="34" charset="-122"/>
              </a:endParaRPr>
            </a:p>
            <a:p>
              <a:r>
                <a:rPr lang="en-US" altLang="zh-CN" sz="1200" dirty="0">
                  <a:solidFill>
                    <a:schemeClr val="tx1">
                      <a:lumMod val="50000"/>
                      <a:lumOff val="50000"/>
                    </a:schemeClr>
                  </a:solidFill>
                  <a:latin typeface="微软雅黑" pitchFamily="34" charset="-122"/>
                  <a:ea typeface="微软雅黑" pitchFamily="34" charset="-122"/>
                </a:rPr>
                <a:t>CENTRAL AIR CONDITIONING</a:t>
              </a:r>
              <a:endParaRPr lang="zh-CN" altLang="en-US" sz="1200" dirty="0">
                <a:solidFill>
                  <a:schemeClr val="bg1">
                    <a:lumMod val="50000"/>
                  </a:schemeClr>
                </a:solidFill>
                <a:latin typeface="微软雅黑" pitchFamily="34" charset="-122"/>
                <a:ea typeface="微软雅黑" pitchFamily="34" charset="-122"/>
              </a:endParaRPr>
            </a:p>
          </p:txBody>
        </p:sp>
        <p:pic>
          <p:nvPicPr>
            <p:cNvPr id="12" name="Picture 2" descr="C:\Users\moonuser\Desktop\公司形象图-文字介绍\六大板块\中央空调\中央空调1.jpg"/>
            <p:cNvPicPr preferRelativeResize="0">
              <a:picLocks noChangeArrowheads="1"/>
            </p:cNvPicPr>
            <p:nvPr/>
          </p:nvPicPr>
          <p:blipFill>
            <a:blip r:embed="rId4" cstate="print"/>
            <a:srcRect/>
            <a:stretch>
              <a:fillRect/>
            </a:stretch>
          </p:blipFill>
          <p:spPr bwMode="auto">
            <a:xfrm>
              <a:off x="2547923" y="949429"/>
              <a:ext cx="1620000" cy="1080000"/>
            </a:xfrm>
            <a:prstGeom prst="rect">
              <a:avLst/>
            </a:prstGeom>
            <a:noFill/>
            <a:ln w="38100">
              <a:solidFill>
                <a:schemeClr val="tx2">
                  <a:lumMod val="60000"/>
                  <a:lumOff val="40000"/>
                </a:schemeClr>
              </a:solidFill>
            </a:ln>
          </p:spPr>
        </p:pic>
        <p:sp>
          <p:nvSpPr>
            <p:cNvPr id="13" name="矩形 12"/>
            <p:cNvSpPr/>
            <p:nvPr/>
          </p:nvSpPr>
          <p:spPr>
            <a:xfrm>
              <a:off x="2520000" y="928676"/>
              <a:ext cx="1694810" cy="210742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37355" y="1155344"/>
            <a:ext cx="1833576" cy="2107421"/>
            <a:chOff x="4714876" y="928676"/>
            <a:chExt cx="1833576" cy="2107421"/>
          </a:xfrm>
        </p:grpSpPr>
        <p:pic>
          <p:nvPicPr>
            <p:cNvPr id="15" name="Picture 3" descr="C:\Users\moonuser\Desktop\公司形象图-文字介绍\六大板块\能源化工\lng工厂.jpg"/>
            <p:cNvPicPr preferRelativeResize="0">
              <a:picLocks noChangeArrowheads="1"/>
            </p:cNvPicPr>
            <p:nvPr/>
          </p:nvPicPr>
          <p:blipFill>
            <a:blip r:embed="rId5" cstate="print"/>
            <a:srcRect/>
            <a:stretch>
              <a:fillRect/>
            </a:stretch>
          </p:blipFill>
          <p:spPr bwMode="auto">
            <a:xfrm>
              <a:off x="4738688" y="949429"/>
              <a:ext cx="1620000" cy="1080000"/>
            </a:xfrm>
            <a:prstGeom prst="rect">
              <a:avLst/>
            </a:prstGeom>
            <a:noFill/>
            <a:ln w="38100">
              <a:solidFill>
                <a:schemeClr val="tx2">
                  <a:lumMod val="60000"/>
                  <a:lumOff val="40000"/>
                </a:schemeClr>
              </a:solidFill>
            </a:ln>
          </p:spPr>
        </p:pic>
        <p:sp>
          <p:nvSpPr>
            <p:cNvPr id="16" name="TextBox 31"/>
            <p:cNvSpPr txBox="1"/>
            <p:nvPr/>
          </p:nvSpPr>
          <p:spPr>
            <a:xfrm>
              <a:off x="4714876" y="2092437"/>
              <a:ext cx="1833576" cy="846386"/>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能源化工装备</a:t>
              </a:r>
              <a:endParaRPr lang="en-US" altLang="zh-CN" sz="1400" dirty="0">
                <a:solidFill>
                  <a:schemeClr val="tx1">
                    <a:lumMod val="50000"/>
                    <a:lumOff val="50000"/>
                  </a:schemeClr>
                </a:solidFill>
                <a:latin typeface="微软雅黑" pitchFamily="34" charset="-122"/>
                <a:ea typeface="微软雅黑" pitchFamily="34" charset="-122"/>
              </a:endParaRPr>
            </a:p>
            <a:p>
              <a:r>
                <a:rPr lang="en-US" altLang="zh-CN" sz="1200" dirty="0">
                  <a:solidFill>
                    <a:schemeClr val="tx1">
                      <a:lumMod val="50000"/>
                      <a:lumOff val="50000"/>
                    </a:schemeClr>
                  </a:solidFill>
                  <a:latin typeface="微软雅黑" pitchFamily="34" charset="-122"/>
                  <a:ea typeface="微软雅黑" pitchFamily="34" charset="-122"/>
                </a:rPr>
                <a:t>ENERGY AND</a:t>
              </a:r>
            </a:p>
            <a:p>
              <a:r>
                <a:rPr lang="en-US" altLang="zh-CN" sz="1200" dirty="0">
                  <a:solidFill>
                    <a:schemeClr val="tx1">
                      <a:lumMod val="50000"/>
                      <a:lumOff val="50000"/>
                    </a:schemeClr>
                  </a:solidFill>
                  <a:latin typeface="微软雅黑" pitchFamily="34" charset="-122"/>
                  <a:ea typeface="微软雅黑" pitchFamily="34" charset="-122"/>
                </a:rPr>
                <a:t>CHEMICAL </a:t>
              </a:r>
            </a:p>
          </p:txBody>
        </p:sp>
        <p:sp>
          <p:nvSpPr>
            <p:cNvPr id="17" name="矩形 16"/>
            <p:cNvSpPr/>
            <p:nvPr/>
          </p:nvSpPr>
          <p:spPr>
            <a:xfrm>
              <a:off x="4714876" y="928676"/>
              <a:ext cx="1692000" cy="210742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501355" y="1155344"/>
            <a:ext cx="1857388" cy="2107421"/>
            <a:chOff x="6865322" y="928676"/>
            <a:chExt cx="1857388" cy="2107421"/>
          </a:xfrm>
        </p:grpSpPr>
        <p:sp>
          <p:nvSpPr>
            <p:cNvPr id="19" name="TextBox 32"/>
            <p:cNvSpPr txBox="1"/>
            <p:nvPr/>
          </p:nvSpPr>
          <p:spPr>
            <a:xfrm>
              <a:off x="6865322" y="2092437"/>
              <a:ext cx="1857388" cy="846386"/>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 环保制热</a:t>
              </a:r>
              <a:endParaRPr lang="en-US" altLang="zh-CN" sz="2000" b="1" dirty="0">
                <a:solidFill>
                  <a:schemeClr val="tx1">
                    <a:lumMod val="85000"/>
                    <a:lumOff val="15000"/>
                  </a:schemeClr>
                </a:solidFill>
                <a:latin typeface="微软雅黑" pitchFamily="34" charset="-122"/>
                <a:ea typeface="微软雅黑" pitchFamily="34" charset="-122"/>
              </a:endParaRPr>
            </a:p>
            <a:p>
              <a:r>
                <a:rPr lang="en-US" altLang="zh-CN" sz="1200" dirty="0">
                  <a:solidFill>
                    <a:schemeClr val="tx1">
                      <a:lumMod val="50000"/>
                      <a:lumOff val="50000"/>
                    </a:schemeClr>
                  </a:solidFill>
                  <a:latin typeface="微软雅黑" pitchFamily="34" charset="-122"/>
                  <a:ea typeface="微软雅黑" pitchFamily="34" charset="-122"/>
                </a:rPr>
                <a:t>ECO-FRIENDLY</a:t>
              </a:r>
            </a:p>
            <a:p>
              <a:r>
                <a:rPr lang="en-US" altLang="zh-CN" sz="1200" dirty="0">
                  <a:solidFill>
                    <a:schemeClr val="tx1">
                      <a:lumMod val="50000"/>
                      <a:lumOff val="50000"/>
                    </a:schemeClr>
                  </a:solidFill>
                  <a:latin typeface="微软雅黑" pitchFamily="34" charset="-122"/>
                  <a:ea typeface="微软雅黑" pitchFamily="34" charset="-122"/>
                </a:rPr>
                <a:t>HEATING SOLUTIONS</a:t>
              </a:r>
              <a:endParaRPr lang="zh-CN" altLang="en-US" sz="1200" dirty="0">
                <a:solidFill>
                  <a:schemeClr val="bg1">
                    <a:lumMod val="50000"/>
                  </a:schemeClr>
                </a:solidFill>
                <a:latin typeface="微软雅黑" pitchFamily="34" charset="-122"/>
                <a:ea typeface="微软雅黑" pitchFamily="34" charset="-122"/>
              </a:endParaRPr>
            </a:p>
          </p:txBody>
        </p:sp>
        <p:pic>
          <p:nvPicPr>
            <p:cNvPr id="20" name="Picture 4" descr="C:\Users\moonuser\Desktop\公司形象图-文字介绍\六大板块\环保制热\mf700-08171821.jpg"/>
            <p:cNvPicPr preferRelativeResize="0">
              <a:picLocks noChangeArrowheads="1"/>
            </p:cNvPicPr>
            <p:nvPr/>
          </p:nvPicPr>
          <p:blipFill>
            <a:blip r:embed="rId6" cstate="print"/>
            <a:srcRect/>
            <a:stretch>
              <a:fillRect/>
            </a:stretch>
          </p:blipFill>
          <p:spPr bwMode="auto">
            <a:xfrm>
              <a:off x="6929454" y="949429"/>
              <a:ext cx="1620000" cy="1080000"/>
            </a:xfrm>
            <a:prstGeom prst="rect">
              <a:avLst/>
            </a:prstGeom>
            <a:noFill/>
            <a:ln w="38100">
              <a:solidFill>
                <a:schemeClr val="tx2">
                  <a:lumMod val="60000"/>
                  <a:lumOff val="40000"/>
                </a:schemeClr>
              </a:solidFill>
            </a:ln>
          </p:spPr>
        </p:pic>
        <p:sp>
          <p:nvSpPr>
            <p:cNvPr id="21" name="矩形 20"/>
            <p:cNvSpPr/>
            <p:nvPr/>
          </p:nvSpPr>
          <p:spPr>
            <a:xfrm>
              <a:off x="6912000" y="928676"/>
              <a:ext cx="1660528" cy="210742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922149" y="3434883"/>
            <a:ext cx="3714776" cy="1188000"/>
            <a:chOff x="1928794" y="3744000"/>
            <a:chExt cx="3714776" cy="1188000"/>
          </a:xfrm>
        </p:grpSpPr>
        <p:pic>
          <p:nvPicPr>
            <p:cNvPr id="23" name="Picture 5" descr="C:\Users\moonuser\Desktop\公司形象图-文字介绍\六大板块\智慧服务\摄图网_500531188.jpg"/>
            <p:cNvPicPr>
              <a:picLocks noChangeArrowheads="1"/>
            </p:cNvPicPr>
            <p:nvPr/>
          </p:nvPicPr>
          <p:blipFill>
            <a:blip r:embed="rId7" cstate="print"/>
            <a:srcRect l="11906" r="8718"/>
            <a:stretch>
              <a:fillRect/>
            </a:stretch>
          </p:blipFill>
          <p:spPr bwMode="auto">
            <a:xfrm>
              <a:off x="1928794" y="3786196"/>
              <a:ext cx="1728000" cy="1126800"/>
            </a:xfrm>
            <a:prstGeom prst="rect">
              <a:avLst/>
            </a:prstGeom>
            <a:noFill/>
            <a:ln w="38100">
              <a:solidFill>
                <a:schemeClr val="tx2">
                  <a:lumMod val="60000"/>
                  <a:lumOff val="40000"/>
                </a:schemeClr>
              </a:solidFill>
            </a:ln>
          </p:spPr>
        </p:pic>
        <p:sp>
          <p:nvSpPr>
            <p:cNvPr id="24" name="TextBox 38"/>
            <p:cNvSpPr txBox="1"/>
            <p:nvPr/>
          </p:nvSpPr>
          <p:spPr>
            <a:xfrm>
              <a:off x="3786182" y="3878387"/>
              <a:ext cx="1857388" cy="907941"/>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   智慧服务</a:t>
              </a:r>
            </a:p>
            <a:p>
              <a:pPr>
                <a:buNone/>
              </a:pPr>
              <a:r>
                <a:rPr lang="en-US" altLang="zh-CN" sz="1400" dirty="0">
                  <a:solidFill>
                    <a:schemeClr val="tx1">
                      <a:lumMod val="50000"/>
                      <a:lumOff val="50000"/>
                    </a:schemeClr>
                  </a:solidFill>
                  <a:latin typeface="微软雅黑" pitchFamily="34" charset="-122"/>
                  <a:ea typeface="微软雅黑" pitchFamily="34" charset="-122"/>
                </a:rPr>
                <a:t>Moon  Intelligent  Converge  Cloud</a:t>
              </a:r>
            </a:p>
          </p:txBody>
        </p:sp>
        <p:sp>
          <p:nvSpPr>
            <p:cNvPr id="25" name="矩形 24"/>
            <p:cNvSpPr/>
            <p:nvPr/>
          </p:nvSpPr>
          <p:spPr>
            <a:xfrm>
              <a:off x="1928794" y="3744000"/>
              <a:ext cx="3571900" cy="11880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7351437" y="1155344"/>
            <a:ext cx="1656000" cy="2107421"/>
            <a:chOff x="7572396" y="1464461"/>
            <a:chExt cx="1656000" cy="2107421"/>
          </a:xfrm>
        </p:grpSpPr>
        <p:sp>
          <p:nvSpPr>
            <p:cNvPr id="27" name="TextBox 37"/>
            <p:cNvSpPr txBox="1"/>
            <p:nvPr/>
          </p:nvSpPr>
          <p:spPr>
            <a:xfrm>
              <a:off x="7594314" y="2643188"/>
              <a:ext cx="1571604" cy="846386"/>
            </a:xfrm>
            <a:prstGeom prst="rect">
              <a:avLst/>
            </a:prstGeom>
            <a:noFill/>
          </p:spPr>
          <p:txBody>
            <a:bodyPr wrap="square" rtlCol="0">
              <a:spAutoFit/>
            </a:bodyPr>
            <a:lstStyle/>
            <a:p>
              <a:pPr>
                <a:spcAft>
                  <a:spcPts val="600"/>
                </a:spcAft>
              </a:pPr>
              <a:r>
                <a:rPr lang="zh-CN" altLang="en-US" sz="2000" b="1" dirty="0">
                  <a:solidFill>
                    <a:srgbClr val="002060"/>
                  </a:solidFill>
                  <a:latin typeface="微软雅黑" pitchFamily="34" charset="-122"/>
                  <a:ea typeface="微软雅黑" pitchFamily="34" charset="-122"/>
                </a:rPr>
                <a:t>精密铸件</a:t>
              </a:r>
              <a:endParaRPr lang="en-US" altLang="zh-CN" sz="1600" dirty="0">
                <a:solidFill>
                  <a:schemeClr val="tx1">
                    <a:lumMod val="50000"/>
                    <a:lumOff val="50000"/>
                  </a:schemeClr>
                </a:solidFill>
                <a:latin typeface="微软雅黑" pitchFamily="34" charset="-122"/>
                <a:ea typeface="微软雅黑" pitchFamily="34" charset="-122"/>
              </a:endParaRPr>
            </a:p>
            <a:p>
              <a:r>
                <a:rPr lang="en-US" altLang="zh-CN" sz="1200" dirty="0">
                  <a:solidFill>
                    <a:schemeClr val="tx1">
                      <a:lumMod val="50000"/>
                      <a:lumOff val="50000"/>
                    </a:schemeClr>
                  </a:solidFill>
                  <a:latin typeface="微软雅黑" pitchFamily="34" charset="-122"/>
                  <a:ea typeface="微软雅黑" pitchFamily="34" charset="-122"/>
                </a:rPr>
                <a:t>PRECISION CASTING</a:t>
              </a:r>
            </a:p>
          </p:txBody>
        </p:sp>
        <p:grpSp>
          <p:nvGrpSpPr>
            <p:cNvPr id="28" name="组合 27"/>
            <p:cNvGrpSpPr/>
            <p:nvPr/>
          </p:nvGrpSpPr>
          <p:grpSpPr>
            <a:xfrm>
              <a:off x="7572396" y="1464461"/>
              <a:ext cx="1656000" cy="2107421"/>
              <a:chOff x="7560000" y="1518039"/>
              <a:chExt cx="1656000" cy="2107421"/>
            </a:xfrm>
          </p:grpSpPr>
          <p:pic>
            <p:nvPicPr>
              <p:cNvPr id="29" name="Picture 6" descr="C:\Users\moonuser\Desktop\精密铸件.jpg"/>
              <p:cNvPicPr preferRelativeResize="0">
                <a:picLocks noChangeArrowheads="1"/>
              </p:cNvPicPr>
              <p:nvPr/>
            </p:nvPicPr>
            <p:blipFill>
              <a:blip r:embed="rId8" cstate="print"/>
              <a:srcRect/>
              <a:stretch>
                <a:fillRect/>
              </a:stretch>
            </p:blipFill>
            <p:spPr bwMode="auto">
              <a:xfrm>
                <a:off x="7572396" y="1529578"/>
                <a:ext cx="1620000" cy="1080000"/>
              </a:xfrm>
              <a:prstGeom prst="rect">
                <a:avLst/>
              </a:prstGeom>
              <a:noFill/>
              <a:ln w="38100">
                <a:solidFill>
                  <a:schemeClr val="tx2">
                    <a:lumMod val="60000"/>
                    <a:lumOff val="40000"/>
                  </a:schemeClr>
                </a:solidFill>
              </a:ln>
            </p:spPr>
          </p:pic>
          <p:sp>
            <p:nvSpPr>
              <p:cNvPr id="30" name="矩形 29"/>
              <p:cNvSpPr/>
              <p:nvPr/>
            </p:nvSpPr>
            <p:spPr>
              <a:xfrm>
                <a:off x="7560000" y="1518039"/>
                <a:ext cx="1656000" cy="210742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1" name="Picture 2" descr="C:\Users\moonuser\Desktop\智汇云-03.png"/>
          <p:cNvPicPr>
            <a:picLocks noChangeAspect="1" noChangeArrowheads="1"/>
          </p:cNvPicPr>
          <p:nvPr/>
        </p:nvPicPr>
        <p:blipFill>
          <a:blip r:embed="rId9" cstate="print"/>
          <a:srcRect/>
          <a:stretch>
            <a:fillRect/>
          </a:stretch>
        </p:blipFill>
        <p:spPr bwMode="auto">
          <a:xfrm>
            <a:off x="5408561" y="3619955"/>
            <a:ext cx="1800000" cy="789705"/>
          </a:xfrm>
          <a:prstGeom prst="rect">
            <a:avLst/>
          </a:prstGeom>
          <a:noFill/>
        </p:spPr>
      </p:pic>
      <p:sp>
        <p:nvSpPr>
          <p:cNvPr id="32" name="矩形 31"/>
          <p:cNvSpPr/>
          <p:nvPr/>
        </p:nvSpPr>
        <p:spPr>
          <a:xfrm>
            <a:off x="5479999" y="3434882"/>
            <a:ext cx="1728000" cy="11880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E419140A-D54F-3C4F-A243-8FF1C63BB2DC}"/>
              </a:ext>
            </a:extLst>
          </p:cNvPr>
          <p:cNvSpPr/>
          <p:nvPr/>
        </p:nvSpPr>
        <p:spPr>
          <a:xfrm>
            <a:off x="467544" y="195486"/>
            <a:ext cx="1101584"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冰轮介绍</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0441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3C76D82-5F90-416D-83DB-ACFA4EB24459}"/>
              </a:ext>
            </a:extLst>
          </p:cNvPr>
          <p:cNvPicPr>
            <a:picLocks noChangeAspect="1" noChangeArrowheads="1"/>
          </p:cNvPicPr>
          <p:nvPr/>
        </p:nvPicPr>
        <p:blipFill>
          <a:blip r:embed="rId3" cstate="print"/>
          <a:srcRect/>
          <a:stretch>
            <a:fillRect/>
          </a:stretch>
        </p:blipFill>
        <p:spPr bwMode="auto">
          <a:xfrm>
            <a:off x="251520" y="1131590"/>
            <a:ext cx="8786873" cy="3154336"/>
          </a:xfrm>
          <a:prstGeom prst="rect">
            <a:avLst/>
          </a:prstGeom>
          <a:noFill/>
          <a:ln w="9525">
            <a:noFill/>
            <a:miter lim="800000"/>
            <a:headEnd/>
            <a:tailEnd/>
          </a:ln>
        </p:spPr>
      </p:pic>
      <p:sp>
        <p:nvSpPr>
          <p:cNvPr id="9" name="矩形 8">
            <a:extLst>
              <a:ext uri="{FF2B5EF4-FFF2-40B4-BE49-F238E27FC236}">
                <a16:creationId xmlns:a16="http://schemas.microsoft.com/office/drawing/2014/main" id="{225A2E49-2D84-DA48-8C6F-EE286994303C}"/>
              </a:ext>
            </a:extLst>
          </p:cNvPr>
          <p:cNvSpPr/>
          <p:nvPr/>
        </p:nvSpPr>
        <p:spPr>
          <a:xfrm>
            <a:off x="467544" y="195486"/>
            <a:ext cx="1800493"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宽温区多能互联</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4756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descr="药品">
            <a:extLst>
              <a:ext uri="{FF2B5EF4-FFF2-40B4-BE49-F238E27FC236}">
                <a16:creationId xmlns:a16="http://schemas.microsoft.com/office/drawing/2014/main" id="{D08EC69D-F2A4-014F-BA22-97C5C0014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9600" y="1707654"/>
            <a:ext cx="658960" cy="658960"/>
          </a:xfrm>
          <a:prstGeom prst="rect">
            <a:avLst/>
          </a:prstGeom>
        </p:spPr>
      </p:pic>
      <p:pic>
        <p:nvPicPr>
          <p:cNvPr id="6" name="图形 5" descr="DNA">
            <a:extLst>
              <a:ext uri="{FF2B5EF4-FFF2-40B4-BE49-F238E27FC236}">
                <a16:creationId xmlns:a16="http://schemas.microsoft.com/office/drawing/2014/main" id="{721A6017-8BFA-544B-8D06-07632E0D8A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3735" y="1752779"/>
            <a:ext cx="658960" cy="658960"/>
          </a:xfrm>
          <a:prstGeom prst="rect">
            <a:avLst/>
          </a:prstGeom>
        </p:spPr>
      </p:pic>
      <p:pic>
        <p:nvPicPr>
          <p:cNvPr id="14" name="图形 13" descr="搏动的心">
            <a:extLst>
              <a:ext uri="{FF2B5EF4-FFF2-40B4-BE49-F238E27FC236}">
                <a16:creationId xmlns:a16="http://schemas.microsoft.com/office/drawing/2014/main" id="{12B28BFE-F6C0-8B4B-941C-9564CDE6E8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3092" y="2621588"/>
            <a:ext cx="611976" cy="611976"/>
          </a:xfrm>
          <a:prstGeom prst="rect">
            <a:avLst/>
          </a:prstGeom>
        </p:spPr>
      </p:pic>
      <p:pic>
        <p:nvPicPr>
          <p:cNvPr id="18" name="图形 17" descr="静脉注射">
            <a:extLst>
              <a:ext uri="{FF2B5EF4-FFF2-40B4-BE49-F238E27FC236}">
                <a16:creationId xmlns:a16="http://schemas.microsoft.com/office/drawing/2014/main" id="{A01273E7-16D8-9F42-BB8F-063B9DC999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79222" y="3418872"/>
            <a:ext cx="479715" cy="479715"/>
          </a:xfrm>
          <a:prstGeom prst="rect">
            <a:avLst/>
          </a:prstGeom>
        </p:spPr>
      </p:pic>
      <p:sp>
        <p:nvSpPr>
          <p:cNvPr id="19" name="矩形 18">
            <a:extLst>
              <a:ext uri="{FF2B5EF4-FFF2-40B4-BE49-F238E27FC236}">
                <a16:creationId xmlns:a16="http://schemas.microsoft.com/office/drawing/2014/main" id="{E690CDB5-9A6E-0C4F-B65A-7E136AFC0592}"/>
              </a:ext>
            </a:extLst>
          </p:cNvPr>
          <p:cNvSpPr/>
          <p:nvPr/>
        </p:nvSpPr>
        <p:spPr>
          <a:xfrm>
            <a:off x="1923215" y="3598981"/>
            <a:ext cx="3125345" cy="430887"/>
          </a:xfrm>
          <a:prstGeom prst="rect">
            <a:avLst/>
          </a:prstGeom>
        </p:spPr>
        <p:txBody>
          <a:bodyPr wrap="square">
            <a:spAutoFit/>
          </a:bodyPr>
          <a:lstStyle/>
          <a:p>
            <a:pPr algn="just">
              <a:spcAft>
                <a:spcPts val="0"/>
              </a:spcAft>
            </a:pP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spcAft>
                <a:spcPts val="0"/>
              </a:spcAft>
            </a:pP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0" name="矩形 19">
            <a:extLst>
              <a:ext uri="{FF2B5EF4-FFF2-40B4-BE49-F238E27FC236}">
                <a16:creationId xmlns:a16="http://schemas.microsoft.com/office/drawing/2014/main" id="{ACEC32B5-1F54-884B-B33A-B36898DDF704}"/>
              </a:ext>
            </a:extLst>
          </p:cNvPr>
          <p:cNvSpPr/>
          <p:nvPr/>
        </p:nvSpPr>
        <p:spPr>
          <a:xfrm>
            <a:off x="2177713" y="1852468"/>
            <a:ext cx="1579278" cy="369332"/>
          </a:xfrm>
          <a:prstGeom prst="rect">
            <a:avLst/>
          </a:prstGeom>
        </p:spPr>
        <p:txBody>
          <a:bodyPr wrap="none">
            <a:spAutoFit/>
          </a:bodyPr>
          <a:lstStyle/>
          <a:p>
            <a:pPr algn="just">
              <a:spcAft>
                <a:spcPts val="0"/>
              </a:spcAft>
            </a:pPr>
            <a:r>
              <a:rPr lang="zh-CN" altLang="zh-CN" b="1" kern="100" dirty="0">
                <a:latin typeface="Microsoft YaHei" panose="020B0503020204020204" pitchFamily="34" charset="-122"/>
                <a:ea typeface="Microsoft YaHei" panose="020B0503020204020204" pitchFamily="34" charset="-122"/>
                <a:cs typeface="Times New Roman" panose="02020603050405020304" pitchFamily="18" charset="0"/>
              </a:rPr>
              <a:t>制冷系统应用</a:t>
            </a:r>
          </a:p>
        </p:txBody>
      </p:sp>
      <p:sp>
        <p:nvSpPr>
          <p:cNvPr id="21" name="矩形 20">
            <a:extLst>
              <a:ext uri="{FF2B5EF4-FFF2-40B4-BE49-F238E27FC236}">
                <a16:creationId xmlns:a16="http://schemas.microsoft.com/office/drawing/2014/main" id="{7409625D-7303-AC4A-A1D8-BB78DC9F70BB}"/>
              </a:ext>
            </a:extLst>
          </p:cNvPr>
          <p:cNvSpPr/>
          <p:nvPr/>
        </p:nvSpPr>
        <p:spPr>
          <a:xfrm>
            <a:off x="2185319" y="2511428"/>
            <a:ext cx="2060179" cy="1331968"/>
          </a:xfrm>
          <a:prstGeom prst="rect">
            <a:avLst/>
          </a:prstGeom>
        </p:spPr>
        <p:txBody>
          <a:bodyPr wrap="none">
            <a:spAutoFit/>
          </a:bodyPr>
          <a:lstStyle/>
          <a:p>
            <a:pPr algn="just">
              <a:lnSpc>
                <a:spcPct val="150000"/>
              </a:lnSpc>
            </a:pPr>
            <a:r>
              <a:rPr lang="zh-CN" altLang="zh-CN" sz="1100" dirty="0">
                <a:latin typeface="Microsoft YaHei" panose="020B0503020204020204" pitchFamily="34" charset="-122"/>
                <a:ea typeface="Microsoft YaHei" panose="020B0503020204020204" pitchFamily="34" charset="-122"/>
                <a:cs typeface="Times New Roman" panose="02020603050405020304" pitchFamily="18" charset="0"/>
              </a:rPr>
              <a:t>过冷水冰浆系统</a:t>
            </a:r>
            <a:endParaRPr lang="en-US" altLang="zh-CN" sz="1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lnSpc>
                <a:spcPct val="150000"/>
              </a:lnSpc>
              <a:spcAft>
                <a:spcPts val="0"/>
              </a:spcAft>
            </a:pPr>
            <a:r>
              <a:rPr lang="zh-CN" altLang="en-US" sz="1100" kern="100" dirty="0">
                <a:latin typeface="Microsoft YaHei" panose="020B0503020204020204" pitchFamily="34" charset="-122"/>
                <a:ea typeface="Microsoft YaHei" panose="020B0503020204020204" pitchFamily="34" charset="-122"/>
                <a:cs typeface="Times New Roman" panose="02020603050405020304" pitchFamily="18" charset="0"/>
              </a:rPr>
              <a:t>中央</a:t>
            </a:r>
            <a:r>
              <a:rPr lang="zh-CN" altLang="zh-CN" sz="1100" kern="100" dirty="0">
                <a:latin typeface="Microsoft YaHei" panose="020B0503020204020204" pitchFamily="34" charset="-122"/>
                <a:ea typeface="Microsoft YaHei" panose="020B0503020204020204" pitchFamily="34" charset="-122"/>
                <a:cs typeface="Times New Roman" panose="02020603050405020304" pitchFamily="18" charset="0"/>
              </a:rPr>
              <a:t>空调系统</a:t>
            </a:r>
            <a:endParaRPr lang="en-US" altLang="zh-CN" sz="11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lnSpc>
                <a:spcPct val="150000"/>
              </a:lnSpc>
            </a:pPr>
            <a:r>
              <a:rPr lang="zh-CN" altLang="zh-CN" sz="1100" kern="100" dirty="0">
                <a:latin typeface="Microsoft YaHei" panose="020B0503020204020204" pitchFamily="34" charset="-122"/>
                <a:ea typeface="Microsoft YaHei" panose="020B0503020204020204" pitchFamily="34" charset="-122"/>
                <a:cs typeface="Times New Roman" panose="02020603050405020304" pitchFamily="18" charset="0"/>
              </a:rPr>
              <a:t>工艺冷却</a:t>
            </a:r>
          </a:p>
          <a:p>
            <a:pPr algn="just">
              <a:lnSpc>
                <a:spcPct val="150000"/>
              </a:lnSpc>
            </a:pPr>
            <a:r>
              <a:rPr lang="zh-CN" altLang="zh-CN" sz="1100" kern="100" dirty="0">
                <a:latin typeface="Microsoft YaHei" panose="020B0503020204020204" pitchFamily="34" charset="-122"/>
                <a:ea typeface="Microsoft YaHei" panose="020B0503020204020204" pitchFamily="34" charset="-122"/>
                <a:cs typeface="Times New Roman" panose="02020603050405020304" pitchFamily="18" charset="0"/>
              </a:rPr>
              <a:t>超低温复叠制冷系统</a:t>
            </a:r>
            <a:endParaRPr lang="en-US" altLang="zh-CN" sz="11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lnSpc>
                <a:spcPct val="150000"/>
              </a:lnSpc>
            </a:pPr>
            <a:r>
              <a:rPr lang="zh-CN" altLang="zh-CN" sz="1100" dirty="0">
                <a:latin typeface="Microsoft YaHei" panose="020B0503020204020204" pitchFamily="34" charset="-122"/>
                <a:ea typeface="Microsoft YaHei" panose="020B0503020204020204" pitchFamily="34" charset="-122"/>
              </a:rPr>
              <a:t>符合制药行业标准的医药冷库 </a:t>
            </a:r>
            <a:endParaRPr lang="zh-CN" altLang="zh-CN" sz="11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6" name="矩形 25">
            <a:extLst>
              <a:ext uri="{FF2B5EF4-FFF2-40B4-BE49-F238E27FC236}">
                <a16:creationId xmlns:a16="http://schemas.microsoft.com/office/drawing/2014/main" id="{E2728B35-742D-A94F-B026-716CAE8D6CC1}"/>
              </a:ext>
            </a:extLst>
          </p:cNvPr>
          <p:cNvSpPr/>
          <p:nvPr/>
        </p:nvSpPr>
        <p:spPr>
          <a:xfrm>
            <a:off x="5031760" y="1928663"/>
            <a:ext cx="1638590"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能源</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综合利用</a:t>
            </a:r>
            <a:r>
              <a:rPr lang="zh-CN" altLang="zh-CN" b="1" dirty="0">
                <a:latin typeface="Microsoft YaHei" panose="020B0503020204020204" pitchFamily="34" charset="-122"/>
                <a:ea typeface="Microsoft YaHei" panose="020B0503020204020204" pitchFamily="34" charset="-122"/>
              </a:rPr>
              <a:t> </a:t>
            </a:r>
            <a:endParaRPr lang="zh-CN" altLang="en-US" b="1" dirty="0">
              <a:latin typeface="Microsoft YaHei" panose="020B0503020204020204" pitchFamily="34" charset="-122"/>
              <a:ea typeface="Microsoft YaHei" panose="020B0503020204020204" pitchFamily="34" charset="-122"/>
            </a:endParaRPr>
          </a:p>
        </p:txBody>
      </p:sp>
      <p:sp>
        <p:nvSpPr>
          <p:cNvPr id="27" name="矩形 26">
            <a:extLst>
              <a:ext uri="{FF2B5EF4-FFF2-40B4-BE49-F238E27FC236}">
                <a16:creationId xmlns:a16="http://schemas.microsoft.com/office/drawing/2014/main" id="{DC20954B-C989-1D49-80EE-DE3C5035C83D}"/>
              </a:ext>
            </a:extLst>
          </p:cNvPr>
          <p:cNvSpPr/>
          <p:nvPr/>
        </p:nvSpPr>
        <p:spPr>
          <a:xfrm>
            <a:off x="5042428" y="2690035"/>
            <a:ext cx="2133918" cy="369332"/>
          </a:xfrm>
          <a:prstGeom prst="rect">
            <a:avLst/>
          </a:prstGeom>
        </p:spPr>
        <p:txBody>
          <a:bodyPr wrap="none">
            <a:spAutoFit/>
          </a:bodyPr>
          <a:lstStyle/>
          <a:p>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MVR</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中药浓缩系统</a:t>
            </a:r>
            <a:endParaRPr lang="zh-CN" altLang="en-US" b="1" dirty="0">
              <a:latin typeface="Microsoft YaHei" panose="020B0503020204020204" pitchFamily="34" charset="-122"/>
              <a:ea typeface="Microsoft YaHei" panose="020B0503020204020204" pitchFamily="34" charset="-122"/>
            </a:endParaRPr>
          </a:p>
        </p:txBody>
      </p:sp>
      <p:sp>
        <p:nvSpPr>
          <p:cNvPr id="28" name="矩形 27">
            <a:extLst>
              <a:ext uri="{FF2B5EF4-FFF2-40B4-BE49-F238E27FC236}">
                <a16:creationId xmlns:a16="http://schemas.microsoft.com/office/drawing/2014/main" id="{DBB5F8D8-1447-854D-A871-F4AF8690DE4D}"/>
              </a:ext>
            </a:extLst>
          </p:cNvPr>
          <p:cNvSpPr/>
          <p:nvPr/>
        </p:nvSpPr>
        <p:spPr>
          <a:xfrm>
            <a:off x="5025068" y="3474064"/>
            <a:ext cx="2211227" cy="369332"/>
          </a:xfrm>
          <a:prstGeom prst="rect">
            <a:avLst/>
          </a:prstGeom>
        </p:spPr>
        <p:txBody>
          <a:bodyPr wrap="square">
            <a:spAutoFit/>
          </a:bodyPr>
          <a:lstStyle/>
          <a:p>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VOCs</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废气处理</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系统</a:t>
            </a:r>
            <a:endParaRPr lang="zh-CN" altLang="en-US" b="1" dirty="0">
              <a:latin typeface="Microsoft YaHei" panose="020B0503020204020204" pitchFamily="34" charset="-122"/>
              <a:ea typeface="Microsoft YaHei" panose="020B0503020204020204" pitchFamily="34" charset="-122"/>
            </a:endParaRPr>
          </a:p>
        </p:txBody>
      </p:sp>
      <p:sp>
        <p:nvSpPr>
          <p:cNvPr id="30" name="矩形 29">
            <a:extLst>
              <a:ext uri="{FF2B5EF4-FFF2-40B4-BE49-F238E27FC236}">
                <a16:creationId xmlns:a16="http://schemas.microsoft.com/office/drawing/2014/main" id="{C0F08012-8688-5544-A00E-342C46F0FC18}"/>
              </a:ext>
            </a:extLst>
          </p:cNvPr>
          <p:cNvSpPr/>
          <p:nvPr/>
        </p:nvSpPr>
        <p:spPr>
          <a:xfrm>
            <a:off x="467544" y="195486"/>
            <a:ext cx="2954655"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冰轮在制药行业的综合发展</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5099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E690CDB5-9A6E-0C4F-B65A-7E136AFC0592}"/>
              </a:ext>
            </a:extLst>
          </p:cNvPr>
          <p:cNvSpPr/>
          <p:nvPr/>
        </p:nvSpPr>
        <p:spPr>
          <a:xfrm>
            <a:off x="1923215" y="3598981"/>
            <a:ext cx="3125345" cy="430887"/>
          </a:xfrm>
          <a:prstGeom prst="rect">
            <a:avLst/>
          </a:prstGeom>
        </p:spPr>
        <p:txBody>
          <a:bodyPr wrap="square">
            <a:spAutoFit/>
          </a:bodyPr>
          <a:lstStyle/>
          <a:p>
            <a:pPr algn="just">
              <a:spcAft>
                <a:spcPts val="0"/>
              </a:spcAft>
            </a:pP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spcAft>
                <a:spcPts val="0"/>
              </a:spcAft>
            </a:pP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6" name="矩形 25">
            <a:extLst>
              <a:ext uri="{FF2B5EF4-FFF2-40B4-BE49-F238E27FC236}">
                <a16:creationId xmlns:a16="http://schemas.microsoft.com/office/drawing/2014/main" id="{E2728B35-742D-A94F-B026-716CAE8D6CC1}"/>
              </a:ext>
            </a:extLst>
          </p:cNvPr>
          <p:cNvSpPr/>
          <p:nvPr/>
        </p:nvSpPr>
        <p:spPr>
          <a:xfrm>
            <a:off x="467544" y="195486"/>
            <a:ext cx="1638590" cy="369332"/>
          </a:xfrm>
          <a:prstGeom prst="rect">
            <a:avLst/>
          </a:prstGeom>
        </p:spPr>
        <p:txBody>
          <a:bodyPr wrap="none">
            <a:spAutoFit/>
          </a:bodyPr>
          <a:lstStyle/>
          <a:p>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能源</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综合利用</a:t>
            </a:r>
            <a:r>
              <a:rPr lang="zh-CN" altLang="zh-CN" b="1" dirty="0">
                <a:latin typeface="Microsoft YaHei" panose="020B0503020204020204" pitchFamily="34" charset="-122"/>
                <a:ea typeface="Microsoft YaHei" panose="020B0503020204020204" pitchFamily="34" charset="-122"/>
              </a:rPr>
              <a:t> </a:t>
            </a:r>
            <a:endParaRPr lang="zh-CN" altLang="en-US" b="1" dirty="0">
              <a:latin typeface="Microsoft YaHei" panose="020B0503020204020204" pitchFamily="34" charset="-122"/>
              <a:ea typeface="Microsoft YaHei" panose="020B0503020204020204" pitchFamily="34" charset="-122"/>
            </a:endParaRPr>
          </a:p>
        </p:txBody>
      </p:sp>
      <p:pic>
        <p:nvPicPr>
          <p:cNvPr id="2" name="图片 1">
            <a:extLst>
              <a:ext uri="{FF2B5EF4-FFF2-40B4-BE49-F238E27FC236}">
                <a16:creationId xmlns:a16="http://schemas.microsoft.com/office/drawing/2014/main" id="{5CA4BAF5-361F-DC4B-8520-2735BA0B8160}"/>
              </a:ext>
            </a:extLst>
          </p:cNvPr>
          <p:cNvPicPr>
            <a:picLocks noChangeAspect="1"/>
          </p:cNvPicPr>
          <p:nvPr/>
        </p:nvPicPr>
        <p:blipFill rotWithShape="1">
          <a:blip r:embed="rId3"/>
          <a:srcRect t="3256"/>
          <a:stretch/>
        </p:blipFill>
        <p:spPr>
          <a:xfrm>
            <a:off x="1187624" y="771550"/>
            <a:ext cx="7398180" cy="4278809"/>
          </a:xfrm>
          <a:prstGeom prst="rect">
            <a:avLst/>
          </a:prstGeom>
        </p:spPr>
      </p:pic>
    </p:spTree>
    <p:extLst>
      <p:ext uri="{BB962C8B-B14F-4D97-AF65-F5344CB8AC3E}">
        <p14:creationId xmlns:p14="http://schemas.microsoft.com/office/powerpoint/2010/main" val="204823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E690CDB5-9A6E-0C4F-B65A-7E136AFC0592}"/>
              </a:ext>
            </a:extLst>
          </p:cNvPr>
          <p:cNvSpPr/>
          <p:nvPr/>
        </p:nvSpPr>
        <p:spPr>
          <a:xfrm>
            <a:off x="1923215" y="3598981"/>
            <a:ext cx="3125345" cy="430887"/>
          </a:xfrm>
          <a:prstGeom prst="rect">
            <a:avLst/>
          </a:prstGeom>
        </p:spPr>
        <p:txBody>
          <a:bodyPr wrap="square">
            <a:spAutoFit/>
          </a:bodyPr>
          <a:lstStyle/>
          <a:p>
            <a:pPr algn="just">
              <a:spcAft>
                <a:spcPts val="0"/>
              </a:spcAft>
            </a:pP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spcAft>
                <a:spcPts val="0"/>
              </a:spcAft>
            </a:pP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6" name="矩形 25">
            <a:extLst>
              <a:ext uri="{FF2B5EF4-FFF2-40B4-BE49-F238E27FC236}">
                <a16:creationId xmlns:a16="http://schemas.microsoft.com/office/drawing/2014/main" id="{E2728B35-742D-A94F-B026-716CAE8D6CC1}"/>
              </a:ext>
            </a:extLst>
          </p:cNvPr>
          <p:cNvSpPr/>
          <p:nvPr/>
        </p:nvSpPr>
        <p:spPr>
          <a:xfrm>
            <a:off x="467544" y="195486"/>
            <a:ext cx="2133918" cy="369332"/>
          </a:xfrm>
          <a:prstGeom prst="rect">
            <a:avLst/>
          </a:prstGeom>
        </p:spPr>
        <p:txBody>
          <a:bodyPr wrap="none">
            <a:spAutoFit/>
          </a:bodyPr>
          <a:lstStyle/>
          <a:p>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MVR</a:t>
            </a:r>
            <a:r>
              <a:rPr lang="zh-CN" altLang="zh-CN" b="1" dirty="0">
                <a:latin typeface="Microsoft YaHei" panose="020B0503020204020204" pitchFamily="34" charset="-122"/>
                <a:ea typeface="Microsoft YaHei" panose="020B0503020204020204" pitchFamily="34" charset="-122"/>
                <a:cs typeface="Times New Roman" panose="02020603050405020304" pitchFamily="18" charset="0"/>
              </a:rPr>
              <a:t>中药浓缩系统</a:t>
            </a:r>
            <a:endParaRPr lang="zh-CN" altLang="en-US" b="1" dirty="0">
              <a:latin typeface="Microsoft YaHei" panose="020B0503020204020204" pitchFamily="34" charset="-122"/>
              <a:ea typeface="Microsoft YaHei" panose="020B0503020204020204" pitchFamily="34" charset="-122"/>
            </a:endParaRPr>
          </a:p>
        </p:txBody>
      </p:sp>
      <p:sp>
        <p:nvSpPr>
          <p:cNvPr id="5" name="矩形 4">
            <a:extLst>
              <a:ext uri="{FF2B5EF4-FFF2-40B4-BE49-F238E27FC236}">
                <a16:creationId xmlns:a16="http://schemas.microsoft.com/office/drawing/2014/main" id="{6C1E2107-4DF7-EE44-BF52-D24CE3F759AA}"/>
              </a:ext>
            </a:extLst>
          </p:cNvPr>
          <p:cNvSpPr/>
          <p:nvPr/>
        </p:nvSpPr>
        <p:spPr>
          <a:xfrm>
            <a:off x="683568" y="1071553"/>
            <a:ext cx="6995985" cy="613694"/>
          </a:xfrm>
          <a:prstGeom prst="rect">
            <a:avLst/>
          </a:prstGeom>
        </p:spPr>
        <p:txBody>
          <a:bodyPr wrap="square">
            <a:spAutoFit/>
          </a:bodyPr>
          <a:lstStyle/>
          <a:p>
            <a:pPr>
              <a:lnSpc>
                <a:spcPct val="150000"/>
              </a:lnSpc>
            </a:pPr>
            <a:r>
              <a:rPr lang="en-US" altLang="en-US" sz="1200" b="1" dirty="0">
                <a:solidFill>
                  <a:srgbClr val="002060"/>
                </a:solidFill>
                <a:latin typeface="微软雅黑" pitchFamily="34" charset="-122"/>
                <a:ea typeface="微软雅黑" pitchFamily="34" charset="-122"/>
              </a:rPr>
              <a:t>MVR</a:t>
            </a:r>
            <a:r>
              <a:rPr lang="zh-CN" altLang="en-US" sz="1200" b="1" dirty="0">
                <a:solidFill>
                  <a:srgbClr val="002060"/>
                </a:solidFill>
                <a:latin typeface="微软雅黑" pitchFamily="34" charset="-122"/>
                <a:ea typeface="微软雅黑" pitchFamily="34" charset="-122"/>
              </a:rPr>
              <a:t>是英文</a:t>
            </a:r>
            <a:r>
              <a:rPr lang="en-US" altLang="en-US" sz="1200" b="1" dirty="0">
                <a:solidFill>
                  <a:srgbClr val="002060"/>
                </a:solidFill>
                <a:latin typeface="微软雅黑" pitchFamily="34" charset="-122"/>
                <a:ea typeface="微软雅黑" pitchFamily="34" charset="-122"/>
              </a:rPr>
              <a:t>mechanical vapor recompression</a:t>
            </a:r>
            <a:r>
              <a:rPr lang="zh-CN" altLang="en-US" sz="1200" b="1" dirty="0">
                <a:solidFill>
                  <a:srgbClr val="002060"/>
                </a:solidFill>
                <a:latin typeface="微软雅黑" pitchFamily="34" charset="-122"/>
                <a:ea typeface="微软雅黑" pitchFamily="34" charset="-122"/>
              </a:rPr>
              <a:t>的简称，是重新利用它自身产生的二次蒸汽的能量，从而减少对外界能源需求的一项技术。</a:t>
            </a:r>
          </a:p>
        </p:txBody>
      </p:sp>
      <p:sp>
        <p:nvSpPr>
          <p:cNvPr id="7" name="矩形 6">
            <a:extLst>
              <a:ext uri="{FF2B5EF4-FFF2-40B4-BE49-F238E27FC236}">
                <a16:creationId xmlns:a16="http://schemas.microsoft.com/office/drawing/2014/main" id="{3F2E763B-D162-964D-B296-BC820F5CD6E7}"/>
              </a:ext>
            </a:extLst>
          </p:cNvPr>
          <p:cNvSpPr/>
          <p:nvPr/>
        </p:nvSpPr>
        <p:spPr>
          <a:xfrm>
            <a:off x="1923215" y="3598981"/>
            <a:ext cx="3125345" cy="430887"/>
          </a:xfrm>
          <a:prstGeom prst="rect">
            <a:avLst/>
          </a:prstGeom>
        </p:spPr>
        <p:txBody>
          <a:bodyPr wrap="square">
            <a:spAutoFit/>
          </a:bodyPr>
          <a:lstStyle/>
          <a:p>
            <a:pPr algn="just">
              <a:spcAft>
                <a:spcPts val="0"/>
              </a:spcAft>
            </a:pP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a:spcAft>
                <a:spcPts val="0"/>
              </a:spcAft>
            </a:pP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zh-CN" altLang="zh-CN" sz="105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8" name="矩形 7">
            <a:extLst>
              <a:ext uri="{FF2B5EF4-FFF2-40B4-BE49-F238E27FC236}">
                <a16:creationId xmlns:a16="http://schemas.microsoft.com/office/drawing/2014/main" id="{73D0C976-7054-184F-86AC-5174ED91C069}"/>
              </a:ext>
            </a:extLst>
          </p:cNvPr>
          <p:cNvSpPr/>
          <p:nvPr/>
        </p:nvSpPr>
        <p:spPr>
          <a:xfrm>
            <a:off x="683568" y="3959538"/>
            <a:ext cx="6840759" cy="988476"/>
          </a:xfrm>
          <a:prstGeom prst="rect">
            <a:avLst/>
          </a:prstGeom>
        </p:spPr>
        <p:txBody>
          <a:bodyPr wrap="square">
            <a:spAutoFit/>
          </a:bodyPr>
          <a:lstStyle/>
          <a:p>
            <a:pPr>
              <a:lnSpc>
                <a:spcPct val="150000"/>
              </a:lnSpc>
            </a:pPr>
            <a:r>
              <a:rPr lang="zh-CN" altLang="en-US" sz="1000" dirty="0">
                <a:solidFill>
                  <a:srgbClr val="002060"/>
                </a:solidFill>
                <a:latin typeface="微软雅黑" pitchFamily="34" charset="-122"/>
                <a:ea typeface="微软雅黑" pitchFamily="34" charset="-122"/>
              </a:rPr>
              <a:t>图为宁夏某企业的</a:t>
            </a:r>
            <a:r>
              <a:rPr lang="en-US" altLang="zh-CN" sz="1000" dirty="0">
                <a:solidFill>
                  <a:srgbClr val="002060"/>
                </a:solidFill>
                <a:latin typeface="微软雅黑" pitchFamily="34" charset="-122"/>
                <a:ea typeface="微软雅黑" pitchFamily="34" charset="-122"/>
              </a:rPr>
              <a:t>MVR</a:t>
            </a:r>
            <a:r>
              <a:rPr lang="zh-CN" altLang="en-US" sz="1000" dirty="0">
                <a:solidFill>
                  <a:srgbClr val="002060"/>
                </a:solidFill>
                <a:latin typeface="微软雅黑" pitchFamily="34" charset="-122"/>
                <a:ea typeface="微软雅黑" pitchFamily="34" charset="-122"/>
              </a:rPr>
              <a:t>项目。</a:t>
            </a:r>
          </a:p>
          <a:p>
            <a:pPr>
              <a:lnSpc>
                <a:spcPct val="150000"/>
              </a:lnSpc>
            </a:pPr>
            <a:r>
              <a:rPr lang="zh-CN" altLang="en-US" sz="1000" dirty="0">
                <a:solidFill>
                  <a:srgbClr val="002060"/>
                </a:solidFill>
                <a:latin typeface="微软雅黑" pitchFamily="34" charset="-122"/>
                <a:ea typeface="微软雅黑" pitchFamily="34" charset="-122"/>
              </a:rPr>
              <a:t>工艺简述：先将废水进行简单物化处理，然后由系统输送泵将废水送至</a:t>
            </a:r>
            <a:r>
              <a:rPr lang="en-US" altLang="en-US" sz="1000" dirty="0">
                <a:solidFill>
                  <a:srgbClr val="002060"/>
                </a:solidFill>
                <a:latin typeface="微软雅黑" pitchFamily="34" charset="-122"/>
                <a:ea typeface="微软雅黑" pitchFamily="34" charset="-122"/>
              </a:rPr>
              <a:t>MVR</a:t>
            </a:r>
            <a:r>
              <a:rPr lang="zh-CN" altLang="en-US" sz="1000" dirty="0">
                <a:solidFill>
                  <a:srgbClr val="002060"/>
                </a:solidFill>
                <a:latin typeface="微软雅黑" pitchFamily="34" charset="-122"/>
                <a:ea typeface="微软雅黑" pitchFamily="34" charset="-122"/>
              </a:rPr>
              <a:t>蒸发设备中（降膜蒸发</a:t>
            </a:r>
            <a:r>
              <a:rPr lang="en-US" altLang="en-US" sz="1000" dirty="0">
                <a:solidFill>
                  <a:srgbClr val="002060"/>
                </a:solidFill>
                <a:latin typeface="微软雅黑" pitchFamily="34" charset="-122"/>
                <a:ea typeface="微软雅黑" pitchFamily="34" charset="-122"/>
              </a:rPr>
              <a:t>+</a:t>
            </a:r>
            <a:r>
              <a:rPr lang="zh-CN" altLang="en-US" sz="1000" dirty="0">
                <a:solidFill>
                  <a:srgbClr val="002060"/>
                </a:solidFill>
                <a:latin typeface="微软雅黑" pitchFamily="34" charset="-122"/>
                <a:ea typeface="微软雅黑" pitchFamily="34" charset="-122"/>
              </a:rPr>
              <a:t>强制循环蒸发）。废水被浓缩至大约</a:t>
            </a:r>
            <a:r>
              <a:rPr lang="en-US" altLang="en-US" sz="1000" dirty="0">
                <a:solidFill>
                  <a:srgbClr val="002060"/>
                </a:solidFill>
                <a:latin typeface="微软雅黑" pitchFamily="34" charset="-122"/>
                <a:ea typeface="微软雅黑" pitchFamily="34" charset="-122"/>
              </a:rPr>
              <a:t>45%</a:t>
            </a:r>
            <a:r>
              <a:rPr lang="zh-CN" altLang="en-US" sz="1000" dirty="0">
                <a:solidFill>
                  <a:srgbClr val="002060"/>
                </a:solidFill>
                <a:latin typeface="微软雅黑" pitchFamily="34" charset="-122"/>
                <a:ea typeface="微软雅黑" pitchFamily="34" charset="-122"/>
              </a:rPr>
              <a:t>的浓度，浓缩后的物料再进入稠厚器给予足够时间结晶，然后再由离心机分离出无水硫酸钠或氯化钠固体，母液返回系统继续蒸发处理。该项目处理量为</a:t>
            </a:r>
            <a:r>
              <a:rPr lang="en-US" altLang="en-US" sz="1000" dirty="0">
                <a:solidFill>
                  <a:srgbClr val="002060"/>
                </a:solidFill>
                <a:latin typeface="微软雅黑" pitchFamily="34" charset="-122"/>
                <a:ea typeface="微软雅黑" pitchFamily="34" charset="-122"/>
              </a:rPr>
              <a:t>21m</a:t>
            </a:r>
            <a:r>
              <a:rPr lang="en-US" altLang="zh-CN" sz="1000" dirty="0">
                <a:solidFill>
                  <a:srgbClr val="002060"/>
                </a:solidFill>
                <a:latin typeface="微软雅黑" pitchFamily="34" charset="-122"/>
                <a:ea typeface="微软雅黑" pitchFamily="34" charset="-122"/>
              </a:rPr>
              <a:t>³</a:t>
            </a:r>
            <a:r>
              <a:rPr lang="en-US" altLang="en-US" sz="1000" dirty="0">
                <a:solidFill>
                  <a:srgbClr val="002060"/>
                </a:solidFill>
                <a:latin typeface="微软雅黑" pitchFamily="34" charset="-122"/>
                <a:ea typeface="微软雅黑" pitchFamily="34" charset="-122"/>
              </a:rPr>
              <a:t>/h</a:t>
            </a:r>
            <a:r>
              <a:rPr lang="zh-CN" altLang="en-US" sz="1000" dirty="0">
                <a:solidFill>
                  <a:srgbClr val="002060"/>
                </a:solidFill>
                <a:latin typeface="微软雅黑" pitchFamily="34" charset="-122"/>
                <a:ea typeface="微软雅黑" pitchFamily="34" charset="-122"/>
              </a:rPr>
              <a:t>。</a:t>
            </a:r>
          </a:p>
        </p:txBody>
      </p:sp>
      <p:grpSp>
        <p:nvGrpSpPr>
          <p:cNvPr id="9" name="画布 17">
            <a:extLst>
              <a:ext uri="{FF2B5EF4-FFF2-40B4-BE49-F238E27FC236}">
                <a16:creationId xmlns:a16="http://schemas.microsoft.com/office/drawing/2014/main" id="{9C0239ED-6062-4940-AB5D-76B1A2161397}"/>
              </a:ext>
            </a:extLst>
          </p:cNvPr>
          <p:cNvGrpSpPr>
            <a:grpSpLocks/>
          </p:cNvGrpSpPr>
          <p:nvPr/>
        </p:nvGrpSpPr>
        <p:grpSpPr bwMode="auto">
          <a:xfrm>
            <a:off x="1187624" y="1685247"/>
            <a:ext cx="6215106" cy="2035983"/>
            <a:chOff x="0" y="0"/>
            <a:chExt cx="52730" cy="17297"/>
          </a:xfrm>
        </p:grpSpPr>
        <p:sp>
          <p:nvSpPr>
            <p:cNvPr id="10" name="AutoShape 6">
              <a:extLst>
                <a:ext uri="{FF2B5EF4-FFF2-40B4-BE49-F238E27FC236}">
                  <a16:creationId xmlns:a16="http://schemas.microsoft.com/office/drawing/2014/main" id="{9BC64CB0-3E62-A246-BDB4-C1447C5E502B}"/>
                </a:ext>
              </a:extLst>
            </p:cNvPr>
            <p:cNvSpPr>
              <a:spLocks noChangeAspect="1" noChangeArrowheads="1"/>
            </p:cNvSpPr>
            <p:nvPr/>
          </p:nvSpPr>
          <p:spPr bwMode="auto">
            <a:xfrm>
              <a:off x="0" y="0"/>
              <a:ext cx="52730" cy="17297"/>
            </a:xfrm>
            <a:prstGeom prst="rect">
              <a:avLst/>
            </a:prstGeom>
            <a:noFill/>
          </p:spPr>
          <p:txBody>
            <a:bodyPr vert="horz" wrap="square" lIns="68580" tIns="34290" rIns="68580" bIns="34290" numCol="1" anchor="t" anchorCtr="0" compatLnSpc="1">
              <a:prstTxWarp prst="textNoShape">
                <a:avLst/>
              </a:prstTxWarp>
            </a:bodyPr>
            <a:lstStyle/>
            <a:p>
              <a:endParaRPr lang="zh-CN" altLang="en-US" sz="1350"/>
            </a:p>
          </p:txBody>
        </p:sp>
        <p:pic>
          <p:nvPicPr>
            <p:cNvPr id="11" name="图片 19">
              <a:extLst>
                <a:ext uri="{FF2B5EF4-FFF2-40B4-BE49-F238E27FC236}">
                  <a16:creationId xmlns:a16="http://schemas.microsoft.com/office/drawing/2014/main" id="{EB9020C0-2570-2346-8E06-83C5917F9B83}"/>
                </a:ext>
              </a:extLst>
            </p:cNvPr>
            <p:cNvPicPr>
              <a:picLocks noChangeAspect="1"/>
            </p:cNvPicPr>
            <p:nvPr/>
          </p:nvPicPr>
          <p:blipFill>
            <a:blip r:embed="rId3"/>
            <a:srcRect l="8450" t="4208" r="9441"/>
            <a:stretch>
              <a:fillRect/>
            </a:stretch>
          </p:blipFill>
          <p:spPr bwMode="auto">
            <a:xfrm>
              <a:off x="457" y="431"/>
              <a:ext cx="8939" cy="16104"/>
            </a:xfrm>
            <a:prstGeom prst="rect">
              <a:avLst/>
            </a:prstGeom>
            <a:noFill/>
          </p:spPr>
        </p:pic>
        <p:pic>
          <p:nvPicPr>
            <p:cNvPr id="12" name="图片 20">
              <a:extLst>
                <a:ext uri="{FF2B5EF4-FFF2-40B4-BE49-F238E27FC236}">
                  <a16:creationId xmlns:a16="http://schemas.microsoft.com/office/drawing/2014/main" id="{E6FD0A61-7B0B-9145-8C59-D9DB51357CCD}"/>
                </a:ext>
              </a:extLst>
            </p:cNvPr>
            <p:cNvPicPr>
              <a:picLocks noChangeAspect="1"/>
            </p:cNvPicPr>
            <p:nvPr/>
          </p:nvPicPr>
          <p:blipFill>
            <a:blip r:embed="rId4"/>
            <a:srcRect/>
            <a:stretch>
              <a:fillRect/>
            </a:stretch>
          </p:blipFill>
          <p:spPr bwMode="auto">
            <a:xfrm>
              <a:off x="9829" y="431"/>
              <a:ext cx="9830" cy="16104"/>
            </a:xfrm>
            <a:prstGeom prst="rect">
              <a:avLst/>
            </a:prstGeom>
            <a:noFill/>
          </p:spPr>
        </p:pic>
        <p:pic>
          <p:nvPicPr>
            <p:cNvPr id="13" name="图片 21">
              <a:extLst>
                <a:ext uri="{FF2B5EF4-FFF2-40B4-BE49-F238E27FC236}">
                  <a16:creationId xmlns:a16="http://schemas.microsoft.com/office/drawing/2014/main" id="{0F613BE9-0780-004E-89DA-F67B150E8882}"/>
                </a:ext>
              </a:extLst>
            </p:cNvPr>
            <p:cNvPicPr>
              <a:picLocks noChangeAspect="1"/>
            </p:cNvPicPr>
            <p:nvPr/>
          </p:nvPicPr>
          <p:blipFill>
            <a:blip r:embed="rId5"/>
            <a:srcRect l="10458" r="4887"/>
            <a:stretch>
              <a:fillRect/>
            </a:stretch>
          </p:blipFill>
          <p:spPr bwMode="auto">
            <a:xfrm>
              <a:off x="20193" y="431"/>
              <a:ext cx="15925" cy="16104"/>
            </a:xfrm>
            <a:prstGeom prst="rect">
              <a:avLst/>
            </a:prstGeom>
            <a:noFill/>
          </p:spPr>
        </p:pic>
        <p:pic>
          <p:nvPicPr>
            <p:cNvPr id="14" name="图片 22">
              <a:extLst>
                <a:ext uri="{FF2B5EF4-FFF2-40B4-BE49-F238E27FC236}">
                  <a16:creationId xmlns:a16="http://schemas.microsoft.com/office/drawing/2014/main" id="{6419D2DF-D629-EB4C-8337-DD11B38B7C6C}"/>
                </a:ext>
              </a:extLst>
            </p:cNvPr>
            <p:cNvPicPr>
              <a:picLocks noChangeAspect="1"/>
            </p:cNvPicPr>
            <p:nvPr/>
          </p:nvPicPr>
          <p:blipFill>
            <a:blip r:embed="rId6"/>
            <a:srcRect l="6512" r="11839"/>
            <a:stretch>
              <a:fillRect/>
            </a:stretch>
          </p:blipFill>
          <p:spPr bwMode="auto">
            <a:xfrm>
              <a:off x="36728" y="431"/>
              <a:ext cx="15316" cy="16104"/>
            </a:xfrm>
            <a:prstGeom prst="rect">
              <a:avLst/>
            </a:prstGeom>
            <a:noFill/>
          </p:spPr>
        </p:pic>
      </p:grpSp>
    </p:spTree>
    <p:extLst>
      <p:ext uri="{BB962C8B-B14F-4D97-AF65-F5344CB8AC3E}">
        <p14:creationId xmlns:p14="http://schemas.microsoft.com/office/powerpoint/2010/main" val="287486839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1678</Words>
  <Application>Microsoft Macintosh PowerPoint</Application>
  <PresentationFormat>全屏显示(16:9)</PresentationFormat>
  <Paragraphs>154</Paragraphs>
  <Slides>19</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等线</vt:lpstr>
      <vt:lpstr>黑体</vt:lpstr>
      <vt:lpstr>宋体</vt:lpstr>
      <vt:lpstr>微软雅黑</vt:lpstr>
      <vt:lpstr>微软雅黑</vt:lpstr>
      <vt:lpstr>Microsoft YaHei Light</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江山</dc:creator>
  <cp:lastModifiedBy>王 珂</cp:lastModifiedBy>
  <cp:revision>306</cp:revision>
  <dcterms:created xsi:type="dcterms:W3CDTF">2018-10-31T05:04:01Z</dcterms:created>
  <dcterms:modified xsi:type="dcterms:W3CDTF">2019-06-29T12:43:55Z</dcterms:modified>
</cp:coreProperties>
</file>