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9"/>
  </p:handoutMasterIdLst>
  <p:sldIdLst>
    <p:sldId id="286" r:id="rId3"/>
    <p:sldId id="354" r:id="rId4"/>
    <p:sldId id="809" r:id="rId5"/>
    <p:sldId id="819" r:id="rId6"/>
    <p:sldId id="891" r:id="rId8"/>
    <p:sldId id="869" r:id="rId9"/>
    <p:sldId id="872" r:id="rId10"/>
    <p:sldId id="870" r:id="rId11"/>
    <p:sldId id="874" r:id="rId12"/>
    <p:sldId id="915" r:id="rId13"/>
    <p:sldId id="871" r:id="rId14"/>
    <p:sldId id="933" r:id="rId15"/>
    <p:sldId id="934" r:id="rId16"/>
    <p:sldId id="935" r:id="rId17"/>
    <p:sldId id="936" r:id="rId18"/>
    <p:sldId id="937" r:id="rId19"/>
    <p:sldId id="873" r:id="rId20"/>
    <p:sldId id="875" r:id="rId21"/>
    <p:sldId id="876" r:id="rId22"/>
    <p:sldId id="938" r:id="rId23"/>
    <p:sldId id="939" r:id="rId24"/>
    <p:sldId id="877" r:id="rId25"/>
    <p:sldId id="940" r:id="rId26"/>
    <p:sldId id="878" r:id="rId27"/>
    <p:sldId id="942" r:id="rId28"/>
    <p:sldId id="941" r:id="rId29"/>
    <p:sldId id="943" r:id="rId30"/>
    <p:sldId id="895" r:id="rId31"/>
    <p:sldId id="879" r:id="rId32"/>
    <p:sldId id="880" r:id="rId33"/>
    <p:sldId id="887" r:id="rId34"/>
    <p:sldId id="881" r:id="rId35"/>
    <p:sldId id="894" r:id="rId36"/>
    <p:sldId id="889" r:id="rId37"/>
    <p:sldId id="675" r:id="rId38"/>
  </p:sldIdLst>
  <p:sldSz cx="9144000" cy="6858000" type="screen4x3"/>
  <p:notesSz cx="6805295" cy="9939020"/>
  <p:defaultTextStyle>
    <a:defPPr>
      <a:defRPr lang="zh-CN"/>
    </a:defPPr>
    <a:lvl1pPr algn="l" rtl="0" eaLnBrk="0" fontAlgn="base" hangingPunct="0">
      <a:spcBef>
        <a:spcPct val="0"/>
      </a:spcBef>
      <a:spcAft>
        <a:spcPct val="0"/>
      </a:spcAft>
      <a:defRPr sz="2400" kern="1200">
        <a:solidFill>
          <a:schemeClr val="tx1"/>
        </a:solidFill>
        <a:latin typeface="Times" pitchFamily="2"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pitchFamily="2"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pitchFamily="2"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pitchFamily="2"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pitchFamily="2"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pitchFamily="2"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pitchFamily="2"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 Pan" initials="DP" lastIdx="1" clrIdx="0"/>
  <p:cmAuthor id="2" name="AutoBVT"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85" autoAdjust="0"/>
  </p:normalViewPr>
  <p:slideViewPr>
    <p:cSldViewPr snapToGrid="0">
      <p:cViewPr varScale="1">
        <p:scale>
          <a:sx n="72" d="100"/>
          <a:sy n="72" d="100"/>
        </p:scale>
        <p:origin x="-1326" y="-96"/>
      </p:cViewPr>
      <p:guideLst>
        <p:guide orient="horz" pos="2025"/>
        <p:guide pos="2993"/>
      </p:guideLst>
    </p:cSldViewPr>
  </p:slideViewPr>
  <p:notesTextViewPr>
    <p:cViewPr>
      <p:scale>
        <a:sx n="100" d="100"/>
        <a:sy n="100" d="100"/>
      </p:scale>
      <p:origin x="0" y="0"/>
    </p:cViewPr>
  </p:notesText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6298" cy="542034"/>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25134" y="0"/>
            <a:ext cx="2926298" cy="542034"/>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261129"/>
            <a:ext cx="2926298" cy="542033"/>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25134" y="10261129"/>
            <a:ext cx="2926298" cy="542033"/>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49575" cy="496888"/>
          </a:xfrm>
          <a:prstGeom prst="rect">
            <a:avLst/>
          </a:prstGeom>
          <a:noFill/>
          <a:ln w="9525">
            <a:noFill/>
            <a:miter lim="800000"/>
          </a:ln>
        </p:spPr>
        <p:txBody>
          <a:bodyPr vert="horz" wrap="square" lIns="91440" tIns="45720" rIns="91440" bIns="45720" numCol="1" anchor="t" anchorCtr="0" compatLnSpc="1"/>
          <a:lstStyle>
            <a:lvl1pPr>
              <a:defRPr>
                <a:ea typeface="楷体" panose="02010609060101010101" pitchFamily="49" charset="-122"/>
              </a:defRPr>
            </a:lvl1pPr>
          </a:lstStyle>
          <a:p>
            <a:endParaRPr lang="zh-CN" altLang="en-US"/>
          </a:p>
        </p:txBody>
      </p:sp>
      <p:sp>
        <p:nvSpPr>
          <p:cNvPr id="2051" name="Rectangle 3"/>
          <p:cNvSpPr>
            <a:spLocks noGrp="1" noChangeArrowheads="1"/>
          </p:cNvSpPr>
          <p:nvPr>
            <p:ph type="dt" idx="1"/>
          </p:nvPr>
        </p:nvSpPr>
        <p:spPr bwMode="auto">
          <a:xfrm>
            <a:off x="3856038" y="0"/>
            <a:ext cx="2949575" cy="496888"/>
          </a:xfrm>
          <a:prstGeom prst="rect">
            <a:avLst/>
          </a:prstGeom>
          <a:noFill/>
          <a:ln w="9525">
            <a:noFill/>
            <a:miter lim="800000"/>
          </a:ln>
        </p:spPr>
        <p:txBody>
          <a:bodyPr vert="horz" wrap="square" lIns="91440" tIns="45720" rIns="91440" bIns="45720" numCol="1" anchor="t" anchorCtr="0" compatLnSpc="1"/>
          <a:lstStyle>
            <a:lvl1pPr>
              <a:defRPr>
                <a:ea typeface="楷体" panose="02010609060101010101" pitchFamily="49" charset="-122"/>
              </a:defRPr>
            </a:lvl1pPr>
          </a:lstStyle>
          <a:p>
            <a:endParaRPr lang="zh-CN" altLang="en-US"/>
          </a:p>
        </p:txBody>
      </p:sp>
      <p:sp>
        <p:nvSpPr>
          <p:cNvPr id="2052" name="Rectangle 4"/>
          <p:cNvSpPr>
            <a:spLocks noGrp="1" noRot="1" noChangeAspect="1" noChangeArrowheads="1" noTextEdit="1"/>
          </p:cNvSpPr>
          <p:nvPr>
            <p:ph type="sldImg" idx="2"/>
          </p:nvPr>
        </p:nvSpPr>
        <p:spPr bwMode="auto">
          <a:xfrm>
            <a:off x="920750" y="746125"/>
            <a:ext cx="4965700" cy="3725863"/>
          </a:xfrm>
          <a:prstGeom prst="rect">
            <a:avLst/>
          </a:prstGeom>
          <a:noFill/>
          <a:ln w="9525">
            <a:noFill/>
            <a:miter lim="800000"/>
          </a:ln>
        </p:spPr>
      </p:sp>
      <p:sp>
        <p:nvSpPr>
          <p:cNvPr id="2053" name="Rectangle 5"/>
          <p:cNvSpPr>
            <a:spLocks noGrp="1" noRot="1" noChangeAspect="1" noChangeArrowheads="1" noTextEdit="1"/>
          </p:cNvSpPr>
          <p:nvPr>
            <p:ph type="body" sz="quarter" idx="3"/>
          </p:nvPr>
        </p:nvSpPr>
        <p:spPr bwMode="auto">
          <a:xfrm>
            <a:off x="908050" y="4721225"/>
            <a:ext cx="4989513" cy="4471988"/>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altLang="en-US" smtClean="0"/>
          </a:p>
          <a:p>
            <a:pPr lvl="1"/>
            <a:r>
              <a:rPr lang="en-US" smtClean="0"/>
              <a:t>Second level</a:t>
            </a:r>
            <a:endParaRPr lang="en-US" altLang="en-US" smtClean="0"/>
          </a:p>
          <a:p>
            <a:pPr lvl="2"/>
            <a:r>
              <a:rPr lang="en-US" smtClean="0"/>
              <a:t>Third level</a:t>
            </a:r>
            <a:endParaRPr lang="en-US" altLang="en-US" smtClean="0"/>
          </a:p>
          <a:p>
            <a:pPr lvl="3"/>
            <a:r>
              <a:rPr lang="en-US" smtClean="0"/>
              <a:t>Fourth level</a:t>
            </a:r>
            <a:endParaRPr lang="en-US" altLang="en-US" smtClean="0"/>
          </a:p>
          <a:p>
            <a:pPr lvl="4"/>
            <a:r>
              <a:rPr lang="en-US" smtClean="0"/>
              <a:t>Fifth level</a:t>
            </a:r>
            <a:endParaRPr lang="en-US" altLang="en-US" smtClean="0"/>
          </a:p>
        </p:txBody>
      </p:sp>
      <p:sp>
        <p:nvSpPr>
          <p:cNvPr id="2054" name="Rectangle 6"/>
          <p:cNvSpPr>
            <a:spLocks noGrp="1" noChangeArrowheads="1"/>
          </p:cNvSpPr>
          <p:nvPr>
            <p:ph type="ftr" sz="quarter" idx="4"/>
          </p:nvPr>
        </p:nvSpPr>
        <p:spPr bwMode="auto">
          <a:xfrm>
            <a:off x="0" y="9442450"/>
            <a:ext cx="2949575" cy="496888"/>
          </a:xfrm>
          <a:prstGeom prst="rect">
            <a:avLst/>
          </a:prstGeom>
          <a:noFill/>
          <a:ln w="9525">
            <a:noFill/>
            <a:miter lim="800000"/>
          </a:ln>
        </p:spPr>
        <p:txBody>
          <a:bodyPr vert="horz" wrap="square" lIns="91440" tIns="45720" rIns="91440" bIns="45720" numCol="1" anchor="b" anchorCtr="0" compatLnSpc="1"/>
          <a:lstStyle>
            <a:lvl1pPr>
              <a:defRPr>
                <a:ea typeface="楷体" panose="02010609060101010101" pitchFamily="49" charset="-122"/>
              </a:defRPr>
            </a:lvl1pPr>
          </a:lstStyle>
          <a:p>
            <a:endParaRPr lang="zh-CN" altLang="en-US"/>
          </a:p>
        </p:txBody>
      </p:sp>
      <p:sp>
        <p:nvSpPr>
          <p:cNvPr id="2055" name="Rectangle 7"/>
          <p:cNvSpPr>
            <a:spLocks noGrp="1" noChangeArrowheads="1"/>
          </p:cNvSpPr>
          <p:nvPr>
            <p:ph type="sldNum" sz="quarter" idx="5"/>
          </p:nvPr>
        </p:nvSpPr>
        <p:spPr bwMode="auto">
          <a:xfrm>
            <a:off x="3856038" y="9442450"/>
            <a:ext cx="2949575" cy="496888"/>
          </a:xfrm>
          <a:prstGeom prst="rect">
            <a:avLst/>
          </a:prstGeom>
          <a:noFill/>
          <a:ln w="9525">
            <a:noFill/>
            <a:miter lim="800000"/>
          </a:ln>
        </p:spPr>
        <p:txBody>
          <a:bodyPr vert="horz" wrap="square" lIns="91440" tIns="45720" rIns="91440" bIns="45720" numCol="1" anchor="b" anchorCtr="0" compatLnSpc="1"/>
          <a:lstStyle>
            <a:lvl1pPr>
              <a:defRPr>
                <a:ea typeface="楷体" panose="02010609060101010101" pitchFamily="49" charset="-122"/>
              </a:defRPr>
            </a:lvl1pPr>
          </a:lstStyle>
          <a:p>
            <a:fld id="{82466CDC-6501-4F71-80FA-D87DB9FBB217}" type="slidenum">
              <a:rPr lang="zh-CN" altLang="en-US"/>
            </a:fld>
            <a:endParaRPr 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1D9F3217-93AE-4448-8B09-02D7DA2541FC}" type="slidenum">
              <a:rPr lang="en-US" altLang="en-US"/>
            </a:fld>
            <a:endParaRPr lang="en-US" sz="2400"/>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FEBBBE0B-1C87-49B3-AFA2-5A791D57A023}" type="slidenum">
              <a:rPr lang="en-US" altLang="en-US"/>
            </a:fld>
            <a:endParaRPr lang="en-US" sz="240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406400"/>
            <a:ext cx="2136775" cy="5346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7800" y="406400"/>
            <a:ext cx="6257925" cy="53467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435BBBA3-47FB-490E-8472-37725B41B820}" type="slidenum">
              <a:rPr lang="en-US" altLang="en-US"/>
            </a:fld>
            <a:endParaRPr lang="en-US" sz="240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347E5EB2-EA62-46E8-BEF8-DF4BEB8BAEAD}" type="slidenum">
              <a:rPr lang="en-US" altLang="en-US"/>
            </a:fld>
            <a:endParaRPr lang="en-US" sz="240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8538D747-AF79-4C76-B33F-0AF01F925FA9}" type="slidenum">
              <a:rPr lang="en-US" altLang="en-US"/>
            </a:fld>
            <a:endParaRPr lang="en-US" sz="240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7800" y="1206500"/>
            <a:ext cx="4197350"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527550" y="1206500"/>
            <a:ext cx="4197350"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E63885D1-58BD-4586-89F7-BDB23F04EF3E}" type="slidenum">
              <a:rPr lang="en-US" altLang="en-US"/>
            </a:fld>
            <a:endParaRPr lang="en-US" sz="2400"/>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Slide Number Placeholder 7"/>
          <p:cNvSpPr>
            <a:spLocks noGrp="1"/>
          </p:cNvSpPr>
          <p:nvPr>
            <p:ph type="sldNum" sz="quarter" idx="11"/>
          </p:nvPr>
        </p:nvSpPr>
        <p:spPr/>
        <p:txBody>
          <a:bodyPr/>
          <a:lstStyle>
            <a:lvl1pPr>
              <a:defRPr/>
            </a:lvl1pPr>
          </a:lstStyle>
          <a:p>
            <a:fld id="{51C62584-E3C4-4C55-861D-8BAAE45C5AE1}" type="slidenum">
              <a:rPr lang="en-US" altLang="en-US"/>
            </a:fld>
            <a:endParaRPr lang="en-US" sz="2400"/>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Slide Number Placeholder 3"/>
          <p:cNvSpPr>
            <a:spLocks noGrp="1"/>
          </p:cNvSpPr>
          <p:nvPr>
            <p:ph type="sldNum" sz="quarter" idx="11"/>
          </p:nvPr>
        </p:nvSpPr>
        <p:spPr/>
        <p:txBody>
          <a:bodyPr/>
          <a:lstStyle>
            <a:lvl1pPr>
              <a:defRPr/>
            </a:lvl1pPr>
          </a:lstStyle>
          <a:p>
            <a:fld id="{B6BAD305-F4E7-4875-998D-17244FA9F568}" type="slidenum">
              <a:rPr lang="en-US" altLang="en-US"/>
            </a:fld>
            <a:endParaRPr lang="en-US" sz="2400"/>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Slide Number Placeholder 2"/>
          <p:cNvSpPr>
            <a:spLocks noGrp="1"/>
          </p:cNvSpPr>
          <p:nvPr>
            <p:ph type="sldNum" sz="quarter" idx="11"/>
          </p:nvPr>
        </p:nvSpPr>
        <p:spPr/>
        <p:txBody>
          <a:bodyPr/>
          <a:lstStyle>
            <a:lvl1pPr>
              <a:defRPr/>
            </a:lvl1pPr>
          </a:lstStyle>
          <a:p>
            <a:fld id="{8E5395FC-FEC6-4C6D-B3AE-62330E5985A9}" type="slidenum">
              <a:rPr lang="en-US" altLang="en-US"/>
            </a:fld>
            <a:endParaRPr lang="en-US" sz="2400"/>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5B0D1FA2-2763-4058-BE74-E7E9F9DA4520}" type="slidenum">
              <a:rPr lang="en-US" altLang="en-US"/>
            </a:fld>
            <a:endParaRPr lang="en-US" sz="240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F89378BE-5975-4613-A79A-468F5C876D99}" type="slidenum">
              <a:rPr lang="en-US" altLang="en-US"/>
            </a:fld>
            <a:endParaRPr lang="en-US" sz="240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rotWithShape="0">
          <a:blip r:embed="rId12">
            <a:alphaModFix amt="16000"/>
          </a:blip>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bwMode="auto">
          <a:xfrm>
            <a:off x="393700" y="406400"/>
            <a:ext cx="7594600" cy="723900"/>
          </a:xfrm>
          <a:prstGeom prst="rect">
            <a:avLst/>
          </a:prstGeom>
          <a:noFill/>
          <a:ln w="9525">
            <a:noFill/>
            <a:miter lim="800000"/>
          </a:ln>
        </p:spPr>
        <p:txBody>
          <a:bodyPr vert="horz" wrap="square" lIns="91440" tIns="45720" rIns="91440" bIns="45720" numCol="1" anchor="b" anchorCtr="0" compatLnSpc="1"/>
          <a:lstStyle/>
          <a:p>
            <a:pPr lvl="0"/>
            <a:r>
              <a:rPr lang="zh-CN" altLang="en-US" smtClean="0">
                <a:sym typeface="Arial" panose="020B0604020202020204" pitchFamily="34" charset="0"/>
              </a:rPr>
              <a:t> </a:t>
            </a:r>
            <a:r>
              <a:rPr lang="en-US" altLang="zh-CN" smtClean="0">
                <a:sym typeface="Arial" panose="020B0604020202020204" pitchFamily="34" charset="0"/>
              </a:rPr>
              <a:t>____ __ ____  _____ _____ _____</a:t>
            </a:r>
            <a:endParaRPr lang="en-US" altLang="zh-CN" smtClean="0">
              <a:sym typeface="Arial" panose="020B0604020202020204" pitchFamily="34" charset="0"/>
            </a:endParaRPr>
          </a:p>
        </p:txBody>
      </p:sp>
      <p:sp>
        <p:nvSpPr>
          <p:cNvPr id="1028" name="Rectangle 2"/>
          <p:cNvSpPr>
            <a:spLocks noGrp="1" noChangeArrowheads="1"/>
          </p:cNvSpPr>
          <p:nvPr>
            <p:ph type="title" idx="9"/>
          </p:nvPr>
        </p:nvSpPr>
        <p:spPr bwMode="auto">
          <a:xfrm>
            <a:off x="393700" y="406400"/>
            <a:ext cx="7594600" cy="723900"/>
          </a:xfrm>
          <a:prstGeom prst="rect">
            <a:avLst/>
          </a:prstGeom>
          <a:noFill/>
          <a:ln w="9525">
            <a:noFill/>
            <a:miter lim="800000"/>
          </a:ln>
        </p:spPr>
        <p:txBody>
          <a:bodyPr vert="horz" wrap="square" lIns="91440" tIns="45720" rIns="91440" bIns="45720" numCol="1" anchor="b" anchorCtr="0" compatLnSpc="1"/>
          <a:lstStyle/>
          <a:p>
            <a:pPr lvl="0"/>
            <a:r>
              <a:rPr lang="en-US" altLang="zh-CN" smtClean="0">
                <a:sym typeface="Arial" panose="020B0604020202020204" pitchFamily="34" charset="0"/>
              </a:rPr>
              <a:t>Click to edit Master title style</a:t>
            </a:r>
            <a:endParaRPr lang="en-US" altLang="zh-CN" smtClean="0">
              <a:sym typeface="Arial" panose="020B0604020202020204" pitchFamily="34" charset="0"/>
            </a:endParaRPr>
          </a:p>
        </p:txBody>
      </p:sp>
      <p:sp>
        <p:nvSpPr>
          <p:cNvPr id="1029" name="Rectangle 17"/>
          <p:cNvSpPr>
            <a:spLocks noGrp="1" noChangeArrowheads="1"/>
          </p:cNvSpPr>
          <p:nvPr>
            <p:ph type="dt" sz="half" idx="2"/>
          </p:nvPr>
        </p:nvSpPr>
        <p:spPr bwMode="auto">
          <a:xfrm>
            <a:off x="4454525" y="6134100"/>
            <a:ext cx="1905000" cy="457200"/>
          </a:xfrm>
          <a:prstGeom prst="rect">
            <a:avLst/>
          </a:prstGeom>
          <a:noFill/>
          <a:ln w="9525">
            <a:noFill/>
            <a:miter lim="800000"/>
          </a:ln>
        </p:spPr>
        <p:txBody>
          <a:bodyPr vert="horz" wrap="square" lIns="91440" tIns="45720" rIns="91440" bIns="45720" numCol="1" anchor="t" anchorCtr="0" compatLnSpc="1"/>
          <a:lstStyle>
            <a:lvl1pPr>
              <a:defRPr sz="1400">
                <a:ea typeface="楷体" panose="02010609060101010101" pitchFamily="49" charset="-122"/>
              </a:defRPr>
            </a:lvl1pPr>
          </a:lstStyle>
          <a:p>
            <a:endParaRPr lang="zh-CN" altLang="en-US"/>
          </a:p>
        </p:txBody>
      </p:sp>
      <p:sp>
        <p:nvSpPr>
          <p:cNvPr id="1030" name="Rectangle 18"/>
          <p:cNvSpPr>
            <a:spLocks noGrp="1" noChangeArrowheads="1"/>
          </p:cNvSpPr>
          <p:nvPr>
            <p:ph type="sldNum" sz="quarter" idx="4"/>
          </p:nvPr>
        </p:nvSpPr>
        <p:spPr bwMode="auto">
          <a:xfrm>
            <a:off x="3413125" y="6105525"/>
            <a:ext cx="1158875" cy="457200"/>
          </a:xfrm>
          <a:prstGeom prst="rect">
            <a:avLst/>
          </a:prstGeom>
          <a:noFill/>
          <a:ln w="9525">
            <a:noFill/>
            <a:miter lim="800000"/>
          </a:ln>
        </p:spPr>
        <p:txBody>
          <a:bodyPr vert="horz" wrap="square" lIns="91440" tIns="45720" rIns="91440" bIns="45720" numCol="1" anchor="t" anchorCtr="0" compatLnSpc="1"/>
          <a:lstStyle>
            <a:lvl1pPr algn="r">
              <a:defRPr sz="1400">
                <a:ea typeface="楷体" panose="02010609060101010101" pitchFamily="49" charset="-122"/>
              </a:defRPr>
            </a:lvl1pPr>
          </a:lstStyle>
          <a:p>
            <a:fld id="{678B4D2A-1E14-4BD2-B1DB-F857A52E1FFD}" type="slidenum">
              <a:rPr lang="en-US" altLang="en-US"/>
            </a:fld>
            <a:endParaRPr lang="en-US"/>
          </a:p>
        </p:txBody>
      </p:sp>
      <p:sp>
        <p:nvSpPr>
          <p:cNvPr id="1031" name="Rectangle 3"/>
          <p:cNvSpPr>
            <a:spLocks noGrp="1" noChangeArrowheads="1"/>
          </p:cNvSpPr>
          <p:nvPr>
            <p:ph type="body" idx="1"/>
          </p:nvPr>
        </p:nvSpPr>
        <p:spPr bwMode="auto">
          <a:xfrm>
            <a:off x="177800" y="1206500"/>
            <a:ext cx="8547100" cy="4546600"/>
          </a:xfrm>
          <a:prstGeom prst="rect">
            <a:avLst/>
          </a:prstGeom>
          <a:noFill/>
          <a:ln w="9525">
            <a:noFill/>
            <a:miter lim="800000"/>
          </a:ln>
        </p:spPr>
        <p:txBody>
          <a:bodyPr vert="horz" wrap="square" lIns="91440" tIns="45720" rIns="91440" bIns="45720" numCol="1" anchor="t" anchorCtr="0" compatLnSpc="1"/>
          <a:lstStyle/>
          <a:p>
            <a:pPr lvl="0"/>
            <a:r>
              <a:rPr lang="en-US" altLang="zh-CN" smtClean="0">
                <a:sym typeface="Arial" panose="020B0604020202020204" pitchFamily="34" charset="0"/>
              </a:rPr>
              <a:t>Click to edit Master text styles</a:t>
            </a:r>
            <a:endParaRPr lang="en-US" altLang="zh-CN" smtClean="0">
              <a:sym typeface="Arial" panose="020B0604020202020204" pitchFamily="34" charset="0"/>
            </a:endParaRPr>
          </a:p>
          <a:p>
            <a:pPr lvl="1"/>
            <a:r>
              <a:rPr lang="en-US" altLang="zh-CN" smtClean="0">
                <a:sym typeface="Arial" panose="020B0604020202020204" pitchFamily="34" charset="0"/>
              </a:rPr>
              <a:t>Second level</a:t>
            </a:r>
            <a:endParaRPr lang="en-US" altLang="zh-CN" smtClean="0">
              <a:sym typeface="Arial" panose="020B0604020202020204" pitchFamily="34" charset="0"/>
            </a:endParaRPr>
          </a:p>
          <a:p>
            <a:pPr lvl="2"/>
            <a:r>
              <a:rPr lang="en-US" altLang="zh-CN" smtClean="0">
                <a:sym typeface="Arial" panose="020B0604020202020204" pitchFamily="34" charset="0"/>
              </a:rPr>
              <a:t>Third level</a:t>
            </a:r>
            <a:endParaRPr lang="en-US" altLang="zh-CN" smtClean="0">
              <a:sym typeface="Arial" panose="020B0604020202020204" pitchFamily="34" charset="0"/>
            </a:endParaRPr>
          </a:p>
          <a:p>
            <a:pPr lvl="3"/>
            <a:r>
              <a:rPr lang="en-US" altLang="zh-CN" smtClean="0">
                <a:sym typeface="Arial" panose="020B0604020202020204" pitchFamily="34" charset="0"/>
              </a:rPr>
              <a:t>Fourth level</a:t>
            </a:r>
            <a:endParaRPr lang="en-US" altLang="zh-CN" smtClean="0">
              <a:sym typeface="Arial" panose="020B0604020202020204" pitchFamily="34" charset="0"/>
            </a:endParaRPr>
          </a:p>
          <a:p>
            <a:pPr lvl="4"/>
            <a:r>
              <a:rPr lang="en-US" altLang="zh-CN" smtClean="0">
                <a:sym typeface="Arial" panose="020B0604020202020204" pitchFamily="34" charset="0"/>
              </a:rPr>
              <a:t>Fifth level</a:t>
            </a:r>
            <a:endParaRPr lang="en-US" altLang="zh-CN" smtClean="0">
              <a:sym typeface="Arial" panose="020B0604020202020204" pitchFamily="34" charset="0"/>
            </a:endParaRPr>
          </a:p>
        </p:txBody>
      </p:sp>
      <p:sp>
        <p:nvSpPr>
          <p:cNvPr id="1032" name="Line 34"/>
          <p:cNvSpPr>
            <a:spLocks noChangeShapeType="1"/>
          </p:cNvSpPr>
          <p:nvPr/>
        </p:nvSpPr>
        <p:spPr bwMode="auto">
          <a:xfrm flipV="1">
            <a:off x="279400" y="0"/>
            <a:ext cx="0" cy="6057900"/>
          </a:xfrm>
          <a:prstGeom prst="line">
            <a:avLst/>
          </a:prstGeom>
          <a:noFill/>
          <a:ln w="9525">
            <a:solidFill>
              <a:schemeClr val="hlink"/>
            </a:solidFill>
            <a:round/>
          </a:ln>
        </p:spPr>
        <p:txBody>
          <a:bodyPr wrap="none" anchor="ctr"/>
          <a:lstStyle/>
          <a:p>
            <a:endParaRPr lang="zh-CN" altLang="en-US" sz="1800">
              <a:solidFill>
                <a:srgbClr val="0F245F"/>
              </a:solidFill>
              <a:ea typeface="楷体" panose="02010609060101010101" pitchFamily="49" charset="-122"/>
              <a:cs typeface="Arial" panose="020B0604020202020204" pitchFamily="34" charset="0"/>
            </a:endParaRPr>
          </a:p>
        </p:txBody>
      </p:sp>
      <p:sp>
        <p:nvSpPr>
          <p:cNvPr id="1033" name="Line 20"/>
          <p:cNvSpPr>
            <a:spLocks noChangeShapeType="1"/>
          </p:cNvSpPr>
          <p:nvPr/>
        </p:nvSpPr>
        <p:spPr bwMode="auto">
          <a:xfrm>
            <a:off x="0" y="1087438"/>
            <a:ext cx="8724900" cy="1587"/>
          </a:xfrm>
          <a:prstGeom prst="line">
            <a:avLst/>
          </a:prstGeom>
          <a:noFill/>
          <a:ln w="9525">
            <a:solidFill>
              <a:schemeClr val="hlink"/>
            </a:solidFill>
            <a:round/>
          </a:ln>
        </p:spPr>
        <p:txBody>
          <a:bodyPr wrap="none" anchor="ctr"/>
          <a:lstStyle/>
          <a:p>
            <a:endParaRPr lang="zh-CN" altLang="en-US" sz="1800">
              <a:solidFill>
                <a:srgbClr val="0F245F"/>
              </a:solidFill>
              <a:ea typeface="楷体" panose="02010609060101010101" pitchFamily="49" charset="-122"/>
              <a:cs typeface="Arial" panose="020B0604020202020204" pitchFamily="34" charset="0"/>
            </a:endParaRPr>
          </a:p>
        </p:txBody>
      </p:sp>
      <p:pic>
        <p:nvPicPr>
          <p:cNvPr id="10" name="图片 9" descr="A&amp;M LOGO"/>
          <p:cNvPicPr/>
          <p:nvPr userDrawn="1"/>
        </p:nvPicPr>
        <p:blipFill>
          <a:blip r:embed="rId13"/>
          <a:srcRect/>
          <a:stretch>
            <a:fillRect/>
          </a:stretch>
        </p:blipFill>
        <p:spPr bwMode="auto">
          <a:xfrm>
            <a:off x="6467053" y="6023776"/>
            <a:ext cx="2569443" cy="7175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xStyles>
    <p:titleStyle>
      <a:lvl1pPr algn="l" rtl="0" eaLnBrk="0" fontAlgn="base" hangingPunct="0">
        <a:lnSpc>
          <a:spcPct val="85000"/>
        </a:lnSpc>
        <a:spcBef>
          <a:spcPct val="0"/>
        </a:spcBef>
        <a:spcAft>
          <a:spcPct val="0"/>
        </a:spcAft>
        <a:defRPr sz="3200" b="1" i="1">
          <a:solidFill>
            <a:srgbClr val="0F245F"/>
          </a:solidFill>
          <a:latin typeface="+mj-lt"/>
          <a:ea typeface="+mj-ea"/>
          <a:cs typeface="+mj-cs"/>
          <a:sym typeface="Arial" panose="020B0604020202020204" pitchFamily="34" charset="0"/>
        </a:defRPr>
      </a:lvl1pPr>
      <a:lvl2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9pPr>
    </p:titleStyle>
    <p:bodyStyle>
      <a:lvl1pPr marL="457200" indent="-4572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à"/>
        <a:defRPr sz="2800">
          <a:latin typeface="+mn-lt"/>
          <a:ea typeface="+mn-ea"/>
          <a:cs typeface="+mn-cs"/>
          <a:sym typeface="Arial" panose="020B0604020202020204" pitchFamily="34" charset="0"/>
        </a:defRPr>
      </a:lvl1pPr>
      <a:lvl2pPr marL="1041400" indent="-4699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sz="2400">
          <a:latin typeface="+mn-lt"/>
          <a:cs typeface="+mn-cs"/>
          <a:sym typeface="Arial" panose="020B0604020202020204" pitchFamily="34" charset="0"/>
        </a:defRPr>
      </a:lvl2pPr>
      <a:lvl3pPr marL="1384300" indent="-2286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sz="2000">
          <a:latin typeface="+mn-lt"/>
          <a:cs typeface="+mn-cs"/>
          <a:sym typeface="Arial" panose="020B0604020202020204" pitchFamily="34" charset="0"/>
        </a:defRPr>
      </a:lvl3pPr>
      <a:lvl4pPr marL="1727200" indent="-2286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a:latin typeface="+mn-lt"/>
          <a:cs typeface="+mn-cs"/>
          <a:sym typeface="Arial" panose="020B0604020202020204" pitchFamily="34" charset="0"/>
        </a:defRPr>
      </a:lvl4pPr>
      <a:lvl5pPr marL="2070100" indent="-2286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a:latin typeface="+mn-lt"/>
          <a:cs typeface="+mn-cs"/>
          <a:sym typeface="Arial" panose="020B0604020202020204" pitchFamily="34" charset="0"/>
        </a:defRPr>
      </a:lvl5pPr>
      <a:lvl6pPr marL="2527300" indent="-2286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a:latin typeface="+mn-lt"/>
          <a:cs typeface="+mn-cs"/>
          <a:sym typeface="Arial" panose="020B0604020202020204" pitchFamily="34" charset="0"/>
        </a:defRPr>
      </a:lvl6pPr>
      <a:lvl7pPr marL="2984500" indent="-2286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a:latin typeface="+mn-lt"/>
          <a:cs typeface="+mn-cs"/>
          <a:sym typeface="Arial" panose="020B0604020202020204" pitchFamily="34" charset="0"/>
        </a:defRPr>
      </a:lvl7pPr>
      <a:lvl8pPr marL="3441700" indent="-2286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a:latin typeface="+mn-lt"/>
          <a:cs typeface="+mn-cs"/>
          <a:sym typeface="Arial" panose="020B0604020202020204" pitchFamily="34" charset="0"/>
        </a:defRPr>
      </a:lvl8pPr>
      <a:lvl9pPr marL="3898900" indent="-228600" algn="l" defTabSz="0" rtl="0" eaLnBrk="0" fontAlgn="base" hangingPunct="0">
        <a:lnSpc>
          <a:spcPct val="90000"/>
        </a:lnSpc>
        <a:spcBef>
          <a:spcPct val="30000"/>
        </a:spcBef>
        <a:spcAft>
          <a:spcPct val="30000"/>
        </a:spcAft>
        <a:buClr>
          <a:schemeClr val="bg2"/>
        </a:buClr>
        <a:buSzPct val="80000"/>
        <a:buFont typeface="Wingdings" panose="05000000000000000000" pitchFamily="2" charset="2"/>
        <a:buChar char="»"/>
        <a:defRPr>
          <a:latin typeface="+mn-lt"/>
          <a:cs typeface="+mn-cs"/>
          <a:sym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slideLayout" Target="../slideLayouts/slideLayout2.xml"/><Relationship Id="rId13" Type="http://schemas.openxmlformats.org/officeDocument/2006/relationships/image" Target="../media/image2.jpe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Line 2061"/>
          <p:cNvSpPr>
            <a:spLocks noChangeShapeType="1"/>
          </p:cNvSpPr>
          <p:nvPr/>
        </p:nvSpPr>
        <p:spPr bwMode="auto">
          <a:xfrm>
            <a:off x="457200" y="2208213"/>
            <a:ext cx="8059738" cy="1587"/>
          </a:xfrm>
          <a:prstGeom prst="line">
            <a:avLst/>
          </a:prstGeom>
          <a:noFill/>
          <a:ln w="9525">
            <a:solidFill>
              <a:schemeClr val="hlink"/>
            </a:solidFill>
            <a:round/>
          </a:ln>
        </p:spPr>
        <p:txBody>
          <a:bodyPr wrap="none" anchor="ctr"/>
          <a:lstStyle/>
          <a:p>
            <a:endParaRPr lang="zh-CN" altLang="en-US">
              <a:solidFill>
                <a:srgbClr val="0F245F"/>
              </a:solidFill>
              <a:ea typeface="楷体" panose="02010609060101010101" pitchFamily="49" charset="-122"/>
              <a:cs typeface="Arial" panose="020B0604020202020204" pitchFamily="34" charset="0"/>
            </a:endParaRPr>
          </a:p>
        </p:txBody>
      </p:sp>
      <p:sp>
        <p:nvSpPr>
          <p:cNvPr id="3076" name="Line 2062"/>
          <p:cNvSpPr>
            <a:spLocks noChangeShapeType="1"/>
          </p:cNvSpPr>
          <p:nvPr/>
        </p:nvSpPr>
        <p:spPr bwMode="auto">
          <a:xfrm>
            <a:off x="1360488" y="954088"/>
            <a:ext cx="0" cy="3436937"/>
          </a:xfrm>
          <a:prstGeom prst="line">
            <a:avLst/>
          </a:prstGeom>
          <a:noFill/>
          <a:ln w="9525">
            <a:solidFill>
              <a:schemeClr val="hlink"/>
            </a:solidFill>
            <a:round/>
          </a:ln>
        </p:spPr>
        <p:txBody>
          <a:bodyPr wrap="none" anchor="ctr"/>
          <a:lstStyle/>
          <a:p>
            <a:endParaRPr lang="zh-CN" altLang="en-US">
              <a:solidFill>
                <a:srgbClr val="0F245F"/>
              </a:solidFill>
              <a:ea typeface="楷体" panose="02010609060101010101" pitchFamily="49" charset="-122"/>
              <a:cs typeface="Arial" panose="020B0604020202020204" pitchFamily="34" charset="0"/>
            </a:endParaRPr>
          </a:p>
        </p:txBody>
      </p:sp>
      <p:sp>
        <p:nvSpPr>
          <p:cNvPr id="3077" name="Rectangle 2"/>
          <p:cNvSpPr>
            <a:spLocks noGrp="1" noChangeArrowheads="1"/>
          </p:cNvSpPr>
          <p:nvPr>
            <p:ph type="ctrTitle" idx="4294967295"/>
          </p:nvPr>
        </p:nvSpPr>
        <p:spPr>
          <a:xfrm>
            <a:off x="1953260" y="620395"/>
            <a:ext cx="7717790" cy="1470025"/>
          </a:xfrm>
        </p:spPr>
        <p:txBody>
          <a:bodyPr/>
          <a:lstStyle/>
          <a:p>
            <a:pPr eaLnBrk="1" hangingPunct="1">
              <a:lnSpc>
                <a:spcPct val="75000"/>
              </a:lnSpc>
            </a:pPr>
            <a:br>
              <a:rPr lang="zh-CN" sz="4000" i="0" dirty="0" smtClean="0">
                <a:ea typeface="楷体" panose="02010609060101010101" pitchFamily="49" charset="-122"/>
              </a:rPr>
            </a:br>
            <a:br>
              <a:rPr lang="zh-CN" altLang="en-US" sz="4000" i="0" dirty="0" smtClean="0">
                <a:ea typeface="楷体" panose="02010609060101010101" pitchFamily="49" charset="-122"/>
              </a:rPr>
            </a:br>
            <a:r>
              <a:rPr lang="en-US" altLang="zh-CN" sz="2900" i="0" dirty="0" smtClean="0">
                <a:solidFill>
                  <a:schemeClr val="tx1"/>
                </a:solidFill>
                <a:ea typeface="楷体" panose="02010609060101010101" pitchFamily="49" charset="-122"/>
              </a:rPr>
              <a:t>——</a:t>
            </a:r>
            <a:r>
              <a:rPr lang="zh-CN" altLang="en-US" sz="2900" i="0" dirty="0" smtClean="0">
                <a:solidFill>
                  <a:schemeClr val="tx1"/>
                </a:solidFill>
                <a:ea typeface="楷体" panose="02010609060101010101" pitchFamily="49" charset="-122"/>
              </a:rPr>
              <a:t>解读江苏省本质安全诊断治理要求</a:t>
            </a:r>
            <a:endParaRPr lang="zh-CN" altLang="en-US" sz="2900" i="0" dirty="0" smtClean="0">
              <a:solidFill>
                <a:schemeClr val="tx1"/>
              </a:solidFill>
              <a:ea typeface="楷体" panose="02010609060101010101" pitchFamily="49" charset="-122"/>
            </a:endParaRPr>
          </a:p>
        </p:txBody>
      </p:sp>
      <p:sp>
        <p:nvSpPr>
          <p:cNvPr id="3078" name="Rectangle 3"/>
          <p:cNvSpPr>
            <a:spLocks noGrp="1" noChangeArrowheads="1"/>
          </p:cNvSpPr>
          <p:nvPr>
            <p:ph type="subTitle" idx="1"/>
          </p:nvPr>
        </p:nvSpPr>
        <p:spPr>
          <a:xfrm>
            <a:off x="3788411" y="3159126"/>
            <a:ext cx="3231736" cy="1478308"/>
          </a:xfrm>
        </p:spPr>
        <p:txBody>
          <a:bodyPr/>
          <a:lstStyle/>
          <a:p>
            <a:pPr algn="l" eaLnBrk="1" hangingPunct="1"/>
            <a:endParaRPr lang="zh-CN" altLang="en-US" sz="2000" b="1" dirty="0">
              <a:solidFill>
                <a:schemeClr val="tx1"/>
              </a:solidFill>
              <a:latin typeface="楷体" panose="02010609060101010101" pitchFamily="49" charset="-122"/>
              <a:ea typeface="楷体" panose="02010609060101010101" pitchFamily="49" charset="-122"/>
              <a:sym typeface="黑体" panose="02010609060101010101" pitchFamily="2" charset="-122"/>
            </a:endParaRPr>
          </a:p>
          <a:p>
            <a:pPr algn="l" eaLnBrk="1" hangingPunct="1"/>
            <a:endParaRPr lang="en-US" altLang="en-US" sz="4000" dirty="0">
              <a:solidFill>
                <a:schemeClr val="tx1"/>
              </a:solidFill>
              <a:latin typeface="黑体" panose="02010609060101010101" pitchFamily="2" charset="-122"/>
              <a:ea typeface="黑体" panose="02010609060101010101" pitchFamily="2" charset="-122"/>
              <a:sym typeface="黑体" panose="02010609060101010101" pitchFamily="2" charset="-122"/>
            </a:endParaRPr>
          </a:p>
          <a:p>
            <a:pPr algn="l" eaLnBrk="1" hangingPunct="1"/>
            <a:endParaRPr lang="en-US" altLang="en-US" sz="4400" dirty="0">
              <a:ea typeface="楷体" panose="02010609060101010101" pitchFamily="49" charset="-122"/>
            </a:endParaRPr>
          </a:p>
        </p:txBody>
      </p:sp>
      <p:pic>
        <p:nvPicPr>
          <p:cNvPr id="7" name="图片 6" descr="A&amp;M LOGO"/>
          <p:cNvPicPr/>
          <p:nvPr/>
        </p:nvPicPr>
        <p:blipFill>
          <a:blip r:embed="rId1"/>
          <a:srcRect/>
          <a:stretch>
            <a:fillRect/>
          </a:stretch>
        </p:blipFill>
        <p:spPr bwMode="auto">
          <a:xfrm>
            <a:off x="6467053" y="6023776"/>
            <a:ext cx="2569443" cy="717592"/>
          </a:xfrm>
          <a:prstGeom prst="rect">
            <a:avLst/>
          </a:prstGeom>
          <a:noFill/>
          <a:ln w="9525">
            <a:noFill/>
            <a:miter lim="800000"/>
            <a:headEnd/>
            <a:tailEnd/>
          </a:ln>
        </p:spPr>
      </p:pic>
      <p:sp>
        <p:nvSpPr>
          <p:cNvPr id="2" name="Rectangle 2"/>
          <p:cNvSpPr>
            <a:spLocks noGrp="1" noChangeArrowheads="1"/>
          </p:cNvSpPr>
          <p:nvPr/>
        </p:nvSpPr>
        <p:spPr>
          <a:xfrm>
            <a:off x="3672840" y="3825240"/>
            <a:ext cx="7717790" cy="147002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85000"/>
              </a:lnSpc>
              <a:spcBef>
                <a:spcPct val="0"/>
              </a:spcBef>
              <a:spcAft>
                <a:spcPct val="0"/>
              </a:spcAft>
              <a:defRPr sz="3200" b="1" i="1">
                <a:solidFill>
                  <a:srgbClr val="0F245F"/>
                </a:solidFill>
                <a:latin typeface="+mj-lt"/>
                <a:ea typeface="+mj-ea"/>
                <a:cs typeface="+mj-cs"/>
                <a:sym typeface="Arial" panose="020B0604020202020204" pitchFamily="34" charset="0"/>
              </a:defRPr>
            </a:lvl1pPr>
            <a:lvl2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9pPr>
          </a:lstStyle>
          <a:p>
            <a:pPr fontAlgn="base"/>
            <a:r>
              <a:rPr lang="zh-CN" altLang="en-US" sz="2400" i="0">
                <a:solidFill>
                  <a:schemeClr val="tx1"/>
                </a:solidFill>
                <a:effectLst>
                  <a:outerShdw blurRad="38100" dist="19050" dir="2700000" algn="tl" rotWithShape="0">
                    <a:schemeClr val="dk1">
                      <a:alpha val="40000"/>
                    </a:schemeClr>
                  </a:outerShdw>
                </a:effectLst>
                <a:sym typeface="+mn-ea"/>
              </a:rPr>
              <a:t>朱东利 </a:t>
            </a:r>
            <a:endParaRPr lang="zh-CN" altLang="en-US" sz="2400" i="0">
              <a:solidFill>
                <a:schemeClr val="tx1"/>
              </a:solidFill>
              <a:effectLst>
                <a:outerShdw blurRad="38100" dist="19050" dir="2700000" algn="tl" rotWithShape="0">
                  <a:schemeClr val="dk1">
                    <a:alpha val="40000"/>
                  </a:schemeClr>
                </a:outerShdw>
              </a:effectLst>
              <a:sym typeface="+mn-ea"/>
            </a:endParaRPr>
          </a:p>
          <a:p>
            <a:pPr fontAlgn="base"/>
            <a:endParaRPr lang="zh-CN" altLang="en-US" sz="2400" i="0">
              <a:solidFill>
                <a:schemeClr val="tx1"/>
              </a:solidFill>
              <a:effectLst>
                <a:outerShdw blurRad="38100" dist="19050" dir="2700000" algn="tl" rotWithShape="0">
                  <a:schemeClr val="dk1">
                    <a:alpha val="40000"/>
                  </a:schemeClr>
                </a:outerShdw>
              </a:effectLst>
              <a:sym typeface="+mn-ea"/>
            </a:endParaRPr>
          </a:p>
          <a:p>
            <a:pPr fontAlgn="base"/>
            <a:r>
              <a:rPr lang="en-US" altLang="zh-CN" sz="2400" i="0">
                <a:solidFill>
                  <a:schemeClr val="tx1"/>
                </a:solidFill>
                <a:effectLst>
                  <a:outerShdw blurRad="38100" dist="19050" dir="2700000" algn="tl" rotWithShape="0">
                    <a:schemeClr val="dk1">
                      <a:alpha val="40000"/>
                    </a:schemeClr>
                  </a:outerShdw>
                </a:effectLst>
                <a:sym typeface="+mn-ea"/>
              </a:rPr>
              <a:t>13512513384</a:t>
            </a:r>
            <a:endParaRPr lang="en-US" altLang="zh-CN" sz="2400" i="0" strike="noStrike" noProof="1">
              <a:solidFill>
                <a:schemeClr val="tx1"/>
              </a:solidFill>
              <a:effectLst>
                <a:outerShdw blurRad="38100" dist="19050" dir="2700000" algn="tl" rotWithShape="0">
                  <a:schemeClr val="dk1">
                    <a:alpha val="40000"/>
                  </a:schemeClr>
                </a:outerShdw>
              </a:effectLst>
            </a:endParaRPr>
          </a:p>
          <a:p>
            <a:pPr fontAlgn="base"/>
            <a:endParaRPr lang="en-US" altLang="zh-CN" sz="2400" i="0" strike="noStrike" noProof="1">
              <a:solidFill>
                <a:schemeClr val="tx1"/>
              </a:solidFill>
              <a:effectLst>
                <a:outerShdw blurRad="38100" dist="19050" dir="2700000" algn="tl" rotWithShape="0">
                  <a:schemeClr val="dk1">
                    <a:alpha val="40000"/>
                  </a:schemeClr>
                </a:outerShdw>
              </a:effectLst>
            </a:endParaRPr>
          </a:p>
          <a:p>
            <a:pPr fontAlgn="base"/>
            <a:r>
              <a:rPr lang="en-US" altLang="zh-CN" sz="2400" i="0">
                <a:solidFill>
                  <a:schemeClr val="tx1"/>
                </a:solidFill>
                <a:effectLst>
                  <a:outerShdw blurRad="38100" dist="19050" dir="2700000" algn="tl" rotWithShape="0">
                    <a:schemeClr val="dk1">
                      <a:alpha val="40000"/>
                    </a:schemeClr>
                  </a:outerShdw>
                </a:effectLst>
                <a:sym typeface="+mn-ea"/>
              </a:rPr>
              <a:t>zhudongli@anmantech.com</a:t>
            </a:r>
            <a:endParaRPr lang="en-US" altLang="zh-CN" sz="2400" i="0" strike="noStrike" noProof="1">
              <a:solidFill>
                <a:schemeClr val="tx1"/>
              </a:solidFill>
              <a:effectLst>
                <a:outerShdw blurRad="38100" dist="19050" dir="2700000" algn="tl" rotWithShape="0">
                  <a:schemeClr val="dk1">
                    <a:alpha val="40000"/>
                  </a:schemeClr>
                </a:outerShdw>
              </a:effectLst>
            </a:endParaRPr>
          </a:p>
          <a:p>
            <a:pPr eaLnBrk="1" hangingPunct="1">
              <a:lnSpc>
                <a:spcPct val="75000"/>
              </a:lnSpc>
            </a:pPr>
            <a:endParaRPr lang="en-US" sz="4000" dirty="0">
              <a:ea typeface="楷体" panose="02010609060101010101" pitchFamily="49" charset="-122"/>
            </a:endParaRPr>
          </a:p>
        </p:txBody>
      </p:sp>
      <p:sp>
        <p:nvSpPr>
          <p:cNvPr id="3" name="Rectangle 2"/>
          <p:cNvSpPr>
            <a:spLocks noGrp="1" noChangeArrowheads="1"/>
          </p:cNvSpPr>
          <p:nvPr/>
        </p:nvSpPr>
        <p:spPr>
          <a:xfrm>
            <a:off x="1544955" y="738505"/>
            <a:ext cx="7717790" cy="147002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85000"/>
              </a:lnSpc>
              <a:spcBef>
                <a:spcPct val="0"/>
              </a:spcBef>
              <a:spcAft>
                <a:spcPct val="0"/>
              </a:spcAft>
              <a:defRPr sz="3200" b="1" i="1">
                <a:solidFill>
                  <a:srgbClr val="0F245F"/>
                </a:solidFill>
                <a:latin typeface="+mj-lt"/>
                <a:ea typeface="+mj-ea"/>
                <a:cs typeface="+mj-cs"/>
                <a:sym typeface="Arial" panose="020B0604020202020204" pitchFamily="34" charset="0"/>
              </a:defRPr>
            </a:lvl1pPr>
            <a:lvl2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75000"/>
              </a:lnSpc>
            </a:pPr>
            <a:r>
              <a:rPr lang="en-US" sz="2100" i="0" dirty="0" smtClean="0">
                <a:ea typeface="楷体" panose="02010609060101010101" pitchFamily="49" charset="-122"/>
              </a:rPr>
              <a:t>          </a:t>
            </a:r>
            <a:endParaRPr lang="en-US" sz="2100" i="0" dirty="0" smtClean="0">
              <a:ea typeface="楷体" panose="02010609060101010101" pitchFamily="49" charset="-122"/>
            </a:endParaRPr>
          </a:p>
          <a:p>
            <a:pPr eaLnBrk="1" hangingPunct="1">
              <a:lnSpc>
                <a:spcPct val="75000"/>
              </a:lnSpc>
            </a:pPr>
            <a:endParaRPr lang="en-US" sz="2100" i="0" dirty="0" smtClean="0">
              <a:ea typeface="楷体" panose="02010609060101010101" pitchFamily="49" charset="-122"/>
            </a:endParaRPr>
          </a:p>
          <a:p>
            <a:pPr eaLnBrk="1" hangingPunct="1">
              <a:lnSpc>
                <a:spcPct val="75000"/>
              </a:lnSpc>
            </a:pPr>
            <a:endParaRPr lang="en-US" sz="2100" i="0" dirty="0" smtClean="0">
              <a:ea typeface="楷体" panose="02010609060101010101" pitchFamily="49" charset="-122"/>
            </a:endParaRPr>
          </a:p>
        </p:txBody>
      </p:sp>
      <p:sp>
        <p:nvSpPr>
          <p:cNvPr id="4" name="Rectangle 2"/>
          <p:cNvSpPr>
            <a:spLocks noGrp="1" noChangeArrowheads="1"/>
          </p:cNvSpPr>
          <p:nvPr/>
        </p:nvSpPr>
        <p:spPr>
          <a:xfrm>
            <a:off x="1544955" y="738505"/>
            <a:ext cx="7717790" cy="787400"/>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85000"/>
              </a:lnSpc>
              <a:spcBef>
                <a:spcPct val="0"/>
              </a:spcBef>
              <a:spcAft>
                <a:spcPct val="0"/>
              </a:spcAft>
              <a:defRPr sz="3200" b="1" i="1">
                <a:solidFill>
                  <a:srgbClr val="0F245F"/>
                </a:solidFill>
                <a:latin typeface="+mj-lt"/>
                <a:ea typeface="+mj-ea"/>
                <a:cs typeface="+mj-cs"/>
                <a:sym typeface="Arial" panose="020B0604020202020204" pitchFamily="34" charset="0"/>
              </a:defRPr>
            </a:lvl1pPr>
            <a:lvl2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75000"/>
              </a:lnSpc>
            </a:pPr>
            <a:r>
              <a:rPr lang="en-US" i="0" dirty="0" smtClean="0">
                <a:ea typeface="楷体" panose="02010609060101010101" pitchFamily="49" charset="-122"/>
              </a:rPr>
              <a:t>  </a:t>
            </a:r>
            <a:br>
              <a:rPr lang="zh-CN" i="0" dirty="0" smtClean="0">
                <a:ea typeface="楷体" panose="02010609060101010101" pitchFamily="49" charset="-122"/>
                <a:sym typeface="+mn-ea"/>
              </a:rPr>
            </a:br>
            <a:r>
              <a:rPr lang="en-US" altLang="zh-CN" i="0" dirty="0" smtClean="0">
                <a:ea typeface="楷体" panose="02010609060101010101" pitchFamily="49" charset="-122"/>
                <a:sym typeface="+mn-ea"/>
              </a:rPr>
              <a:t>API</a:t>
            </a:r>
            <a:r>
              <a:rPr lang="zh-CN" altLang="en-US" i="0" dirty="0" smtClean="0">
                <a:ea typeface="楷体" panose="02010609060101010101" pitchFamily="49" charset="-122"/>
                <a:sym typeface="+mn-ea"/>
              </a:rPr>
              <a:t>车间全流程自动化建设</a:t>
            </a:r>
            <a:r>
              <a:rPr lang="en-US" i="0" dirty="0" smtClean="0">
                <a:ea typeface="楷体" panose="02010609060101010101" pitchFamily="49" charset="-122"/>
              </a:rPr>
              <a:t>  </a:t>
            </a:r>
            <a:r>
              <a:rPr lang="en-US" sz="2100" i="0" dirty="0" smtClean="0">
                <a:ea typeface="楷体" panose="02010609060101010101" pitchFamily="49" charset="-122"/>
              </a:rPr>
              <a:t>  </a:t>
            </a:r>
            <a:endParaRPr lang="en-US" sz="2100" i="0" dirty="0" smtClean="0">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rPr>
              <a:t>合规性诊断</a:t>
            </a:r>
            <a:endParaRPr lang="zh-CN" i="0" dirty="0" smtClean="0">
              <a:latin typeface="楷体" panose="02010609060101010101" pitchFamily="49" charset="-122"/>
              <a:ea typeface="楷体" panose="02010609060101010101" pitchFamily="49" charset="-122"/>
            </a:endParaRPr>
          </a:p>
        </p:txBody>
      </p:sp>
      <p:sp>
        <p:nvSpPr>
          <p:cNvPr id="100" name="文本框 99"/>
          <p:cNvSpPr txBox="1"/>
          <p:nvPr/>
        </p:nvSpPr>
        <p:spPr>
          <a:xfrm>
            <a:off x="614680" y="1810385"/>
            <a:ext cx="8209280" cy="4569460"/>
          </a:xfrm>
          <a:prstGeom prst="rect">
            <a:avLst/>
          </a:prstGeom>
          <a:noFill/>
          <a:ln w="9525">
            <a:noFill/>
          </a:ln>
        </p:spPr>
        <p:txBody>
          <a:bodyPr wrap="square">
            <a:spAutoFit/>
          </a:bodyPr>
          <a:p>
            <a:pPr marL="0" indent="266700" latinLnBrk="0">
              <a:lnSpc>
                <a:spcPct val="150000"/>
              </a:lnSpc>
            </a:pPr>
            <a:r>
              <a:rPr lang="en-US" alt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                     </a:t>
            </a: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重大隐患诊断</a:t>
            </a:r>
            <a:endPar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诊断依据：</a:t>
            </a:r>
            <a:endParaRPr lang="zh-CN" altLang="en-US"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（1）《化工和危险化学品生产经营单位重大生产安全事故隐患判定标准（试行）》（</a:t>
            </a:r>
            <a:r>
              <a:rPr lang="zh-CN" sz="2000" b="1">
                <a:solidFill>
                  <a:srgbClr val="0000FF"/>
                </a:solidFill>
                <a:latin typeface="楷体" panose="02010609060101010101" pitchFamily="49" charset="-122"/>
                <a:ea typeface="楷体" panose="02010609060101010101" pitchFamily="49" charset="-122"/>
                <a:cs typeface="楷体" panose="02010609060101010101" pitchFamily="49" charset="-122"/>
              </a:rPr>
              <a:t>安监总管三〔2017〕121号</a:t>
            </a: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a:t>
            </a: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en-US" alt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2</a:t>
            </a: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）《化工和危险化学品生产经营单位重大生产安全事故隐患判定标准解读》</a:t>
            </a: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交付成果：</a:t>
            </a: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重大隐患诊断清单</a:t>
            </a: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诊断单位：</a:t>
            </a:r>
            <a:r>
              <a:rPr 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设计</a:t>
            </a: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安全咨询公司</a:t>
            </a:r>
            <a:br>
              <a:rPr lang="zh-CN" sz="1700" b="0">
                <a:solidFill>
                  <a:srgbClr val="333333"/>
                </a:solidFill>
                <a:latin typeface="楷体" panose="02010609060101010101" pitchFamily="49" charset="-122"/>
                <a:ea typeface="楷体" panose="02010609060101010101" pitchFamily="49" charset="-122"/>
                <a:cs typeface="楷体" panose="02010609060101010101" pitchFamily="49" charset="-122"/>
              </a:rPr>
            </a:br>
            <a:r>
              <a:rPr lang="zh-CN" sz="1700" b="0">
                <a:solidFill>
                  <a:srgbClr val="333333"/>
                </a:solidFill>
                <a:latin typeface="楷体" panose="02010609060101010101" pitchFamily="49" charset="-122"/>
                <a:ea typeface="楷体" panose="02010609060101010101" pitchFamily="49" charset="-122"/>
                <a:cs typeface="楷体" panose="02010609060101010101" pitchFamily="49" charset="-122"/>
              </a:rPr>
              <a:t>     </a:t>
            </a:r>
            <a:endParaRPr lang="zh-CN" sz="17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endParaRPr lang="zh-CN" altLang="en-US" sz="1700">
              <a:latin typeface="楷体" panose="02010609060101010101" pitchFamily="49" charset="-122"/>
              <a:ea typeface="楷体" panose="02010609060101010101" pitchFamily="49" charset="-122"/>
              <a:cs typeface="楷体" panose="02010609060101010101" pitchFamily="49" charset="-122"/>
            </a:endParaRPr>
          </a:p>
        </p:txBody>
      </p:sp>
      <p:sp>
        <p:nvSpPr>
          <p:cNvPr id="31" name="圆角矩形 30"/>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32" name="圆角矩形 31"/>
          <p:cNvSpPr/>
          <p:nvPr/>
        </p:nvSpPr>
        <p:spPr bwMode="auto">
          <a:xfrm>
            <a:off x="1906905" y="1151255"/>
            <a:ext cx="1576705"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7" name="右箭头 36"/>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8" name="右箭头 37"/>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6"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3" name="圆角矩形 2"/>
          <p:cNvSpPr/>
          <p:nvPr/>
        </p:nvSpPr>
        <p:spPr bwMode="auto">
          <a:xfrm>
            <a:off x="7164705" y="1170940"/>
            <a:ext cx="19380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0" name="右箭头 19"/>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3" name="圆角矩形 22"/>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4" name="圆角矩形 23"/>
          <p:cNvSpPr/>
          <p:nvPr/>
        </p:nvSpPr>
        <p:spPr bwMode="auto">
          <a:xfrm>
            <a:off x="3761740" y="1125220"/>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5" name="右箭头 24"/>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rPr>
              <a:t>合规性诊断</a:t>
            </a:r>
            <a:endParaRPr lang="zh-CN" i="0" dirty="0" smtClean="0">
              <a:latin typeface="楷体" panose="02010609060101010101" pitchFamily="49" charset="-122"/>
              <a:ea typeface="楷体" panose="02010609060101010101" pitchFamily="49" charset="-122"/>
            </a:endParaRPr>
          </a:p>
        </p:txBody>
      </p:sp>
      <p:sp>
        <p:nvSpPr>
          <p:cNvPr id="190" name=" 190"/>
          <p:cNvSpPr/>
          <p:nvPr/>
        </p:nvSpPr>
        <p:spPr>
          <a:xfrm>
            <a:off x="707390" y="236537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6" name="文本框 5"/>
          <p:cNvSpPr txBox="1"/>
          <p:nvPr/>
        </p:nvSpPr>
        <p:spPr>
          <a:xfrm>
            <a:off x="1215390" y="2327275"/>
            <a:ext cx="3383280" cy="36830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sym typeface="+mn-ea"/>
              </a:rPr>
              <a:t>企业现状与竣工图的符合性诊断</a:t>
            </a:r>
            <a:endParaRPr lang="zh-CN" sz="1800" smtClean="0">
              <a:solidFill>
                <a:srgbClr val="000000"/>
              </a:solidFill>
              <a:latin typeface="楷体" panose="02010609060101010101" pitchFamily="49" charset="-122"/>
              <a:ea typeface="楷体" panose="02010609060101010101" pitchFamily="49" charset="-122"/>
              <a:sym typeface="+mn-ea"/>
            </a:endParaRPr>
          </a:p>
        </p:txBody>
      </p:sp>
      <p:sp>
        <p:nvSpPr>
          <p:cNvPr id="7" name=" 190"/>
          <p:cNvSpPr/>
          <p:nvPr/>
        </p:nvSpPr>
        <p:spPr>
          <a:xfrm>
            <a:off x="714375" y="288417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8" name="文本框 7"/>
          <p:cNvSpPr txBox="1"/>
          <p:nvPr/>
        </p:nvSpPr>
        <p:spPr>
          <a:xfrm>
            <a:off x="1222375" y="2846070"/>
            <a:ext cx="2240280" cy="36830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sym typeface="+mn-ea"/>
              </a:rPr>
              <a:t>工艺安全可靠性诊断</a:t>
            </a:r>
            <a:endParaRPr lang="zh-CN" sz="1800" smtClean="0">
              <a:solidFill>
                <a:srgbClr val="000000"/>
              </a:solidFill>
              <a:latin typeface="楷体" panose="02010609060101010101" pitchFamily="49" charset="-122"/>
              <a:ea typeface="楷体" panose="02010609060101010101" pitchFamily="49" charset="-122"/>
              <a:sym typeface="+mn-ea"/>
            </a:endParaRPr>
          </a:p>
        </p:txBody>
      </p:sp>
      <p:sp>
        <p:nvSpPr>
          <p:cNvPr id="9" name=" 190"/>
          <p:cNvSpPr/>
          <p:nvPr/>
        </p:nvSpPr>
        <p:spPr>
          <a:xfrm>
            <a:off x="748030" y="344297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10" name="文本框 9"/>
          <p:cNvSpPr txBox="1"/>
          <p:nvPr/>
        </p:nvSpPr>
        <p:spPr>
          <a:xfrm>
            <a:off x="1256030" y="3404870"/>
            <a:ext cx="3484880" cy="368300"/>
          </a:xfrm>
          <a:prstGeom prst="rect">
            <a:avLst/>
          </a:prstGeom>
          <a:noFill/>
        </p:spPr>
        <p:txBody>
          <a:bodyPr wrap="none" rtlCol="0" anchor="t">
            <a:spAutoFit/>
          </a:bodyPr>
          <a:p>
            <a:r>
              <a:rPr lang="zh-CN" altLang="en-US"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自动化措施与</a:t>
            </a:r>
            <a:r>
              <a:rPr lang="en-US" alt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HAZOP</a:t>
            </a:r>
            <a:r>
              <a:rPr lang="zh-CN" altLang="en-US"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符合性诊断</a:t>
            </a:r>
            <a:endParaRPr lang="en-US" alt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 190"/>
          <p:cNvSpPr/>
          <p:nvPr/>
        </p:nvSpPr>
        <p:spPr>
          <a:xfrm>
            <a:off x="768350" y="400177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12" name="文本框 11"/>
          <p:cNvSpPr txBox="1"/>
          <p:nvPr/>
        </p:nvSpPr>
        <p:spPr>
          <a:xfrm>
            <a:off x="1276350" y="3963670"/>
            <a:ext cx="3294380" cy="36830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两重点一重大的</a:t>
            </a:r>
            <a:r>
              <a:rPr lang="en-US" alt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SIS</a:t>
            </a:r>
            <a:r>
              <a:rPr lang="zh-CN" altLang="en-US"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符合性诊断</a:t>
            </a:r>
            <a:endParaRPr lang="zh-CN" altLang="en-US"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 190"/>
          <p:cNvSpPr/>
          <p:nvPr/>
        </p:nvSpPr>
        <p:spPr>
          <a:xfrm>
            <a:off x="788670" y="457390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14" name="文本框 13"/>
          <p:cNvSpPr txBox="1"/>
          <p:nvPr/>
        </p:nvSpPr>
        <p:spPr>
          <a:xfrm>
            <a:off x="1296670" y="4535805"/>
            <a:ext cx="3154680" cy="36830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sym typeface="+mn-ea"/>
              </a:rPr>
              <a:t>粉尘爆炸危险场所安全性诊断</a:t>
            </a:r>
            <a:endParaRPr lang="zh-CN" sz="1800" smtClean="0">
              <a:solidFill>
                <a:srgbClr val="000000"/>
              </a:solidFill>
              <a:latin typeface="楷体" panose="02010609060101010101" pitchFamily="49" charset="-122"/>
              <a:ea typeface="楷体" panose="02010609060101010101" pitchFamily="49" charset="-122"/>
              <a:sym typeface="+mn-ea"/>
            </a:endParaRPr>
          </a:p>
        </p:txBody>
      </p:sp>
      <p:sp>
        <p:nvSpPr>
          <p:cNvPr id="17" name=" 190"/>
          <p:cNvSpPr/>
          <p:nvPr/>
        </p:nvSpPr>
        <p:spPr>
          <a:xfrm>
            <a:off x="774065" y="514604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18" name="文本框 17"/>
          <p:cNvSpPr txBox="1"/>
          <p:nvPr/>
        </p:nvSpPr>
        <p:spPr>
          <a:xfrm>
            <a:off x="1282065" y="5107940"/>
            <a:ext cx="3154680" cy="36830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sym typeface="+mn-ea"/>
              </a:rPr>
              <a:t>有毒气体防护装备符合性诊断</a:t>
            </a:r>
            <a:endParaRPr lang="zh-CN" sz="1800" smtClean="0">
              <a:solidFill>
                <a:srgbClr val="000000"/>
              </a:solidFill>
              <a:latin typeface="楷体" panose="02010609060101010101" pitchFamily="49" charset="-122"/>
              <a:ea typeface="楷体" panose="02010609060101010101" pitchFamily="49" charset="-122"/>
              <a:sym typeface="+mn-ea"/>
            </a:endParaRPr>
          </a:p>
        </p:txBody>
      </p:sp>
      <p:sp>
        <p:nvSpPr>
          <p:cNvPr id="19" name=" 190"/>
          <p:cNvSpPr/>
          <p:nvPr/>
        </p:nvSpPr>
        <p:spPr>
          <a:xfrm>
            <a:off x="781050" y="571817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20" name="文本框 19"/>
          <p:cNvSpPr txBox="1"/>
          <p:nvPr/>
        </p:nvSpPr>
        <p:spPr>
          <a:xfrm>
            <a:off x="1289050" y="5680075"/>
            <a:ext cx="1821180" cy="368300"/>
          </a:xfrm>
          <a:prstGeom prst="rect">
            <a:avLst/>
          </a:prstGeom>
          <a:noFill/>
        </p:spPr>
        <p:txBody>
          <a:bodyPr wrap="none" rtlCol="0" anchor="t">
            <a:spAutoFit/>
          </a:bodyPr>
          <a:p>
            <a:r>
              <a:rPr lang="en-US" alt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GDS</a:t>
            </a:r>
            <a:r>
              <a:rPr lang="zh-CN" altLang="en-US"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符合性</a:t>
            </a:r>
            <a:r>
              <a:rPr 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诊断</a:t>
            </a:r>
            <a:endParaRPr lang="zh-CN" sz="1800">
              <a:latin typeface="楷体" panose="02010609060101010101" pitchFamily="49" charset="-122"/>
              <a:ea typeface="楷体" panose="02010609060101010101" pitchFamily="49" charset="-122"/>
              <a:cs typeface="楷体" panose="02010609060101010101" pitchFamily="49" charset="-122"/>
            </a:endParaRPr>
          </a:p>
        </p:txBody>
      </p:sp>
      <p:sp>
        <p:nvSpPr>
          <p:cNvPr id="3"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5" name="直接连接符 14"/>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16" name="图片 15"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1" name="椭圆形标注 20"/>
          <p:cNvSpPr/>
          <p:nvPr/>
        </p:nvSpPr>
        <p:spPr>
          <a:xfrm>
            <a:off x="4926965" y="2232025"/>
            <a:ext cx="4163060" cy="834390"/>
          </a:xfrm>
          <a:prstGeom prst="wedgeEllipseCallout">
            <a:avLst>
              <a:gd name="adj1" fmla="val -59228"/>
              <a:gd name="adj2" fmla="val -17503"/>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rPr>
              <a:t>API</a:t>
            </a:r>
            <a:r>
              <a:rPr kumimoji="0" lang="zh-CN" alt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rPr>
              <a:t>车间通病及改造难点</a:t>
            </a:r>
            <a:endParaRPr kumimoji="0" lang="zh-CN" alt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22" name="文本框 21"/>
          <p:cNvSpPr txBox="1"/>
          <p:nvPr/>
        </p:nvSpPr>
        <p:spPr>
          <a:xfrm>
            <a:off x="5205730" y="3435350"/>
            <a:ext cx="3744000" cy="2196000"/>
          </a:xfrm>
          <a:prstGeom prst="rect">
            <a:avLst/>
          </a:prstGeom>
          <a:noFill/>
          <a:ln w="12700" cmpd="sng">
            <a:solidFill>
              <a:schemeClr val="accent1">
                <a:shade val="50000"/>
              </a:schemeClr>
            </a:solidFill>
            <a:prstDash val="solid"/>
          </a:ln>
          <a:effectLst>
            <a:outerShdw blurRad="50800" dist="38100" dir="2700000" algn="tl" rotWithShape="0">
              <a:prstClr val="black">
                <a:alpha val="40000"/>
              </a:prstClr>
            </a:outerShdw>
          </a:effectLst>
        </p:spPr>
        <p:txBody>
          <a:bodyPr wrap="square" rtlCol="0">
            <a:spAutoFit/>
          </a:bodyPr>
          <a:p>
            <a:endParaRPr lang="zh-CN" altLang="en-US"/>
          </a:p>
        </p:txBody>
      </p:sp>
      <p:sp>
        <p:nvSpPr>
          <p:cNvPr id="23" name="文本框 22"/>
          <p:cNvSpPr txBox="1"/>
          <p:nvPr/>
        </p:nvSpPr>
        <p:spPr>
          <a:xfrm>
            <a:off x="5229225" y="3442970"/>
            <a:ext cx="5002530" cy="2584450"/>
          </a:xfrm>
          <a:prstGeom prst="rect">
            <a:avLst/>
          </a:prstGeom>
          <a:noFill/>
        </p:spPr>
        <p:txBody>
          <a:bodyPr wrap="square" rtlCol="0" anchor="t">
            <a:spAutoFit/>
          </a:bodyPr>
          <a:p>
            <a:pPr marL="0" indent="266700" latinLnBrk="0">
              <a:lnSpc>
                <a:spcPct val="150000"/>
              </a:lnSpc>
            </a:pPr>
            <a:r>
              <a:rPr lang="zh-CN" sz="1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交付成果：</a:t>
            </a:r>
            <a:r>
              <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安全设施设计诊</a:t>
            </a:r>
            <a:endPar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r>
              <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断（复核）报告</a:t>
            </a:r>
            <a:endPar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endPar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r>
              <a:rPr lang="zh-CN" sz="1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诊断单位：</a:t>
            </a:r>
            <a:r>
              <a:rPr lang="zh-CN"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设计单位</a:t>
            </a:r>
            <a:r>
              <a:rPr lang="zh-CN" sz="1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a:t>
            </a:r>
            <a:r>
              <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安全</a:t>
            </a:r>
            <a:endPar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r>
              <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咨询公司</a:t>
            </a:r>
            <a:br>
              <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br>
            <a:endParaRPr lang="zh-CN" altLang="en-US"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906905" y="1151255"/>
            <a:ext cx="1576705"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25220"/>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40" name="文本框 39"/>
          <p:cNvSpPr txBox="1"/>
          <p:nvPr/>
        </p:nvSpPr>
        <p:spPr>
          <a:xfrm>
            <a:off x="1327150" y="1771650"/>
            <a:ext cx="2989580" cy="429895"/>
          </a:xfrm>
          <a:prstGeom prst="rect">
            <a:avLst/>
          </a:prstGeom>
          <a:noFill/>
        </p:spPr>
        <p:txBody>
          <a:bodyPr wrap="none" rtlCol="0" anchor="t">
            <a:spAutoFit/>
          </a:bodyPr>
          <a:p>
            <a:r>
              <a:rPr lang="zh-CN" sz="22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安全设施诊断（复核）</a:t>
            </a:r>
            <a:endParaRPr lang="zh-CN" altLang="en-US" sz="22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rPr>
              <a:t>合规性诊断</a:t>
            </a:r>
            <a:endParaRPr lang="zh-CN" i="0" dirty="0" smtClean="0">
              <a:latin typeface="楷体" panose="02010609060101010101" pitchFamily="49" charset="-122"/>
              <a:ea typeface="楷体" panose="02010609060101010101" pitchFamily="49" charset="-122"/>
            </a:endParaRPr>
          </a:p>
        </p:txBody>
      </p:sp>
      <p:sp>
        <p:nvSpPr>
          <p:cNvPr id="190" name=" 190"/>
          <p:cNvSpPr/>
          <p:nvPr/>
        </p:nvSpPr>
        <p:spPr>
          <a:xfrm>
            <a:off x="707390" y="272542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6" name="文本框 5"/>
          <p:cNvSpPr txBox="1"/>
          <p:nvPr/>
        </p:nvSpPr>
        <p:spPr>
          <a:xfrm>
            <a:off x="1215390" y="2687320"/>
            <a:ext cx="1554480" cy="36830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sym typeface="+mn-ea"/>
              </a:rPr>
              <a:t>整理竣工</a:t>
            </a:r>
            <a:r>
              <a:rPr lang="en-US" altLang="zh-CN" sz="1800" smtClean="0">
                <a:solidFill>
                  <a:srgbClr val="000000"/>
                </a:solidFill>
                <a:latin typeface="楷体" panose="02010609060101010101" pitchFamily="49" charset="-122"/>
                <a:ea typeface="楷体" panose="02010609060101010101" pitchFamily="49" charset="-122"/>
                <a:sym typeface="+mn-ea"/>
              </a:rPr>
              <a:t>P&amp;ID</a:t>
            </a:r>
            <a:endParaRPr lang="en-US" altLang="zh-CN" sz="1800" smtClean="0">
              <a:solidFill>
                <a:srgbClr val="000000"/>
              </a:solidFill>
              <a:latin typeface="楷体" panose="02010609060101010101" pitchFamily="49" charset="-122"/>
              <a:ea typeface="楷体" panose="02010609060101010101" pitchFamily="49" charset="-122"/>
              <a:sym typeface="+mn-ea"/>
            </a:endParaRPr>
          </a:p>
        </p:txBody>
      </p:sp>
      <p:sp>
        <p:nvSpPr>
          <p:cNvPr id="7" name=" 190"/>
          <p:cNvSpPr/>
          <p:nvPr/>
        </p:nvSpPr>
        <p:spPr>
          <a:xfrm>
            <a:off x="714375" y="341757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8" name="文本框 7"/>
          <p:cNvSpPr txBox="1"/>
          <p:nvPr/>
        </p:nvSpPr>
        <p:spPr>
          <a:xfrm>
            <a:off x="1222375" y="3379470"/>
            <a:ext cx="2468880" cy="36830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sym typeface="+mn-ea"/>
              </a:rPr>
              <a:t>诊断全流程自动化现状</a:t>
            </a:r>
            <a:endParaRPr lang="zh-CN" sz="1800" smtClean="0">
              <a:solidFill>
                <a:srgbClr val="000000"/>
              </a:solidFill>
              <a:latin typeface="楷体" panose="02010609060101010101" pitchFamily="49" charset="-122"/>
              <a:ea typeface="楷体" panose="02010609060101010101" pitchFamily="49" charset="-122"/>
              <a:sym typeface="+mn-ea"/>
            </a:endParaRPr>
          </a:p>
        </p:txBody>
      </p:sp>
      <p:sp>
        <p:nvSpPr>
          <p:cNvPr id="9" name=" 190"/>
          <p:cNvSpPr/>
          <p:nvPr/>
        </p:nvSpPr>
        <p:spPr>
          <a:xfrm>
            <a:off x="694690" y="409638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a:solidFill>
                <a:srgbClr val="FFFFFF"/>
              </a:solidFill>
              <a:latin typeface="楷体" panose="02010609060101010101" pitchFamily="49" charset="-122"/>
              <a:ea typeface="楷体" panose="02010609060101010101" pitchFamily="49" charset="-122"/>
            </a:endParaRPr>
          </a:p>
        </p:txBody>
      </p:sp>
      <p:sp>
        <p:nvSpPr>
          <p:cNvPr id="10" name="文本框 9"/>
          <p:cNvSpPr txBox="1"/>
          <p:nvPr/>
        </p:nvSpPr>
        <p:spPr>
          <a:xfrm>
            <a:off x="1202690" y="4058285"/>
            <a:ext cx="3154680" cy="645160"/>
          </a:xfrm>
          <a:prstGeom prst="rect">
            <a:avLst/>
          </a:prstGeom>
          <a:noFill/>
        </p:spPr>
        <p:txBody>
          <a:bodyPr wrap="none" rtlCol="0" anchor="t">
            <a:spAutoFit/>
          </a:bodyPr>
          <a:p>
            <a:r>
              <a:rPr 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作为全流程自动化改造方案的</a:t>
            </a:r>
            <a:endParaRPr 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输入条件</a:t>
            </a:r>
            <a:endParaRPr lang="zh-CN" sz="18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5" name="直接连接符 14"/>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16" name="图片 15"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1" name="椭圆形标注 20"/>
          <p:cNvSpPr/>
          <p:nvPr/>
        </p:nvSpPr>
        <p:spPr>
          <a:xfrm>
            <a:off x="4926965" y="2232025"/>
            <a:ext cx="4163060" cy="834390"/>
          </a:xfrm>
          <a:prstGeom prst="wedgeEllipseCallout">
            <a:avLst>
              <a:gd name="adj1" fmla="val -93639"/>
              <a:gd name="adj2" fmla="val 32572"/>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rPr>
              <a:t>P&amp;ID</a:t>
            </a:r>
            <a:r>
              <a:rPr kumimoji="0" lang="zh-CN" alt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rPr>
              <a:t>与现状的一致性是重点</a:t>
            </a:r>
            <a:endParaRPr kumimoji="0" lang="zh-CN" alt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22" name="文本框 21"/>
          <p:cNvSpPr txBox="1"/>
          <p:nvPr/>
        </p:nvSpPr>
        <p:spPr>
          <a:xfrm>
            <a:off x="5072380" y="3435350"/>
            <a:ext cx="3744000" cy="2196000"/>
          </a:xfrm>
          <a:prstGeom prst="rect">
            <a:avLst/>
          </a:prstGeom>
          <a:noFill/>
          <a:ln w="12700" cmpd="sng">
            <a:solidFill>
              <a:schemeClr val="accent1">
                <a:shade val="50000"/>
              </a:schemeClr>
            </a:solidFill>
            <a:prstDash val="solid"/>
          </a:ln>
          <a:effectLst>
            <a:outerShdw blurRad="50800" dist="38100" dir="2700000" algn="tl" rotWithShape="0">
              <a:prstClr val="black">
                <a:alpha val="40000"/>
              </a:prstClr>
            </a:outerShdw>
          </a:effectLst>
        </p:spPr>
        <p:txBody>
          <a:bodyPr wrap="square" rtlCol="0">
            <a:spAutoFit/>
          </a:bodyPr>
          <a:p>
            <a:endParaRPr lang="zh-CN" altLang="en-US"/>
          </a:p>
        </p:txBody>
      </p:sp>
      <p:sp>
        <p:nvSpPr>
          <p:cNvPr id="23" name="文本框 22"/>
          <p:cNvSpPr txBox="1"/>
          <p:nvPr/>
        </p:nvSpPr>
        <p:spPr>
          <a:xfrm>
            <a:off x="4842510" y="3442970"/>
            <a:ext cx="5002530" cy="1337945"/>
          </a:xfrm>
          <a:prstGeom prst="rect">
            <a:avLst/>
          </a:prstGeom>
          <a:noFill/>
        </p:spPr>
        <p:txBody>
          <a:bodyPr wrap="square" rtlCol="0" anchor="t">
            <a:spAutoFit/>
          </a:bodyPr>
          <a:p>
            <a:pPr marL="0" indent="266700" latinLnBrk="0">
              <a:lnSpc>
                <a:spcPct val="150000"/>
              </a:lnSpc>
            </a:pPr>
            <a:r>
              <a:rPr lang="zh-CN" sz="1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交付成果：</a:t>
            </a:r>
            <a:r>
              <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全流程自动化诊断报告</a:t>
            </a:r>
            <a:endPar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endPar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r>
              <a:rPr lang="zh-CN" sz="1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诊断单位：</a:t>
            </a:r>
            <a:r>
              <a:rPr lang="zh-CN"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设计单位</a:t>
            </a:r>
            <a:endParaRPr lang="zh-CN" altLang="en-US"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906905" y="1151255"/>
            <a:ext cx="1576705"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25220"/>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40" name="文本框 39"/>
          <p:cNvSpPr txBox="1"/>
          <p:nvPr/>
        </p:nvSpPr>
        <p:spPr>
          <a:xfrm>
            <a:off x="1327150" y="1771650"/>
            <a:ext cx="2428240" cy="429895"/>
          </a:xfrm>
          <a:prstGeom prst="rect">
            <a:avLst/>
          </a:prstGeom>
          <a:noFill/>
        </p:spPr>
        <p:txBody>
          <a:bodyPr wrap="none" rtlCol="0" anchor="t">
            <a:spAutoFit/>
          </a:bodyPr>
          <a:p>
            <a:r>
              <a:rPr lang="zh-CN" altLang="en-US" sz="22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全流程自动化诊断</a:t>
            </a:r>
            <a:endParaRPr lang="zh-CN" altLang="en-US" sz="22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rPr>
              <a:t>合规性诊断</a:t>
            </a:r>
            <a:endParaRPr lang="zh-CN" i="0" dirty="0" smtClean="0">
              <a:latin typeface="楷体" panose="02010609060101010101" pitchFamily="49" charset="-122"/>
              <a:ea typeface="楷体" panose="02010609060101010101" pitchFamily="49" charset="-122"/>
            </a:endParaRPr>
          </a:p>
        </p:txBody>
      </p:sp>
      <p:sp>
        <p:nvSpPr>
          <p:cNvPr id="3"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5" name="直接连接符 14"/>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16" name="图片 15"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1" name="椭圆形标注 20"/>
          <p:cNvSpPr/>
          <p:nvPr/>
        </p:nvSpPr>
        <p:spPr>
          <a:xfrm>
            <a:off x="4926965" y="2232025"/>
            <a:ext cx="4163060" cy="834390"/>
          </a:xfrm>
          <a:prstGeom prst="wedgeEllipseCallout">
            <a:avLst>
              <a:gd name="adj1" fmla="val -35494"/>
              <a:gd name="adj2" fmla="val 72602"/>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rPr>
              <a:t>SIL</a:t>
            </a:r>
            <a:r>
              <a:rPr kumimoji="0" lang="zh-CN" alt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rPr>
              <a:t>验算是新的强制要求</a:t>
            </a:r>
            <a:endParaRPr kumimoji="0" lang="zh-CN" altLang="en-US"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22" name="文本框 21"/>
          <p:cNvSpPr txBox="1"/>
          <p:nvPr/>
        </p:nvSpPr>
        <p:spPr>
          <a:xfrm>
            <a:off x="5205730" y="3435350"/>
            <a:ext cx="3744000" cy="2196000"/>
          </a:xfrm>
          <a:prstGeom prst="rect">
            <a:avLst/>
          </a:prstGeom>
          <a:noFill/>
          <a:ln w="12700" cmpd="sng">
            <a:solidFill>
              <a:schemeClr val="accent1">
                <a:shade val="50000"/>
              </a:schemeClr>
            </a:solidFill>
            <a:prstDash val="solid"/>
          </a:ln>
          <a:effectLst>
            <a:outerShdw blurRad="50800" dist="38100" dir="2700000" algn="tl" rotWithShape="0">
              <a:prstClr val="black">
                <a:alpha val="40000"/>
              </a:prstClr>
            </a:outerShdw>
          </a:effectLst>
        </p:spPr>
        <p:txBody>
          <a:bodyPr wrap="square" rtlCol="0">
            <a:spAutoFit/>
          </a:bodyPr>
          <a:p>
            <a:endParaRPr lang="zh-CN" altLang="en-US"/>
          </a:p>
        </p:txBody>
      </p:sp>
      <p:sp>
        <p:nvSpPr>
          <p:cNvPr id="23" name="文本框 22"/>
          <p:cNvSpPr txBox="1"/>
          <p:nvPr/>
        </p:nvSpPr>
        <p:spPr>
          <a:xfrm>
            <a:off x="5055870" y="3549650"/>
            <a:ext cx="4046855" cy="1753235"/>
          </a:xfrm>
          <a:prstGeom prst="rect">
            <a:avLst/>
          </a:prstGeom>
          <a:noFill/>
        </p:spPr>
        <p:txBody>
          <a:bodyPr wrap="square" rtlCol="0" anchor="t">
            <a:spAutoFit/>
          </a:bodyPr>
          <a:p>
            <a:pPr marL="0" indent="266700" latinLnBrk="0">
              <a:lnSpc>
                <a:spcPct val="150000"/>
              </a:lnSpc>
            </a:pPr>
            <a:r>
              <a:rPr lang="zh-CN" sz="1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交付成果：</a:t>
            </a:r>
            <a:r>
              <a:rPr lang="en-US" alt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HAZOP</a:t>
            </a:r>
            <a:r>
              <a:rPr lang="zh-CN" altLang="en-US"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分析报告、</a:t>
            </a:r>
            <a:endParaRPr lang="zh-CN" altLang="en-US"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r>
              <a:rPr lang="en-US" alt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SIL</a:t>
            </a:r>
            <a:r>
              <a:rPr lang="zh-CN" altLang="en-US"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定级报告、</a:t>
            </a:r>
            <a:r>
              <a:rPr lang="en-US" alt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SIL</a:t>
            </a:r>
            <a:r>
              <a:rPr lang="zh-CN" altLang="en-US"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验算报告</a:t>
            </a:r>
            <a:endParaRPr lang="zh-CN" sz="1800">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r>
              <a:rPr lang="zh-CN" sz="1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诊断单位：</a:t>
            </a:r>
            <a:r>
              <a:rPr lang="zh-CN"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设计单位、安评单位、</a:t>
            </a:r>
            <a:endParaRPr lang="zh-CN"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266700" latinLnBrk="0">
              <a:lnSpc>
                <a:spcPct val="150000"/>
              </a:lnSpc>
            </a:pPr>
            <a:r>
              <a:rPr lang="zh-CN"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第三方咨询公司</a:t>
            </a:r>
            <a:endParaRPr lang="zh-CN" altLang="en-US" sz="18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906905" y="1151255"/>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51890"/>
            <a:ext cx="1412875"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647065" y="1756410"/>
            <a:ext cx="4095750" cy="47625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rPr>
              <a:t>合规性诊断</a:t>
            </a:r>
            <a:endParaRPr lang="zh-CN" i="0" dirty="0" smtClean="0">
              <a:latin typeface="楷体" panose="02010609060101010101" pitchFamily="49" charset="-122"/>
              <a:ea typeface="楷体" panose="02010609060101010101" pitchFamily="49" charset="-122"/>
            </a:endParaRPr>
          </a:p>
        </p:txBody>
      </p:sp>
      <p:sp>
        <p:nvSpPr>
          <p:cNvPr id="100" name="文本框 99"/>
          <p:cNvSpPr txBox="1"/>
          <p:nvPr/>
        </p:nvSpPr>
        <p:spPr>
          <a:xfrm>
            <a:off x="614680" y="1810385"/>
            <a:ext cx="8209280" cy="3784600"/>
          </a:xfrm>
          <a:prstGeom prst="rect">
            <a:avLst/>
          </a:prstGeom>
          <a:noFill/>
          <a:ln w="9525">
            <a:noFill/>
          </a:ln>
        </p:spPr>
        <p:txBody>
          <a:bodyPr wrap="square">
            <a:spAutoFit/>
          </a:bodyPr>
          <a:p>
            <a:pPr marL="0" indent="266700" latinLnBrk="0">
              <a:lnSpc>
                <a:spcPct val="150000"/>
              </a:lnSpc>
            </a:pPr>
            <a:r>
              <a:rPr lang="en-US" alt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                     </a:t>
            </a: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反应风险评估</a:t>
            </a:r>
            <a:endPar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评估依据：</a:t>
            </a:r>
            <a:r>
              <a:rPr 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国家安全监管总局关于加强精细化工反应安全风险评估工作的指导意见》（</a:t>
            </a:r>
            <a:r>
              <a:rPr lang="zh-CN" sz="2000" b="1">
                <a:solidFill>
                  <a:srgbClr val="0000FF"/>
                </a:solidFill>
                <a:latin typeface="楷体" panose="02010609060101010101" pitchFamily="49" charset="-122"/>
                <a:ea typeface="楷体" panose="02010609060101010101" pitchFamily="49" charset="-122"/>
                <a:cs typeface="楷体" panose="02010609060101010101" pitchFamily="49" charset="-122"/>
              </a:rPr>
              <a:t>安监总管三〔2017〕1号</a:t>
            </a: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a:t>
            </a: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交付成果：</a:t>
            </a:r>
            <a:r>
              <a:rPr 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化工</a:t>
            </a:r>
            <a:r>
              <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rPr>
              <a:t>反应风险评估报告</a:t>
            </a: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评估单位：</a:t>
            </a:r>
            <a:r>
              <a:rPr lang="zh-CN" sz="2000" b="1">
                <a:solidFill>
                  <a:srgbClr val="0000FF"/>
                </a:solidFill>
                <a:latin typeface="楷体" panose="02010609060101010101" pitchFamily="49" charset="-122"/>
                <a:ea typeface="楷体" panose="02010609060101010101" pitchFamily="49" charset="-122"/>
                <a:cs typeface="楷体" panose="02010609060101010101" pitchFamily="49" charset="-122"/>
              </a:rPr>
              <a:t>化安协发〔2018〕23号</a:t>
            </a:r>
            <a:r>
              <a:rPr lang="zh-CN" sz="200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和</a:t>
            </a:r>
            <a:r>
              <a:rPr lang="zh-CN" sz="200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sz="2000" b="1">
                <a:solidFill>
                  <a:srgbClr val="0000FF"/>
                </a:solidFill>
                <a:latin typeface="楷体" panose="02010609060101010101" pitchFamily="49" charset="-122"/>
                <a:ea typeface="楷体" panose="02010609060101010101" pitchFamily="49" charset="-122"/>
                <a:cs typeface="楷体" panose="02010609060101010101" pitchFamily="49" charset="-122"/>
              </a:rPr>
              <a:t>化安协发〔2018〕60号</a:t>
            </a:r>
            <a:r>
              <a:rPr lang="zh-CN" sz="200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sz="2000">
                <a:solidFill>
                  <a:schemeClr val="tx1"/>
                </a:solidFill>
                <a:latin typeface="楷体" panose="02010609060101010101" pitchFamily="49" charset="-122"/>
                <a:ea typeface="楷体" panose="02010609060101010101" pitchFamily="49" charset="-122"/>
                <a:cs typeface="楷体" panose="02010609060101010101" pitchFamily="49" charset="-122"/>
              </a:rPr>
              <a:t>中入围名单</a:t>
            </a:r>
            <a:r>
              <a:rPr 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，由企业从上述单位中自主选定。</a:t>
            </a:r>
            <a:endParaRPr lang="zh-CN" altLang="en-US" sz="1700">
              <a:latin typeface="楷体" panose="02010609060101010101" pitchFamily="49" charset="-122"/>
              <a:ea typeface="楷体" panose="02010609060101010101" pitchFamily="49" charset="-122"/>
              <a:cs typeface="楷体" panose="02010609060101010101" pitchFamily="49" charset="-122"/>
            </a:endParaRPr>
          </a:p>
        </p:txBody>
      </p:sp>
      <p:sp>
        <p:nvSpPr>
          <p:cNvPr id="31" name="圆角矩形 30"/>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32" name="圆角矩形 31"/>
          <p:cNvSpPr/>
          <p:nvPr/>
        </p:nvSpPr>
        <p:spPr bwMode="auto">
          <a:xfrm>
            <a:off x="1906905" y="1151255"/>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7" name="右箭头 36"/>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8" name="右箭头 37"/>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6"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3" name="圆角矩形 2"/>
          <p:cNvSpPr/>
          <p:nvPr/>
        </p:nvSpPr>
        <p:spPr bwMode="auto">
          <a:xfrm>
            <a:off x="7164705" y="1170940"/>
            <a:ext cx="19380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0" name="右箭头 19"/>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3" name="圆角矩形 22"/>
          <p:cNvSpPr/>
          <p:nvPr/>
        </p:nvSpPr>
        <p:spPr bwMode="auto">
          <a:xfrm>
            <a:off x="5443855" y="1151255"/>
            <a:ext cx="15062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4" name="圆角矩形 23"/>
          <p:cNvSpPr/>
          <p:nvPr/>
        </p:nvSpPr>
        <p:spPr bwMode="auto">
          <a:xfrm>
            <a:off x="3761740" y="1125220"/>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5" name="右箭头 24"/>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rPr>
              <a:t>合规性诊断</a:t>
            </a:r>
            <a:endParaRPr lang="zh-CN" i="0" dirty="0" smtClean="0">
              <a:latin typeface="楷体" panose="02010609060101010101" pitchFamily="49" charset="-122"/>
              <a:ea typeface="楷体" panose="02010609060101010101" pitchFamily="49" charset="-122"/>
            </a:endParaRPr>
          </a:p>
        </p:txBody>
      </p:sp>
      <p:sp>
        <p:nvSpPr>
          <p:cNvPr id="100" name="文本框 99"/>
          <p:cNvSpPr txBox="1"/>
          <p:nvPr/>
        </p:nvSpPr>
        <p:spPr>
          <a:xfrm>
            <a:off x="614680" y="2310765"/>
            <a:ext cx="8209280" cy="4015105"/>
          </a:xfrm>
          <a:prstGeom prst="rect">
            <a:avLst/>
          </a:prstGeom>
          <a:noFill/>
          <a:ln w="9525">
            <a:noFill/>
          </a:ln>
        </p:spPr>
        <p:txBody>
          <a:bodyPr wrap="square">
            <a:spAutoFit/>
          </a:bodyPr>
          <a:p>
            <a:pPr marL="0" indent="266700" latinLnBrk="0">
              <a:lnSpc>
                <a:spcPct val="150000"/>
              </a:lnSpc>
            </a:pPr>
            <a:r>
              <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rPr>
              <a:t>评估对象：</a:t>
            </a:r>
            <a:endParaRPr lang="zh-CN" sz="2000" b="1">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rPr>
              <a:t>重点监管危险化工工艺和金属有机物合成反应（包括格氏反应）的间歇和半间歇反应，</a:t>
            </a:r>
            <a:r>
              <a:rPr lang="zh-CN" sz="1900" b="1">
                <a:solidFill>
                  <a:srgbClr val="0000FF"/>
                </a:solidFill>
                <a:latin typeface="楷体" panose="02010609060101010101" pitchFamily="49" charset="-122"/>
                <a:ea typeface="楷体" panose="02010609060101010101" pitchFamily="49" charset="-122"/>
                <a:cs typeface="楷体" panose="02010609060101010101" pitchFamily="49" charset="-122"/>
              </a:rPr>
              <a:t>有以下情形之一的</a:t>
            </a:r>
            <a:r>
              <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rPr>
              <a:t>，要开展反应安全风险评估：</a:t>
            </a:r>
            <a:endPar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rPr>
              <a:t> 1.国内首次使用的新工艺、新配方投入工业化生产的以及国外首次引进的新工艺且未进行过反应安全风险评估的；</a:t>
            </a:r>
            <a:endPar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rPr>
              <a:t> 2.现有的工艺路线、工艺参数或装置能力发生变更，且没有反应安全风险评估报告的；</a:t>
            </a:r>
            <a:endPar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r>
              <a:rPr lang="zh-CN" sz="1900" b="0">
                <a:solidFill>
                  <a:srgbClr val="333333"/>
                </a:solidFill>
                <a:latin typeface="楷体" panose="02010609060101010101" pitchFamily="49" charset="-122"/>
                <a:ea typeface="楷体" panose="02010609060101010101" pitchFamily="49" charset="-122"/>
                <a:cs typeface="楷体" panose="02010609060101010101" pitchFamily="49" charset="-122"/>
              </a:rPr>
              <a:t> 3.因反应工艺问题，发生过生产安全事故的。</a:t>
            </a:r>
            <a:endParaRPr lang="zh-CN" sz="2000" b="0">
              <a:solidFill>
                <a:srgbClr val="333333"/>
              </a:solidFill>
              <a:latin typeface="楷体" panose="02010609060101010101" pitchFamily="49" charset="-122"/>
              <a:ea typeface="楷体" panose="02010609060101010101" pitchFamily="49" charset="-122"/>
              <a:cs typeface="楷体" panose="02010609060101010101" pitchFamily="49" charset="-122"/>
            </a:endParaRPr>
          </a:p>
          <a:p>
            <a:pPr marL="0" indent="266700" latinLnBrk="0">
              <a:lnSpc>
                <a:spcPct val="150000"/>
              </a:lnSpc>
            </a:pPr>
            <a:endParaRPr lang="zh-CN" altLang="en-US" sz="1700">
              <a:latin typeface="楷体" panose="02010609060101010101" pitchFamily="49" charset="-122"/>
              <a:ea typeface="楷体" panose="02010609060101010101" pitchFamily="49" charset="-122"/>
              <a:cs typeface="楷体" panose="02010609060101010101" pitchFamily="49" charset="-122"/>
            </a:endParaRPr>
          </a:p>
        </p:txBody>
      </p:sp>
      <p:sp>
        <p:nvSpPr>
          <p:cNvPr id="31" name="圆角矩形 30"/>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32" name="圆角矩形 31"/>
          <p:cNvSpPr/>
          <p:nvPr/>
        </p:nvSpPr>
        <p:spPr bwMode="auto">
          <a:xfrm>
            <a:off x="1906905" y="1151255"/>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7" name="右箭头 36"/>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8" name="右箭头 37"/>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6"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3" name="圆角矩形 2"/>
          <p:cNvSpPr/>
          <p:nvPr/>
        </p:nvSpPr>
        <p:spPr bwMode="auto">
          <a:xfrm>
            <a:off x="7164705" y="1170940"/>
            <a:ext cx="19380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0" name="右箭头 19"/>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3" name="圆角矩形 22"/>
          <p:cNvSpPr/>
          <p:nvPr/>
        </p:nvSpPr>
        <p:spPr bwMode="auto">
          <a:xfrm>
            <a:off x="5443855" y="1151255"/>
            <a:ext cx="15062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4" name="圆角矩形 23"/>
          <p:cNvSpPr/>
          <p:nvPr/>
        </p:nvSpPr>
        <p:spPr bwMode="auto">
          <a:xfrm>
            <a:off x="3761740" y="1125220"/>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5" name="右箭头 24"/>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1" name="椭圆形标注 20"/>
          <p:cNvSpPr/>
          <p:nvPr/>
        </p:nvSpPr>
        <p:spPr>
          <a:xfrm>
            <a:off x="4975860" y="1829435"/>
            <a:ext cx="4163060" cy="834390"/>
          </a:xfrm>
          <a:prstGeom prst="wedgeEllipseCallout">
            <a:avLst>
              <a:gd name="adj1" fmla="val -50533"/>
              <a:gd name="adj2" fmla="val 122602"/>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并不是所有反应都要评估</a:t>
            </a:r>
            <a:endPar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cs typeface="楷体" panose="02010609060101010101" pitchFamily="49" charset="-122"/>
              </a:rPr>
              <a:t>全流程自动化</a:t>
            </a:r>
            <a:endParaRPr lang="zh-CN" altLang="en-US" i="0" dirty="0" smtClean="0">
              <a:latin typeface="楷体" panose="02010609060101010101" pitchFamily="49" charset="-122"/>
              <a:ea typeface="楷体" panose="02010609060101010101" pitchFamily="49" charset="-122"/>
              <a:cs typeface="楷体" panose="02010609060101010101" pitchFamily="49" charset="-122"/>
            </a:endParaRPr>
          </a:p>
        </p:txBody>
      </p:sp>
      <p:sp>
        <p:nvSpPr>
          <p:cNvPr id="7" name="Line 2061"/>
          <p:cNvSpPr>
            <a:spLocks noChangeShapeType="1"/>
          </p:cNvSpPr>
          <p:nvPr/>
        </p:nvSpPr>
        <p:spPr bwMode="auto">
          <a:xfrm>
            <a:off x="4826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568325" y="2202180"/>
            <a:ext cx="4982210" cy="3200400"/>
          </a:xfrm>
          <a:prstGeom prst="rect">
            <a:avLst/>
          </a:prstGeom>
        </p:spPr>
      </p:pic>
      <p:sp>
        <p:nvSpPr>
          <p:cNvPr id="21" name="椭圆形标注 20"/>
          <p:cNvSpPr/>
          <p:nvPr/>
        </p:nvSpPr>
        <p:spPr>
          <a:xfrm>
            <a:off x="4975860" y="1829435"/>
            <a:ext cx="4163060" cy="834390"/>
          </a:xfrm>
          <a:prstGeom prst="wedgeEllipseCallout">
            <a:avLst>
              <a:gd name="adj1" fmla="val -50533"/>
              <a:gd name="adj2" fmla="val 122602"/>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为什么要推进全流程自动化</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6" name="椭圆形标注 5"/>
          <p:cNvSpPr/>
          <p:nvPr/>
        </p:nvSpPr>
        <p:spPr>
          <a:xfrm>
            <a:off x="5236845" y="3302000"/>
            <a:ext cx="3749040" cy="834390"/>
          </a:xfrm>
          <a:prstGeom prst="wedgeEllipseCallout">
            <a:avLst>
              <a:gd name="adj1" fmla="val -50533"/>
              <a:gd name="adj2" fmla="val 122602"/>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API</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车间能实现全流程自动化吗？</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10" name="椭圆形标注 9"/>
          <p:cNvSpPr/>
          <p:nvPr/>
        </p:nvSpPr>
        <p:spPr>
          <a:xfrm>
            <a:off x="4660900" y="5486400"/>
            <a:ext cx="4163060"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如何</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实现全流程自动化吗？</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cs typeface="楷体" panose="02010609060101010101" pitchFamily="49" charset="-122"/>
              </a:rPr>
              <a:t>全流程自动化</a:t>
            </a:r>
            <a:r>
              <a:rPr lang="en-US" altLang="zh-CN" i="0" dirty="0" smtClean="0">
                <a:latin typeface="楷体" panose="02010609060101010101" pitchFamily="49" charset="-122"/>
                <a:ea typeface="楷体" panose="02010609060101010101" pitchFamily="49" charset="-122"/>
                <a:cs typeface="楷体" panose="02010609060101010101" pitchFamily="49" charset="-122"/>
              </a:rPr>
              <a:t>-</a:t>
            </a:r>
            <a:r>
              <a:rPr lang="zh-CN" altLang="en-US" i="0" dirty="0" smtClean="0">
                <a:latin typeface="楷体" panose="02010609060101010101" pitchFamily="49" charset="-122"/>
                <a:ea typeface="楷体" panose="02010609060101010101" pitchFamily="49" charset="-122"/>
                <a:cs typeface="楷体" panose="02010609060101010101" pitchFamily="49" charset="-122"/>
              </a:rPr>
              <a:t>重大危险源</a:t>
            </a:r>
            <a:endParaRPr lang="zh-CN" altLang="en-US" i="0" dirty="0" smtClean="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823595" y="3039110"/>
            <a:ext cx="7913370" cy="2999740"/>
          </a:xfrm>
          <a:prstGeom prst="rect">
            <a:avLst/>
          </a:prstGeom>
          <a:noFill/>
        </p:spPr>
        <p:txBody>
          <a:bodyPr wrap="square" rtlCol="0" anchor="t">
            <a:spAutoFit/>
          </a:bodyPr>
          <a:p>
            <a:pPr latinLnBrk="0">
              <a:lnSpc>
                <a:spcPct val="150000"/>
              </a:lnSpc>
            </a:pPr>
            <a:r>
              <a:rPr lang="zh-CN" altLang="en-US" sz="1800">
                <a:latin typeface="楷体" panose="02010609060101010101" pitchFamily="49" charset="-122"/>
                <a:ea typeface="楷体" panose="02010609060101010101" pitchFamily="49" charset="-122"/>
                <a:cs typeface="楷体" panose="02010609060101010101" pitchFamily="49" charset="-122"/>
              </a:rPr>
              <a:t>   </a:t>
            </a:r>
            <a:r>
              <a:rPr lang="zh-CN" altLang="en-US" sz="1800" b="1">
                <a:latin typeface="楷体" panose="02010609060101010101" pitchFamily="49" charset="-122"/>
                <a:ea typeface="楷体" panose="02010609060101010101" pitchFamily="49" charset="-122"/>
                <a:cs typeface="楷体" panose="02010609060101010101" pitchFamily="49" charset="-122"/>
              </a:rPr>
              <a:t> 储罐：</a:t>
            </a:r>
            <a:r>
              <a:rPr lang="zh-CN" altLang="en-US" sz="1800">
                <a:latin typeface="楷体" panose="02010609060101010101" pitchFamily="49" charset="-122"/>
                <a:ea typeface="楷体" panose="02010609060101010101" pitchFamily="49" charset="-122"/>
                <a:cs typeface="楷体" panose="02010609060101010101" pitchFamily="49" charset="-122"/>
              </a:rPr>
              <a:t>  </a:t>
            </a:r>
            <a:endParaRPr lang="zh-CN" altLang="en-US" sz="1800">
              <a:latin typeface="楷体" panose="02010609060101010101" pitchFamily="49" charset="-122"/>
              <a:ea typeface="楷体" panose="02010609060101010101" pitchFamily="49" charset="-122"/>
              <a:cs typeface="楷体" panose="02010609060101010101" pitchFamily="49" charset="-122"/>
            </a:endParaRPr>
          </a:p>
          <a:p>
            <a:pPr latinLnBrk="0">
              <a:lnSpc>
                <a:spcPct val="150000"/>
              </a:lnSpc>
            </a:pPr>
            <a:r>
              <a:rPr lang="zh-CN" altLang="en-US" sz="1800">
                <a:latin typeface="楷体" panose="02010609060101010101" pitchFamily="49" charset="-122"/>
                <a:ea typeface="楷体" panose="02010609060101010101" pitchFamily="49" charset="-122"/>
                <a:cs typeface="楷体" panose="02010609060101010101" pitchFamily="49" charset="-122"/>
              </a:rPr>
              <a:t>    5.</a:t>
            </a:r>
            <a:r>
              <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rPr>
              <a:t>装置高位槽</a:t>
            </a:r>
            <a:r>
              <a:rPr lang="zh-CN" altLang="en-US" sz="1800">
                <a:latin typeface="楷体" panose="02010609060101010101" pitchFamily="49" charset="-122"/>
                <a:ea typeface="楷体" panose="02010609060101010101" pitchFamily="49" charset="-122"/>
                <a:cs typeface="楷体" panose="02010609060101010101" pitchFamily="49" charset="-122"/>
              </a:rPr>
              <a:t>设置高液位报警并高高液位联锁切断进料或设溢流管道，</a:t>
            </a:r>
            <a:r>
              <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rPr>
              <a:t>宜设低低液位联锁停抽出泵或切断出料设施。</a:t>
            </a:r>
            <a:r>
              <a:rPr lang="zh-CN" altLang="en-US" sz="1800">
                <a:latin typeface="楷体" panose="02010609060101010101" pitchFamily="49" charset="-122"/>
                <a:ea typeface="楷体" panose="02010609060101010101" pitchFamily="49" charset="-122"/>
                <a:cs typeface="楷体" panose="02010609060101010101" pitchFamily="49" charset="-122"/>
              </a:rPr>
              <a:t> </a:t>
            </a:r>
            <a:endParaRPr lang="zh-CN" altLang="en-US" sz="1800">
              <a:latin typeface="楷体" panose="02010609060101010101" pitchFamily="49" charset="-122"/>
              <a:ea typeface="楷体" panose="02010609060101010101" pitchFamily="49" charset="-122"/>
              <a:cs typeface="楷体" panose="02010609060101010101" pitchFamily="49" charset="-122"/>
            </a:endParaRPr>
          </a:p>
          <a:p>
            <a:pPr latinLnBrk="0">
              <a:lnSpc>
                <a:spcPct val="150000"/>
              </a:lnSpc>
            </a:pPr>
            <a:endParaRPr lang="zh-CN" altLang="en-US" sz="1800">
              <a:latin typeface="楷体" panose="02010609060101010101" pitchFamily="49" charset="-122"/>
              <a:ea typeface="楷体" panose="02010609060101010101" pitchFamily="49" charset="-122"/>
              <a:cs typeface="楷体" panose="02010609060101010101" pitchFamily="49" charset="-122"/>
            </a:endParaRPr>
          </a:p>
          <a:p>
            <a:pPr latinLnBrk="0">
              <a:lnSpc>
                <a:spcPct val="150000"/>
              </a:lnSpc>
            </a:pPr>
            <a:r>
              <a:rPr lang="zh-CN" altLang="en-US" sz="1800">
                <a:latin typeface="楷体" panose="02010609060101010101" pitchFamily="49" charset="-122"/>
                <a:ea typeface="楷体" panose="02010609060101010101" pitchFamily="49" charset="-122"/>
                <a:cs typeface="楷体" panose="02010609060101010101" pitchFamily="49" charset="-122"/>
              </a:rPr>
              <a:t>    7.涉及毒性气体、液化气体、剧毒液体的一级、二级重大危险源的危险化学品罐区应设独立的安全仪表系统。每个回路的检测元件和执行元件均</a:t>
            </a:r>
            <a:r>
              <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rPr>
              <a:t>宜</a:t>
            </a:r>
            <a:r>
              <a:rPr lang="zh-CN" altLang="en-US" sz="1800">
                <a:latin typeface="楷体" panose="02010609060101010101" pitchFamily="49" charset="-122"/>
                <a:ea typeface="楷体" panose="02010609060101010101" pitchFamily="49" charset="-122"/>
                <a:cs typeface="楷体" panose="02010609060101010101" pitchFamily="49" charset="-122"/>
              </a:rPr>
              <a:t>独立设置，</a:t>
            </a:r>
            <a:r>
              <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rPr>
              <a:t>安全仪表等级 （SIL）宜不低于 2 级。</a:t>
            </a:r>
            <a:endPar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endParaRPr>
          </a:p>
        </p:txBody>
      </p:sp>
      <p:sp>
        <p:nvSpPr>
          <p:cNvPr id="7" name="Line 2061"/>
          <p:cNvSpPr>
            <a:spLocks noChangeShapeType="1"/>
          </p:cNvSpPr>
          <p:nvPr/>
        </p:nvSpPr>
        <p:spPr bwMode="auto">
          <a:xfrm>
            <a:off x="4826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876935" y="1801495"/>
            <a:ext cx="7828915" cy="1317625"/>
          </a:xfrm>
          <a:prstGeom prst="rect">
            <a:avLst/>
          </a:prstGeom>
        </p:spPr>
      </p:pic>
      <p:sp>
        <p:nvSpPr>
          <p:cNvPr id="21" name="椭圆形标注 20"/>
          <p:cNvSpPr/>
          <p:nvPr/>
        </p:nvSpPr>
        <p:spPr>
          <a:xfrm>
            <a:off x="5591810" y="6038850"/>
            <a:ext cx="2945130" cy="639445"/>
          </a:xfrm>
          <a:prstGeom prst="wedgeEllipseCallout">
            <a:avLst>
              <a:gd name="adj1" fmla="val -59293"/>
              <a:gd name="adj2" fmla="val -64079"/>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SIL</a:t>
            </a:r>
            <a:r>
              <a:rPr kumimoji="0" lang="zh-CN" altLang="en-US"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的定性分析</a:t>
            </a:r>
            <a:endParaRPr kumimoji="0" lang="zh-CN" altLang="en-US"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cs typeface="楷体" panose="02010609060101010101" pitchFamily="49" charset="-122"/>
              </a:rPr>
              <a:t>全流程自动化</a:t>
            </a:r>
            <a:r>
              <a:rPr lang="en-US" altLang="zh-CN" i="0" dirty="0" smtClean="0">
                <a:latin typeface="楷体" panose="02010609060101010101" pitchFamily="49" charset="-122"/>
                <a:ea typeface="楷体" panose="02010609060101010101" pitchFamily="49" charset="-122"/>
                <a:cs typeface="楷体" panose="02010609060101010101" pitchFamily="49" charset="-122"/>
              </a:rPr>
              <a:t>-</a:t>
            </a:r>
            <a:r>
              <a:rPr lang="zh-CN" altLang="en-US" i="0" dirty="0" smtClean="0">
                <a:latin typeface="楷体" panose="02010609060101010101" pitchFamily="49" charset="-122"/>
                <a:ea typeface="楷体" panose="02010609060101010101" pitchFamily="49" charset="-122"/>
                <a:cs typeface="楷体" panose="02010609060101010101" pitchFamily="49" charset="-122"/>
              </a:rPr>
              <a:t>重大危险源</a:t>
            </a:r>
            <a:endParaRPr lang="zh-CN" altLang="en-US" i="0" dirty="0" smtClean="0">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649605" y="2235200"/>
            <a:ext cx="8174355" cy="3415030"/>
          </a:xfrm>
          <a:prstGeom prst="rect">
            <a:avLst/>
          </a:prstGeom>
          <a:noFill/>
        </p:spPr>
        <p:txBody>
          <a:bodyPr wrap="square" rtlCol="0" anchor="t">
            <a:spAutoFit/>
          </a:bodyPr>
          <a:p>
            <a:pPr latinLnBrk="0">
              <a:lnSpc>
                <a:spcPct val="150000"/>
              </a:lnSpc>
            </a:pPr>
            <a:r>
              <a:rPr lang="zh-CN" altLang="en-US" sz="1800" b="1">
                <a:latin typeface="楷体" panose="02010609060101010101" pitchFamily="49" charset="-122"/>
                <a:ea typeface="楷体" panose="02010609060101010101" pitchFamily="49" charset="-122"/>
                <a:cs typeface="楷体" panose="02010609060101010101" pitchFamily="49" charset="-122"/>
                <a:sym typeface="+mn-ea"/>
              </a:rPr>
              <a:t>   储罐：</a:t>
            </a:r>
            <a:r>
              <a:rPr lang="en-US" altLang="zh-CN" sz="1800">
                <a:latin typeface="楷体" panose="02010609060101010101" pitchFamily="49" charset="-122"/>
                <a:ea typeface="楷体" panose="02010609060101010101" pitchFamily="49" charset="-122"/>
                <a:cs typeface="楷体" panose="02010609060101010101" pitchFamily="49" charset="-122"/>
              </a:rPr>
              <a:t>        </a:t>
            </a:r>
            <a:endParaRPr lang="en-US" altLang="zh-CN" sz="1800">
              <a:latin typeface="楷体" panose="02010609060101010101" pitchFamily="49" charset="-122"/>
              <a:ea typeface="楷体" panose="02010609060101010101" pitchFamily="49" charset="-122"/>
              <a:cs typeface="楷体" panose="02010609060101010101" pitchFamily="49" charset="-122"/>
            </a:endParaRPr>
          </a:p>
          <a:p>
            <a:pPr latinLnBrk="0">
              <a:lnSpc>
                <a:spcPct val="150000"/>
              </a:lnSpc>
            </a:pPr>
            <a:r>
              <a:rPr lang="en-US" altLang="zh-CN" sz="1800">
                <a:latin typeface="楷体" panose="02010609060101010101" pitchFamily="49" charset="-122"/>
                <a:ea typeface="楷体" panose="02010609060101010101" pitchFamily="49" charset="-122"/>
                <a:cs typeface="楷体" panose="02010609060101010101" pitchFamily="49" charset="-122"/>
              </a:rPr>
              <a:t>    </a:t>
            </a:r>
            <a:r>
              <a:rPr lang="zh-CN" altLang="en-US" sz="1800">
                <a:latin typeface="楷体" panose="02010609060101010101" pitchFamily="49" charset="-122"/>
                <a:ea typeface="楷体" panose="02010609060101010101" pitchFamily="49" charset="-122"/>
                <a:cs typeface="楷体" panose="02010609060101010101" pitchFamily="49" charset="-122"/>
              </a:rPr>
              <a:t>9.</a:t>
            </a:r>
            <a:r>
              <a:rPr lang="zh-CN" altLang="en-US" sz="1800">
                <a:solidFill>
                  <a:schemeClr val="tx1"/>
                </a:solidFill>
                <a:latin typeface="楷体" panose="02010609060101010101" pitchFamily="49" charset="-122"/>
                <a:ea typeface="楷体" panose="02010609060101010101" pitchFamily="49" charset="-122"/>
                <a:cs typeface="楷体" panose="02010609060101010101" pitchFamily="49" charset="-122"/>
              </a:rPr>
              <a:t>带有高液位联锁功能的可燃液体和剧毒液体储罐</a:t>
            </a:r>
            <a:r>
              <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rPr>
              <a:t>应配备两种不同原理的液位计或液位开关</a:t>
            </a:r>
            <a:r>
              <a:rPr lang="zh-CN" altLang="en-US" sz="1800">
                <a:solidFill>
                  <a:schemeClr val="tx1"/>
                </a:solidFill>
                <a:latin typeface="楷体" panose="02010609060101010101" pitchFamily="49" charset="-122"/>
                <a:ea typeface="楷体" panose="02010609060101010101" pitchFamily="49" charset="-122"/>
                <a:cs typeface="楷体" panose="02010609060101010101" pitchFamily="49" charset="-122"/>
              </a:rPr>
              <a:t>，高液位联锁测量仪表和基本控制回路液位计应分开设置。</a:t>
            </a:r>
            <a:r>
              <a:rPr lang="zh-CN" altLang="en-US" sz="1800">
                <a:latin typeface="楷体" panose="02010609060101010101" pitchFamily="49" charset="-122"/>
                <a:ea typeface="楷体" panose="02010609060101010101" pitchFamily="49" charset="-122"/>
                <a:cs typeface="楷体" panose="02010609060101010101" pitchFamily="49" charset="-122"/>
              </a:rPr>
              <a:t>压力储罐液位测量应设一套远传仪表和就地指示仪表，并</a:t>
            </a:r>
            <a:r>
              <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rPr>
              <a:t>应另设一套</a:t>
            </a:r>
            <a:r>
              <a:rPr lang="zh-CN" altLang="en-US" sz="1800">
                <a:latin typeface="楷体" panose="02010609060101010101" pitchFamily="49" charset="-122"/>
                <a:ea typeface="楷体" panose="02010609060101010101" pitchFamily="49" charset="-122"/>
                <a:cs typeface="楷体" panose="02010609060101010101" pitchFamily="49" charset="-122"/>
              </a:rPr>
              <a:t>专用于高高液位或低低液位报警并联锁切断储罐进料（出料）阀门的液位测量仪表或液位开关。</a:t>
            </a:r>
            <a:endParaRPr lang="zh-CN" altLang="en-US" sz="1800">
              <a:latin typeface="楷体" panose="02010609060101010101" pitchFamily="49" charset="-122"/>
              <a:ea typeface="楷体" panose="02010609060101010101" pitchFamily="49" charset="-122"/>
              <a:cs typeface="楷体" panose="02010609060101010101" pitchFamily="49" charset="-122"/>
            </a:endParaRPr>
          </a:p>
          <a:p>
            <a:pPr latinLnBrk="0">
              <a:lnSpc>
                <a:spcPct val="150000"/>
              </a:lnSpc>
            </a:pPr>
            <a:r>
              <a:rPr lang="zh-CN" altLang="en-US" sz="1800">
                <a:latin typeface="楷体" panose="02010609060101010101" pitchFamily="49" charset="-122"/>
                <a:ea typeface="楷体" panose="02010609060101010101" pitchFamily="49" charset="-122"/>
                <a:cs typeface="楷体" panose="02010609060101010101" pitchFamily="49" charset="-122"/>
              </a:rPr>
              <a:t>   13.除工艺特殊要求外，</a:t>
            </a:r>
            <a:r>
              <a:rPr lang="zh-CN" altLang="en-US" sz="1800" b="1">
                <a:solidFill>
                  <a:srgbClr val="0000FF"/>
                </a:solidFill>
                <a:latin typeface="楷体" panose="02010609060101010101" pitchFamily="49" charset="-122"/>
                <a:ea typeface="楷体" panose="02010609060101010101" pitchFamily="49" charset="-122"/>
                <a:cs typeface="楷体" panose="02010609060101010101" pitchFamily="49" charset="-122"/>
              </a:rPr>
              <a:t>普通无机酸、碱储罐</a:t>
            </a:r>
            <a:r>
              <a:rPr lang="zh-CN" altLang="en-US" sz="1800">
                <a:latin typeface="楷体" panose="02010609060101010101" pitchFamily="49" charset="-122"/>
                <a:ea typeface="楷体" panose="02010609060101010101" pitchFamily="49" charset="-122"/>
                <a:cs typeface="楷体" panose="02010609060101010101" pitchFamily="49" charset="-122"/>
              </a:rPr>
              <a:t>可不设联锁切断进料或停泵设施，应设置高低液位报警。  </a:t>
            </a:r>
            <a:endParaRPr lang="zh-CN" altLang="en-US" sz="1800">
              <a:latin typeface="楷体" panose="02010609060101010101" pitchFamily="49" charset="-122"/>
              <a:ea typeface="楷体" panose="02010609060101010101" pitchFamily="49" charset="-122"/>
              <a:cs typeface="楷体" panose="02010609060101010101" pitchFamily="49" charset="-122"/>
            </a:endParaRPr>
          </a:p>
        </p:txBody>
      </p:sp>
      <p:sp>
        <p:nvSpPr>
          <p:cNvPr id="8"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9" name="直接连接符 8"/>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重大危险源</a:t>
            </a:r>
            <a:endParaRPr lang="zh-CN" altLang="en-US" i="0" dirty="0" smtClean="0">
              <a:ea typeface="楷体" panose="02010609060101010101" pitchFamily="49" charset="-122"/>
            </a:endParaRPr>
          </a:p>
        </p:txBody>
      </p:sp>
      <p:sp>
        <p:nvSpPr>
          <p:cNvPr id="3" name="文本框 2"/>
          <p:cNvSpPr txBox="1"/>
          <p:nvPr/>
        </p:nvSpPr>
        <p:spPr>
          <a:xfrm>
            <a:off x="587375" y="1860550"/>
            <a:ext cx="8284845" cy="3830955"/>
          </a:xfrm>
          <a:prstGeom prst="rect">
            <a:avLst/>
          </a:prstGeom>
          <a:noFill/>
        </p:spPr>
        <p:txBody>
          <a:bodyPr wrap="square" rtlCol="0" anchor="t">
            <a:spAutoFit/>
          </a:bodyPr>
          <a:p>
            <a:pPr latinLnBrk="0">
              <a:lnSpc>
                <a:spcPct val="150000"/>
              </a:lnSpc>
            </a:pPr>
            <a:r>
              <a:rPr lang="en-US" altLang="zh-CN" sz="1800" b="1">
                <a:ea typeface="楷体" panose="02010609060101010101" pitchFamily="49" charset="-122"/>
              </a:rPr>
              <a:t>       </a:t>
            </a:r>
            <a:r>
              <a:rPr lang="zh-CN" altLang="en-US" sz="1800" b="1">
                <a:ea typeface="楷体" panose="02010609060101010101" pitchFamily="49" charset="-122"/>
              </a:rPr>
              <a:t>储罐</a:t>
            </a:r>
            <a:r>
              <a:rPr lang="zh-CN" altLang="en-US" sz="1800" b="1">
                <a:ea typeface="楷体" panose="02010609060101010101" pitchFamily="49" charset="-122"/>
              </a:rPr>
              <a:t>：</a:t>
            </a:r>
            <a:endParaRPr lang="en-US" altLang="zh-CN" sz="1800">
              <a:ea typeface="楷体" panose="02010609060101010101" pitchFamily="49" charset="-122"/>
            </a:endParaRPr>
          </a:p>
          <a:p>
            <a:pPr latinLnBrk="0">
              <a:lnSpc>
                <a:spcPct val="150000"/>
              </a:lnSpc>
            </a:pPr>
            <a:r>
              <a:rPr lang="en-US" altLang="zh-CN" sz="1800">
                <a:ea typeface="楷体" panose="02010609060101010101" pitchFamily="49" charset="-122"/>
              </a:rPr>
              <a:t>      </a:t>
            </a:r>
            <a:r>
              <a:rPr lang="zh-CN" altLang="en-US" sz="1800">
                <a:ea typeface="楷体" panose="02010609060101010101" pitchFamily="49" charset="-122"/>
              </a:rPr>
              <a:t>14.构成一级、二级危险化学品重大危险源应装备紧急停车系统，对重大危险源中的毒性气体、剧毒液体和易燃气体等重点设施，设置紧急切断装置。紧急停车（紧急切断）系统的安全功能既可通过基本过程控制(DCS  或 SCADA)系统实现，也可通过安全仪表系统（SIS）实现。</a:t>
            </a:r>
            <a:r>
              <a:rPr lang="zh-CN" altLang="en-US" sz="1800" b="1">
                <a:solidFill>
                  <a:srgbClr val="0000FF"/>
                </a:solidFill>
                <a:ea typeface="楷体" panose="02010609060101010101" pitchFamily="49" charset="-122"/>
              </a:rPr>
              <a:t>安全完整性（SIL）等级为１级的，其紧急停车（紧急切断）系统的安全功能可通过基本过程控制(DCS  或 SCADA)系统实现，也可通过安全仪表系统 （SIS）实现，</a:t>
            </a:r>
            <a:r>
              <a:rPr lang="zh-CN" altLang="en-US" sz="1800">
                <a:solidFill>
                  <a:schemeClr val="tx1"/>
                </a:solidFill>
                <a:ea typeface="楷体" panose="02010609060101010101" pitchFamily="49" charset="-122"/>
              </a:rPr>
              <a:t>安全完整性（SIL）等级为２级及以上，其紧急停车功能必须通过安全仪表系统（SIS）实现。 </a:t>
            </a:r>
            <a:endParaRPr lang="zh-CN" altLang="en-US" sz="1800">
              <a:solidFill>
                <a:schemeClr val="tx1"/>
              </a:solidFill>
              <a:ea typeface="楷体" panose="02010609060101010101" pitchFamily="49" charset="-122"/>
            </a:endParaRPr>
          </a:p>
          <a:p>
            <a:pPr latinLnBrk="0">
              <a:lnSpc>
                <a:spcPct val="150000"/>
              </a:lnSpc>
            </a:pPr>
            <a:r>
              <a:rPr lang="zh-CN" altLang="en-US" sz="1800">
                <a:solidFill>
                  <a:schemeClr val="tx1"/>
                </a:solidFill>
                <a:ea typeface="楷体" panose="02010609060101010101" pitchFamily="49" charset="-122"/>
              </a:rPr>
              <a:t>      </a:t>
            </a:r>
            <a:endParaRPr lang="zh-CN" altLang="en-US" sz="1800" b="1">
              <a:solidFill>
                <a:srgbClr val="0000FF"/>
              </a:solidFill>
              <a:ea typeface="楷体" panose="02010609060101010101" pitchFamily="49" charset="-122"/>
            </a:endParaRPr>
          </a:p>
        </p:txBody>
      </p:sp>
      <p:sp>
        <p:nvSpPr>
          <p:cNvPr id="8"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9" name="直接连接符 8"/>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5" name="图片 4"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1" name="椭圆形标注 20"/>
          <p:cNvSpPr/>
          <p:nvPr/>
        </p:nvSpPr>
        <p:spPr>
          <a:xfrm>
            <a:off x="5702935" y="5440680"/>
            <a:ext cx="2945130" cy="639445"/>
          </a:xfrm>
          <a:prstGeom prst="wedgeEllipseCallout">
            <a:avLst>
              <a:gd name="adj1" fmla="val -81974"/>
              <a:gd name="adj2" fmla="val -2141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kumimoji="0" 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矛盾</a:t>
            </a:r>
            <a:endParaRPr kumimoji="0" 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77800"/>
            <a:ext cx="7594600" cy="723900"/>
          </a:xfrm>
        </p:spPr>
        <p:txBody>
          <a:bodyPr/>
          <a:lstStyle/>
          <a:p>
            <a:r>
              <a:rPr lang="zh-CN" sz="2800" i="0" dirty="0" smtClean="0">
                <a:ea typeface="楷体" panose="02010609060101010101" pitchFamily="49" charset="-122"/>
              </a:rPr>
              <a:t>关于安曼</a:t>
            </a:r>
            <a:r>
              <a:rPr lang="en-US" altLang="zh-CN" sz="2800" i="0" dirty="0" smtClean="0">
                <a:ea typeface="楷体" panose="02010609060101010101" pitchFamily="49" charset="-122"/>
              </a:rPr>
              <a:t>A&amp;M</a:t>
            </a:r>
            <a:endParaRPr lang="en-US" altLang="zh-CN" sz="2800" i="0" dirty="0" smtClean="0">
              <a:ea typeface="楷体" panose="02010609060101010101" pitchFamily="49" charset="-122"/>
            </a:endParaRPr>
          </a:p>
        </p:txBody>
      </p:sp>
      <p:sp>
        <p:nvSpPr>
          <p:cNvPr id="6" name="TextBox 5"/>
          <p:cNvSpPr txBox="1"/>
          <p:nvPr/>
        </p:nvSpPr>
        <p:spPr>
          <a:xfrm>
            <a:off x="393700" y="1242060"/>
            <a:ext cx="8511540" cy="4523105"/>
          </a:xfrm>
          <a:prstGeom prst="rect">
            <a:avLst/>
          </a:prstGeom>
          <a:noFill/>
        </p:spPr>
        <p:txBody>
          <a:bodyPr wrap="square" rtlCol="0">
            <a:spAutoFit/>
          </a:bodyPr>
          <a:lstStyle/>
          <a:p>
            <a:r>
              <a:rPr lang="en-US"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en-US" sz="220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rPr>
              <a:t>南京安曼科技有限公司是一家技术创新和人才驱动型企业，致力于推广制药行业的自动化生产和智能化升级改造。</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rPr>
              <a:t>    公司具备较强的制药自控设计和工程服务能力，掌握自有的专业技术和具备良好的项目管理经验。</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rPr>
              <a:t>         合成车间自动化           </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发酵</a:t>
            </a:r>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车间自动化        </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计算机系统验证</a:t>
            </a:r>
            <a:r>
              <a:rPr lang="en-US" altLang="zh-CN"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CSV</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en-US" altLang="zh-CN" sz="220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安全仪表系统</a:t>
            </a:r>
            <a:r>
              <a:rPr lang="en-US" altLang="zh-CN" sz="22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SIS</a:t>
            </a:r>
            <a:endParaRPr sz="220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90" name=" 190"/>
          <p:cNvSpPr/>
          <p:nvPr/>
        </p:nvSpPr>
        <p:spPr>
          <a:xfrm>
            <a:off x="1180465" y="330327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3" name=" 190"/>
          <p:cNvSpPr/>
          <p:nvPr/>
        </p:nvSpPr>
        <p:spPr>
          <a:xfrm>
            <a:off x="1180465" y="400113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4" name=" 190"/>
          <p:cNvSpPr/>
          <p:nvPr/>
        </p:nvSpPr>
        <p:spPr>
          <a:xfrm>
            <a:off x="1180465" y="472694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7" name=" 190"/>
          <p:cNvSpPr/>
          <p:nvPr/>
        </p:nvSpPr>
        <p:spPr>
          <a:xfrm>
            <a:off x="1180465" y="538035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重大危险源</a:t>
            </a:r>
            <a:endParaRPr lang="zh-CN" altLang="en-US" i="0" dirty="0" smtClean="0">
              <a:ea typeface="楷体" panose="02010609060101010101" pitchFamily="49" charset="-122"/>
            </a:endParaRPr>
          </a:p>
        </p:txBody>
      </p:sp>
      <p:sp>
        <p:nvSpPr>
          <p:cNvPr id="3" name="文本框 2"/>
          <p:cNvSpPr txBox="1"/>
          <p:nvPr/>
        </p:nvSpPr>
        <p:spPr>
          <a:xfrm>
            <a:off x="587375" y="1860550"/>
            <a:ext cx="8284845" cy="1476375"/>
          </a:xfrm>
          <a:prstGeom prst="rect">
            <a:avLst/>
          </a:prstGeom>
          <a:noFill/>
        </p:spPr>
        <p:txBody>
          <a:bodyPr wrap="square" rtlCol="0" anchor="t">
            <a:spAutoFit/>
          </a:bodyPr>
          <a:p>
            <a:pPr latinLnBrk="0">
              <a:lnSpc>
                <a:spcPct val="150000"/>
              </a:lnSpc>
            </a:pPr>
            <a:r>
              <a:rPr lang="en-US" altLang="zh-CN" sz="1800" b="1">
                <a:ea typeface="楷体" panose="02010609060101010101" pitchFamily="49" charset="-122"/>
              </a:rPr>
              <a:t>       </a:t>
            </a:r>
            <a:r>
              <a:rPr lang="zh-CN" altLang="en-US" sz="2000" b="1">
                <a:ea typeface="楷体" panose="02010609060101010101" pitchFamily="49" charset="-122"/>
              </a:rPr>
              <a:t>储罐</a:t>
            </a:r>
            <a:r>
              <a:rPr lang="zh-CN" altLang="en-US" sz="2000" b="1">
                <a:ea typeface="楷体" panose="02010609060101010101" pitchFamily="49" charset="-122"/>
              </a:rPr>
              <a:t>：</a:t>
            </a:r>
            <a:endParaRPr lang="en-US" altLang="zh-CN" sz="2000">
              <a:ea typeface="楷体" panose="02010609060101010101" pitchFamily="49" charset="-122"/>
            </a:endParaRPr>
          </a:p>
          <a:p>
            <a:pPr latinLnBrk="0">
              <a:lnSpc>
                <a:spcPct val="150000"/>
              </a:lnSpc>
            </a:pPr>
            <a:r>
              <a:rPr lang="zh-CN" altLang="en-US" sz="2000">
                <a:solidFill>
                  <a:schemeClr val="tx1"/>
                </a:solidFill>
                <a:ea typeface="楷体" panose="02010609060101010101" pitchFamily="49" charset="-122"/>
              </a:rPr>
              <a:t>       16.储罐的</a:t>
            </a:r>
            <a:r>
              <a:rPr lang="zh-CN" altLang="en-US" sz="2000" b="1">
                <a:solidFill>
                  <a:srgbClr val="FF0000"/>
                </a:solidFill>
                <a:ea typeface="楷体" panose="02010609060101010101" pitchFamily="49" charset="-122"/>
              </a:rPr>
              <a:t>压力、温度、液位</a:t>
            </a:r>
            <a:r>
              <a:rPr lang="zh-CN" altLang="en-US" sz="2000">
                <a:solidFill>
                  <a:schemeClr val="tx1"/>
                </a:solidFill>
                <a:ea typeface="楷体" panose="02010609060101010101" pitchFamily="49" charset="-122"/>
              </a:rPr>
              <a:t>等重点监控参数应传送至控制室集中显示。</a:t>
            </a:r>
            <a:r>
              <a:rPr lang="zh-CN" altLang="en-US" sz="2000" b="1">
                <a:solidFill>
                  <a:srgbClr val="0000FF"/>
                </a:solidFill>
                <a:ea typeface="楷体" panose="02010609060101010101" pitchFamily="49" charset="-122"/>
              </a:rPr>
              <a:t>设有远程进料或者出料切断阀的储罐应当具备远程紧急关闭功能。 </a:t>
            </a:r>
            <a:endParaRPr lang="zh-CN" altLang="en-US" sz="2000" b="1">
              <a:solidFill>
                <a:srgbClr val="0000FF"/>
              </a:solidFill>
              <a:ea typeface="楷体" panose="02010609060101010101" pitchFamily="49" charset="-122"/>
            </a:endParaRPr>
          </a:p>
        </p:txBody>
      </p:sp>
      <p:sp>
        <p:nvSpPr>
          <p:cNvPr id="8"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9" name="直接连接符 8"/>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5" name="图片 4"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1" name="椭圆形标注 20"/>
          <p:cNvSpPr/>
          <p:nvPr/>
        </p:nvSpPr>
        <p:spPr>
          <a:xfrm>
            <a:off x="4868545" y="3632200"/>
            <a:ext cx="2945130" cy="639445"/>
          </a:xfrm>
          <a:prstGeom prst="wedgeEllipseCallout">
            <a:avLst>
              <a:gd name="adj1" fmla="val -54592"/>
              <a:gd name="adj2" fmla="val -11852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kumimoji="0" lang="zh-CN" altLang="en-US"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哪些办法</a:t>
            </a:r>
            <a:r>
              <a:rPr kumimoji="0" 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endParaRPr kumimoji="0" lang="zh-CN" sz="2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反应工序</a:t>
            </a:r>
            <a:endParaRPr lang="zh-CN" altLang="en-US" i="0" dirty="0" smtClean="0">
              <a:ea typeface="楷体" panose="02010609060101010101" pitchFamily="49" charset="-122"/>
            </a:endParaRPr>
          </a:p>
        </p:txBody>
      </p:sp>
      <p:sp>
        <p:nvSpPr>
          <p:cNvPr id="7"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2"/>
          <a:stretch>
            <a:fillRect/>
          </a:stretch>
        </p:blipFill>
        <p:spPr>
          <a:xfrm>
            <a:off x="751840" y="1851660"/>
            <a:ext cx="6198235" cy="4632960"/>
          </a:xfrm>
          <a:prstGeom prst="rect">
            <a:avLst/>
          </a:prstGeom>
        </p:spPr>
      </p:pic>
      <p:sp>
        <p:nvSpPr>
          <p:cNvPr id="10" name="椭圆形标注 9"/>
          <p:cNvSpPr/>
          <p:nvPr/>
        </p:nvSpPr>
        <p:spPr>
          <a:xfrm>
            <a:off x="5227320" y="5147310"/>
            <a:ext cx="3663315"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车间</a:t>
            </a: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哪些需要改造</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反应工序</a:t>
            </a:r>
            <a:endParaRPr lang="zh-CN" altLang="en-US" i="0" dirty="0" smtClean="0">
              <a:ea typeface="楷体" panose="02010609060101010101" pitchFamily="49" charset="-122"/>
            </a:endParaRPr>
          </a:p>
        </p:txBody>
      </p:sp>
      <p:sp>
        <p:nvSpPr>
          <p:cNvPr id="4" name="文本框 3"/>
          <p:cNvSpPr txBox="1"/>
          <p:nvPr/>
        </p:nvSpPr>
        <p:spPr>
          <a:xfrm>
            <a:off x="499745" y="1899920"/>
            <a:ext cx="8145145" cy="2168525"/>
          </a:xfrm>
          <a:prstGeom prst="rect">
            <a:avLst/>
          </a:prstGeom>
          <a:noFill/>
        </p:spPr>
        <p:txBody>
          <a:bodyPr wrap="square" rtlCol="0" anchor="t">
            <a:spAutoFit/>
          </a:bodyPr>
          <a:p>
            <a:pPr latinLnBrk="0">
              <a:lnSpc>
                <a:spcPct val="150000"/>
              </a:lnSpc>
            </a:pPr>
            <a:r>
              <a:rPr lang="en-US" altLang="zh-CN" sz="1800">
                <a:ea typeface="楷体" panose="02010609060101010101" pitchFamily="49" charset="-122"/>
              </a:rPr>
              <a:t>    </a:t>
            </a:r>
            <a:r>
              <a:rPr lang="zh-CN" altLang="en-US" sz="1800" b="1">
                <a:ea typeface="楷体" panose="02010609060101010101" pitchFamily="49" charset="-122"/>
              </a:rPr>
              <a:t>反应工序</a:t>
            </a:r>
            <a:r>
              <a:rPr lang="zh-CN" altLang="en-US" sz="1800">
                <a:ea typeface="楷体" panose="02010609060101010101" pitchFamily="49" charset="-122"/>
              </a:rPr>
              <a:t>：      </a:t>
            </a: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rPr>
              <a:t>    3.反应过程涉及热媒、冷媒（含预热、预冷、反应物的冷却）切换操作的，</a:t>
            </a:r>
            <a:r>
              <a:rPr lang="zh-CN" altLang="en-US" sz="1800" b="1">
                <a:solidFill>
                  <a:srgbClr val="0000FF"/>
                </a:solidFill>
                <a:ea typeface="楷体" panose="02010609060101010101" pitchFamily="49" charset="-122"/>
              </a:rPr>
              <a:t>应设置自动控制阀，具备自动切换功能。 </a:t>
            </a:r>
            <a:endParaRPr lang="zh-CN" altLang="en-US" sz="1800" b="1">
              <a:solidFill>
                <a:srgbClr val="0000FF"/>
              </a:solidFill>
              <a:ea typeface="楷体" panose="02010609060101010101" pitchFamily="49" charset="-122"/>
            </a:endParaRPr>
          </a:p>
          <a:p>
            <a:pPr latinLnBrk="0">
              <a:lnSpc>
                <a:spcPct val="150000"/>
              </a:lnSpc>
            </a:pPr>
            <a:endParaRPr lang="zh-CN" altLang="en-US" sz="1800" b="1">
              <a:solidFill>
                <a:srgbClr val="FF0000"/>
              </a:solidFill>
              <a:ea typeface="楷体" panose="02010609060101010101" pitchFamily="49" charset="-122"/>
            </a:endParaRPr>
          </a:p>
          <a:p>
            <a:pPr latinLnBrk="0">
              <a:lnSpc>
                <a:spcPct val="150000"/>
              </a:lnSpc>
            </a:pPr>
            <a:r>
              <a:rPr lang="zh-CN" altLang="en-US" sz="1800">
                <a:solidFill>
                  <a:schemeClr val="tx1"/>
                </a:solidFill>
                <a:ea typeface="楷体" panose="02010609060101010101" pitchFamily="49" charset="-122"/>
              </a:rPr>
              <a:t>    </a:t>
            </a:r>
            <a:endParaRPr lang="zh-CN" altLang="en-US" sz="1800" b="1">
              <a:solidFill>
                <a:srgbClr val="FF0000"/>
              </a:solidFill>
              <a:ea typeface="楷体" panose="02010609060101010101" pitchFamily="49" charset="-122"/>
            </a:endParaRPr>
          </a:p>
        </p:txBody>
      </p:sp>
      <p:sp>
        <p:nvSpPr>
          <p:cNvPr id="7"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10" name="椭圆形标注 9"/>
          <p:cNvSpPr/>
          <p:nvPr/>
        </p:nvSpPr>
        <p:spPr>
          <a:xfrm>
            <a:off x="4684395" y="3011805"/>
            <a:ext cx="3663315"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针对的是非危险工艺要求</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2"/>
          <a:stretch>
            <a:fillRect/>
          </a:stretch>
        </p:blipFill>
        <p:spPr>
          <a:xfrm>
            <a:off x="499745" y="3372485"/>
            <a:ext cx="4478020" cy="2728595"/>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反应工序</a:t>
            </a:r>
            <a:endParaRPr lang="zh-CN" altLang="en-US" i="0" dirty="0" smtClean="0">
              <a:ea typeface="楷体" panose="02010609060101010101" pitchFamily="49" charset="-122"/>
            </a:endParaRPr>
          </a:p>
        </p:txBody>
      </p:sp>
      <p:sp>
        <p:nvSpPr>
          <p:cNvPr id="4" name="文本框 3"/>
          <p:cNvSpPr txBox="1"/>
          <p:nvPr/>
        </p:nvSpPr>
        <p:spPr>
          <a:xfrm>
            <a:off x="678815" y="2100580"/>
            <a:ext cx="8145145" cy="3784600"/>
          </a:xfrm>
          <a:prstGeom prst="rect">
            <a:avLst/>
          </a:prstGeom>
          <a:noFill/>
        </p:spPr>
        <p:txBody>
          <a:bodyPr wrap="square" rtlCol="0" anchor="t">
            <a:spAutoFit/>
          </a:bodyPr>
          <a:p>
            <a:pPr latinLnBrk="0">
              <a:lnSpc>
                <a:spcPct val="150000"/>
              </a:lnSpc>
            </a:pPr>
            <a:r>
              <a:rPr lang="zh-CN" altLang="en-US" sz="2000">
                <a:ea typeface="楷体" panose="02010609060101010101" pitchFamily="49" charset="-122"/>
              </a:rPr>
              <a:t> </a:t>
            </a:r>
            <a:r>
              <a:rPr lang="zh-CN" altLang="en-US" sz="2000" b="1">
                <a:solidFill>
                  <a:srgbClr val="FF0000"/>
                </a:solidFill>
                <a:ea typeface="楷体" panose="02010609060101010101" pitchFamily="49" charset="-122"/>
              </a:rPr>
              <a:t>    </a:t>
            </a:r>
            <a:r>
              <a:rPr lang="zh-CN" altLang="en-US" sz="2000" b="1">
                <a:solidFill>
                  <a:schemeClr val="tx1"/>
                </a:solidFill>
                <a:ea typeface="楷体" panose="02010609060101010101" pitchFamily="49" charset="-122"/>
              </a:rPr>
              <a:t>  反应工序：</a:t>
            </a:r>
            <a:endParaRPr lang="zh-CN" altLang="en-US" sz="2000" b="1">
              <a:solidFill>
                <a:srgbClr val="FF0000"/>
              </a:solidFill>
              <a:ea typeface="楷体" panose="02010609060101010101" pitchFamily="49" charset="-122"/>
            </a:endParaRPr>
          </a:p>
          <a:p>
            <a:pPr latinLnBrk="0">
              <a:lnSpc>
                <a:spcPct val="150000"/>
              </a:lnSpc>
            </a:pPr>
            <a:r>
              <a:rPr lang="zh-CN" altLang="en-US" sz="2000" b="1">
                <a:solidFill>
                  <a:srgbClr val="FF0000"/>
                </a:solidFill>
                <a:ea typeface="楷体" panose="02010609060101010101" pitchFamily="49" charset="-122"/>
              </a:rPr>
              <a:t> </a:t>
            </a:r>
            <a:r>
              <a:rPr lang="zh-CN" altLang="en-US" sz="2000">
                <a:solidFill>
                  <a:schemeClr val="tx1"/>
                </a:solidFill>
                <a:ea typeface="楷体" panose="02010609060101010101" pitchFamily="49" charset="-122"/>
              </a:rPr>
              <a:t>     4.设有搅拌系统且具有超压或爆炸危险的反应釜，</a:t>
            </a:r>
            <a:r>
              <a:rPr lang="zh-CN" altLang="en-US" sz="2000" b="1">
                <a:solidFill>
                  <a:srgbClr val="0000FF"/>
                </a:solidFill>
                <a:ea typeface="楷体" panose="02010609060101010101" pitchFamily="49" charset="-122"/>
              </a:rPr>
              <a:t>应设搅拌电流远传指示，搅拌系统故障停机时应联锁切断进料和热媒并采取必要的冷却措施。</a:t>
            </a:r>
            <a:r>
              <a:rPr lang="zh-CN" altLang="en-US" sz="2000">
                <a:solidFill>
                  <a:schemeClr val="tx1"/>
                </a:solidFill>
                <a:ea typeface="楷体" panose="02010609060101010101" pitchFamily="49" charset="-122"/>
              </a:rPr>
              <a:t> </a:t>
            </a:r>
            <a:endParaRPr lang="zh-CN" altLang="en-US" sz="2000">
              <a:solidFill>
                <a:schemeClr val="tx1"/>
              </a:solidFill>
              <a:ea typeface="楷体" panose="02010609060101010101" pitchFamily="49" charset="-122"/>
            </a:endParaRPr>
          </a:p>
          <a:p>
            <a:pPr latinLnBrk="0">
              <a:lnSpc>
                <a:spcPct val="150000"/>
              </a:lnSpc>
            </a:pPr>
            <a:endParaRPr lang="zh-CN" altLang="en-US" sz="2000">
              <a:solidFill>
                <a:schemeClr val="tx1"/>
              </a:solidFill>
              <a:ea typeface="楷体" panose="02010609060101010101" pitchFamily="49" charset="-122"/>
            </a:endParaRPr>
          </a:p>
          <a:p>
            <a:pPr latinLnBrk="0">
              <a:lnSpc>
                <a:spcPct val="150000"/>
              </a:lnSpc>
            </a:pPr>
            <a:r>
              <a:rPr lang="zh-CN" altLang="en-US" sz="2000">
                <a:solidFill>
                  <a:schemeClr val="tx1"/>
                </a:solidFill>
                <a:ea typeface="楷体" panose="02010609060101010101" pitchFamily="49" charset="-122"/>
              </a:rPr>
              <a:t>      5.设有</a:t>
            </a:r>
            <a:r>
              <a:rPr lang="zh-CN" altLang="en-US" sz="2000" b="1">
                <a:solidFill>
                  <a:srgbClr val="0000FF"/>
                </a:solidFill>
                <a:ea typeface="楷体" panose="02010609060101010101" pitchFamily="49" charset="-122"/>
              </a:rPr>
              <a:t>外循环</a:t>
            </a:r>
            <a:r>
              <a:rPr lang="zh-CN" altLang="en-US" sz="2000">
                <a:solidFill>
                  <a:schemeClr val="tx1"/>
                </a:solidFill>
                <a:ea typeface="楷体" panose="02010609060101010101" pitchFamily="49" charset="-122"/>
              </a:rPr>
              <a:t>冷却或加热系统的反应釜，宜设置备用循环泵，并具备自动切换功能。应设置循环泵电流远传指示，外循环系统故障时应联锁切断进料和热媒。 </a:t>
            </a:r>
            <a:endParaRPr lang="zh-CN" altLang="en-US" sz="2000">
              <a:solidFill>
                <a:schemeClr val="tx1"/>
              </a:solidFill>
              <a:ea typeface="楷体" panose="02010609060101010101" pitchFamily="49" charset="-122"/>
            </a:endParaRPr>
          </a:p>
        </p:txBody>
      </p:sp>
      <p:sp>
        <p:nvSpPr>
          <p:cNvPr id="7"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反应工序</a:t>
            </a:r>
            <a:endParaRPr lang="zh-CN" altLang="en-US" i="0" dirty="0" smtClean="0">
              <a:ea typeface="楷体" panose="02010609060101010101" pitchFamily="49" charset="-122"/>
            </a:endParaRPr>
          </a:p>
        </p:txBody>
      </p:sp>
      <p:sp>
        <p:nvSpPr>
          <p:cNvPr id="6" name="文本框 5"/>
          <p:cNvSpPr txBox="1"/>
          <p:nvPr/>
        </p:nvSpPr>
        <p:spPr>
          <a:xfrm>
            <a:off x="581660" y="1842135"/>
            <a:ext cx="8242300" cy="4646295"/>
          </a:xfrm>
          <a:prstGeom prst="rect">
            <a:avLst/>
          </a:prstGeom>
          <a:noFill/>
        </p:spPr>
        <p:txBody>
          <a:bodyPr wrap="square" rtlCol="0" anchor="t">
            <a:spAutoFit/>
          </a:bodyPr>
          <a:p>
            <a:r>
              <a:rPr lang="zh-CN" altLang="en-US" sz="1800">
                <a:latin typeface="楷体" panose="02010609060101010101" pitchFamily="49" charset="-122"/>
                <a:ea typeface="楷体" panose="02010609060101010101" pitchFamily="49" charset="-122"/>
                <a:cs typeface="楷体" panose="02010609060101010101" pitchFamily="49" charset="-122"/>
              </a:rPr>
              <a:t>     </a:t>
            </a:r>
            <a:r>
              <a:rPr lang="zh-CN" altLang="en-US" sz="2000" b="1">
                <a:latin typeface="楷体" panose="02010609060101010101" pitchFamily="49" charset="-122"/>
                <a:ea typeface="楷体" panose="02010609060101010101" pitchFamily="49" charset="-122"/>
                <a:cs typeface="楷体" panose="02010609060101010101" pitchFamily="49" charset="-122"/>
              </a:rPr>
              <a:t>反应工序：</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p>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     6.涉及</a:t>
            </a:r>
            <a:r>
              <a:rPr lang="zh-CN" altLang="en-US" sz="2000" b="1">
                <a:solidFill>
                  <a:srgbClr val="0000FF"/>
                </a:solidFill>
                <a:latin typeface="楷体" panose="02010609060101010101" pitchFamily="49" charset="-122"/>
                <a:ea typeface="楷体" panose="02010609060101010101" pitchFamily="49" charset="-122"/>
                <a:cs typeface="楷体" panose="02010609060101010101" pitchFamily="49" charset="-122"/>
              </a:rPr>
              <a:t>剧毒</a:t>
            </a:r>
            <a:r>
              <a:rPr lang="zh-CN" altLang="en-US" sz="2000">
                <a:latin typeface="楷体" panose="02010609060101010101" pitchFamily="49" charset="-122"/>
                <a:ea typeface="楷体" panose="02010609060101010101" pitchFamily="49" charset="-122"/>
                <a:cs typeface="楷体" panose="02010609060101010101" pitchFamily="49" charset="-122"/>
              </a:rPr>
              <a:t>气体的生产储存设施，</a:t>
            </a:r>
            <a:r>
              <a:rPr lang="zh-CN" altLang="en-US" sz="2000" b="1">
                <a:solidFill>
                  <a:srgbClr val="0000FF"/>
                </a:solidFill>
                <a:latin typeface="楷体" panose="02010609060101010101" pitchFamily="49" charset="-122"/>
                <a:ea typeface="楷体" panose="02010609060101010101" pitchFamily="49" charset="-122"/>
                <a:cs typeface="楷体" panose="02010609060101010101" pitchFamily="49" charset="-122"/>
              </a:rPr>
              <a:t>应设事故状态下与安全处理系统形成联锁关系的自控联锁装置。 </a:t>
            </a:r>
            <a:endParaRPr lang="zh-CN" altLang="en-US" sz="2000" b="1">
              <a:solidFill>
                <a:srgbClr val="0000FF"/>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2000" b="1">
              <a:latin typeface="楷体" panose="02010609060101010101" pitchFamily="49" charset="-122"/>
              <a:ea typeface="楷体" panose="02010609060101010101" pitchFamily="49" charset="-122"/>
              <a:cs typeface="楷体" panose="02010609060101010101" pitchFamily="49" charset="-122"/>
            </a:endParaRPr>
          </a:p>
          <a:p>
            <a:r>
              <a:rPr lang="zh-CN" altLang="en-US" sz="2000" b="1">
                <a:latin typeface="楷体" panose="02010609060101010101" pitchFamily="49" charset="-122"/>
                <a:ea typeface="楷体" panose="02010609060101010101" pitchFamily="49" charset="-122"/>
                <a:cs typeface="楷体" panose="02010609060101010101" pitchFamily="49" charset="-122"/>
              </a:rPr>
              <a:t>     其他工艺过程：</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p>
            <a:endParaRPr lang="zh-CN" altLang="en-US" sz="2000" b="1">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000">
                <a:latin typeface="楷体" panose="02010609060101010101" pitchFamily="49" charset="-122"/>
                <a:ea typeface="楷体" panose="02010609060101010101" pitchFamily="49" charset="-122"/>
                <a:cs typeface="楷体" panose="02010609060101010101" pitchFamily="49" charset="-122"/>
                <a:sym typeface="+mn-ea"/>
              </a:rPr>
              <a:t>     9.处于备用状态的毒性气体的应急处置系统应设置</a:t>
            </a:r>
            <a:r>
              <a:rPr lang="zh-CN" altLang="en-US" sz="2000" b="1">
                <a:solidFill>
                  <a:schemeClr val="tx1">
                    <a:lumMod val="60000"/>
                    <a:lumOff val="40000"/>
                  </a:schemeClr>
                </a:solidFill>
                <a:latin typeface="楷体" panose="02010609060101010101" pitchFamily="49" charset="-122"/>
                <a:ea typeface="楷体" panose="02010609060101010101" pitchFamily="49" charset="-122"/>
                <a:cs typeface="楷体" panose="02010609060101010101" pitchFamily="49" charset="-122"/>
                <a:sym typeface="+mn-ea"/>
              </a:rPr>
              <a:t>远程和就地一键启动功能</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，吸收剂供应泵、吸收剂循环泵应设置备用泵，备用泵应具备低压或者低流量自启动功能。</a:t>
            </a:r>
            <a:r>
              <a:rPr lang="zh-CN" altLang="en-US" sz="2000">
                <a:ea typeface="楷体" panose="02010609060101010101" pitchFamily="49" charset="-122"/>
                <a:sym typeface="+mn-ea"/>
              </a:rPr>
              <a:t> </a:t>
            </a:r>
            <a:endParaRPr lang="zh-CN" altLang="en-US" sz="2000">
              <a:ea typeface="楷体" panose="02010609060101010101" pitchFamily="49" charset="-122"/>
            </a:endParaRPr>
          </a:p>
          <a:p>
            <a:endParaRPr lang="zh-CN" altLang="en-US" sz="2000" b="1">
              <a:ea typeface="楷体" panose="02010609060101010101" pitchFamily="49" charset="-122"/>
            </a:endParaRPr>
          </a:p>
          <a:p>
            <a:endParaRPr lang="zh-CN" altLang="en-US" sz="2000" b="1">
              <a:ea typeface="楷体" panose="02010609060101010101" pitchFamily="49" charset="-122"/>
            </a:endParaRPr>
          </a:p>
          <a:p>
            <a:r>
              <a:rPr lang="zh-CN" altLang="en-US" sz="2000">
                <a:ea typeface="楷体" panose="02010609060101010101" pitchFamily="49" charset="-122"/>
              </a:rPr>
              <a:t>  </a:t>
            </a:r>
            <a:endParaRPr lang="zh-CN" altLang="en-US" sz="1800">
              <a:ea typeface="楷体" panose="02010609060101010101" pitchFamily="49" charset="-122"/>
            </a:endParaRPr>
          </a:p>
          <a:p>
            <a:endParaRPr lang="zh-CN" altLang="en-US" sz="1800">
              <a:ea typeface="楷体" panose="02010609060101010101" pitchFamily="49" charset="-122"/>
            </a:endParaRPr>
          </a:p>
          <a:p>
            <a:r>
              <a:rPr lang="zh-CN" altLang="en-US" sz="1800">
                <a:ea typeface="楷体" panose="02010609060101010101" pitchFamily="49" charset="-122"/>
              </a:rPr>
              <a:t>     </a:t>
            </a:r>
            <a:endParaRPr lang="zh-CN" altLang="en-US" sz="1800">
              <a:ea typeface="楷体" panose="02010609060101010101" pitchFamily="49" charset="-122"/>
            </a:endParaRPr>
          </a:p>
        </p:txBody>
      </p:sp>
      <p:sp>
        <p:nvSpPr>
          <p:cNvPr id="9"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0" name="直接连接符 9"/>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5" name="椭圆形标注 4"/>
          <p:cNvSpPr/>
          <p:nvPr/>
        </p:nvSpPr>
        <p:spPr>
          <a:xfrm>
            <a:off x="3748405" y="4680585"/>
            <a:ext cx="3942080"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毒气应急处置系统如何设置？</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反应工序</a:t>
            </a:r>
            <a:endParaRPr lang="zh-CN" altLang="en-US" i="0" dirty="0" smtClean="0">
              <a:ea typeface="楷体" panose="02010609060101010101" pitchFamily="49" charset="-122"/>
            </a:endParaRPr>
          </a:p>
        </p:txBody>
      </p:sp>
      <p:sp>
        <p:nvSpPr>
          <p:cNvPr id="6" name="文本框 5"/>
          <p:cNvSpPr txBox="1"/>
          <p:nvPr/>
        </p:nvSpPr>
        <p:spPr>
          <a:xfrm>
            <a:off x="581660" y="1856105"/>
            <a:ext cx="8242300" cy="2491740"/>
          </a:xfrm>
          <a:prstGeom prst="rect">
            <a:avLst/>
          </a:prstGeom>
          <a:noFill/>
        </p:spPr>
        <p:txBody>
          <a:bodyPr wrap="square" rtlCol="0" anchor="t">
            <a:spAutoFit/>
          </a:bodyPr>
          <a:p>
            <a:r>
              <a:rPr lang="zh-CN" altLang="en-US" sz="1800">
                <a:ea typeface="楷体" panose="02010609060101010101" pitchFamily="49" charset="-122"/>
              </a:rPr>
              <a:t>     </a:t>
            </a:r>
            <a:r>
              <a:rPr lang="zh-CN" altLang="en-US" sz="2000" b="1">
                <a:ea typeface="楷体" panose="02010609060101010101" pitchFamily="49" charset="-122"/>
              </a:rPr>
              <a:t>反应工序：</a:t>
            </a:r>
            <a:endParaRPr lang="zh-CN" altLang="en-US" sz="2000" b="1">
              <a:ea typeface="楷体" panose="02010609060101010101" pitchFamily="49" charset="-122"/>
            </a:endParaRPr>
          </a:p>
          <a:p>
            <a:endParaRPr lang="zh-CN" altLang="en-US" sz="2000">
              <a:ea typeface="楷体" panose="02010609060101010101" pitchFamily="49" charset="-122"/>
            </a:endParaRPr>
          </a:p>
          <a:p>
            <a:r>
              <a:rPr lang="zh-CN" altLang="en-US" sz="2000">
                <a:ea typeface="楷体" panose="02010609060101010101" pitchFamily="49" charset="-122"/>
              </a:rPr>
              <a:t>     7.在控制室</a:t>
            </a:r>
            <a:r>
              <a:rPr lang="zh-CN" altLang="en-US" sz="2000">
                <a:solidFill>
                  <a:schemeClr val="tx1"/>
                </a:solidFill>
                <a:ea typeface="楷体" panose="02010609060101010101" pitchFamily="49" charset="-122"/>
              </a:rPr>
              <a:t>应设紧急停车按纽和宜</a:t>
            </a:r>
            <a:r>
              <a:rPr lang="zh-CN" altLang="en-US" sz="2000">
                <a:ea typeface="楷体" panose="02010609060101010101" pitchFamily="49" charset="-122"/>
              </a:rPr>
              <a:t>在反应釜现场设就地紧急停车按纽。控制系统紧急停车按钮和重要的复位、报警等功能按钮</a:t>
            </a:r>
            <a:r>
              <a:rPr lang="zh-CN" altLang="en-US" sz="2000" b="1">
                <a:solidFill>
                  <a:srgbClr val="0000FF"/>
                </a:solidFill>
                <a:ea typeface="楷体" panose="02010609060101010101" pitchFamily="49" charset="-122"/>
              </a:rPr>
              <a:t>应在辅操台上设置硬按钮</a:t>
            </a:r>
            <a:r>
              <a:rPr lang="zh-CN" altLang="en-US" sz="2000">
                <a:ea typeface="楷体" panose="02010609060101010101" pitchFamily="49" charset="-122"/>
              </a:rPr>
              <a:t>，就地紧急停车按钮宜分区域集中设置在操作人员易于接近的地点。 </a:t>
            </a:r>
            <a:endParaRPr lang="zh-CN" altLang="en-US" sz="1800">
              <a:ea typeface="楷体" panose="02010609060101010101" pitchFamily="49" charset="-122"/>
            </a:endParaRPr>
          </a:p>
          <a:p>
            <a:endParaRPr lang="zh-CN" altLang="en-US" sz="1800">
              <a:ea typeface="楷体" panose="02010609060101010101" pitchFamily="49" charset="-122"/>
            </a:endParaRPr>
          </a:p>
          <a:p>
            <a:r>
              <a:rPr lang="zh-CN" altLang="en-US" sz="1800">
                <a:ea typeface="楷体" panose="02010609060101010101" pitchFamily="49" charset="-122"/>
              </a:rPr>
              <a:t>     </a:t>
            </a:r>
            <a:endParaRPr lang="zh-CN" altLang="en-US" sz="1800">
              <a:ea typeface="楷体" panose="02010609060101010101" pitchFamily="49" charset="-122"/>
            </a:endParaRPr>
          </a:p>
        </p:txBody>
      </p:sp>
      <p:sp>
        <p:nvSpPr>
          <p:cNvPr id="9"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0" name="直接连接符 9"/>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1303655" y="3750310"/>
            <a:ext cx="1602740" cy="2609850"/>
          </a:xfrm>
          <a:prstGeom prst="rect">
            <a:avLst/>
          </a:prstGeom>
        </p:spPr>
      </p:pic>
      <p:sp>
        <p:nvSpPr>
          <p:cNvPr id="12" name="椭圆形标注 11"/>
          <p:cNvSpPr/>
          <p:nvPr/>
        </p:nvSpPr>
        <p:spPr>
          <a:xfrm>
            <a:off x="3084195" y="3623310"/>
            <a:ext cx="2800985"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按钮设置原则</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反应工序</a:t>
            </a:r>
            <a:endParaRPr lang="zh-CN" altLang="en-US" i="0" dirty="0" smtClean="0">
              <a:ea typeface="楷体" panose="02010609060101010101" pitchFamily="49" charset="-122"/>
            </a:endParaRPr>
          </a:p>
        </p:txBody>
      </p:sp>
      <p:sp>
        <p:nvSpPr>
          <p:cNvPr id="6" name="文本框 5"/>
          <p:cNvSpPr txBox="1"/>
          <p:nvPr/>
        </p:nvSpPr>
        <p:spPr>
          <a:xfrm>
            <a:off x="450850" y="1809115"/>
            <a:ext cx="8242300" cy="2861310"/>
          </a:xfrm>
          <a:prstGeom prst="rect">
            <a:avLst/>
          </a:prstGeom>
          <a:noFill/>
        </p:spPr>
        <p:txBody>
          <a:bodyPr wrap="square" rtlCol="0" anchor="t">
            <a:spAutoFit/>
          </a:bodyPr>
          <a:p>
            <a:r>
              <a:rPr lang="zh-CN" altLang="en-US" sz="1800">
                <a:ea typeface="楷体" panose="02010609060101010101" pitchFamily="49" charset="-122"/>
              </a:rPr>
              <a:t>     </a:t>
            </a:r>
            <a:r>
              <a:rPr lang="zh-CN" altLang="en-US" sz="2000">
                <a:ea typeface="楷体" panose="02010609060101010101" pitchFamily="49" charset="-122"/>
              </a:rPr>
              <a:t> </a:t>
            </a:r>
            <a:r>
              <a:rPr lang="zh-CN" altLang="en-US" sz="2000" b="1">
                <a:ea typeface="楷体" panose="02010609060101010101" pitchFamily="49" charset="-122"/>
              </a:rPr>
              <a:t>反应工序：</a:t>
            </a:r>
            <a:endParaRPr lang="zh-CN" altLang="en-US" sz="2000">
              <a:ea typeface="楷体" panose="02010609060101010101" pitchFamily="49" charset="-122"/>
            </a:endParaRPr>
          </a:p>
          <a:p>
            <a:endParaRPr lang="zh-CN" altLang="en-US" sz="2000">
              <a:ea typeface="楷体" panose="02010609060101010101" pitchFamily="49" charset="-122"/>
            </a:endParaRPr>
          </a:p>
          <a:p>
            <a:r>
              <a:rPr lang="zh-CN" altLang="en-US" sz="2000">
                <a:ea typeface="楷体" panose="02010609060101010101" pitchFamily="49" charset="-122"/>
              </a:rPr>
              <a:t>      8.</a:t>
            </a:r>
            <a:r>
              <a:rPr lang="zh-CN" altLang="en-US" sz="2000" b="1">
                <a:ea typeface="楷体" panose="02010609060101010101" pitchFamily="49" charset="-122"/>
              </a:rPr>
              <a:t>液态催化剂可采用计量泵自动滴加至反应釜</a:t>
            </a:r>
            <a:r>
              <a:rPr lang="zh-CN" altLang="en-US" sz="2000">
                <a:ea typeface="楷体" panose="02010609060101010101" pitchFamily="49" charset="-122"/>
              </a:rPr>
              <a:t>，紧急停车时和反应温度、压力联锁动作时应当联锁自动停止滴加泵。带压反应工况的反应釜应在催化剂自动滴加管道上</a:t>
            </a:r>
            <a:r>
              <a:rPr lang="zh-CN" altLang="en-US" sz="2000" b="1">
                <a:solidFill>
                  <a:srgbClr val="0000FF"/>
                </a:solidFill>
                <a:ea typeface="楷体" panose="02010609060101010101" pitchFamily="49" charset="-122"/>
              </a:rPr>
              <a:t>靠近反应釜</a:t>
            </a:r>
            <a:r>
              <a:rPr lang="zh-CN" altLang="en-US" sz="2000">
                <a:ea typeface="楷体" panose="02010609060101010101" pitchFamily="49" charset="-122"/>
              </a:rPr>
              <a:t>设置联锁切断阀。 </a:t>
            </a:r>
            <a:endParaRPr lang="zh-CN" altLang="en-US" sz="2000">
              <a:ea typeface="楷体" panose="02010609060101010101" pitchFamily="49" charset="-122"/>
            </a:endParaRPr>
          </a:p>
          <a:p>
            <a:endParaRPr lang="zh-CN" altLang="en-US" sz="2000">
              <a:ea typeface="楷体" panose="02010609060101010101" pitchFamily="49" charset="-122"/>
            </a:endParaRPr>
          </a:p>
          <a:p>
            <a:r>
              <a:rPr lang="zh-CN" altLang="en-US" sz="2000">
                <a:ea typeface="楷体" panose="02010609060101010101" pitchFamily="49" charset="-122"/>
              </a:rPr>
              <a:t>      9.固态催化剂应采用自动添加方式。自动添加方式确有难度的，应当设置密闭添加设施，</a:t>
            </a:r>
            <a:r>
              <a:rPr lang="zh-CN" altLang="en-US" sz="2000" b="1">
                <a:solidFill>
                  <a:srgbClr val="0000FF"/>
                </a:solidFill>
                <a:ea typeface="楷体" panose="02010609060101010101" pitchFamily="49" charset="-122"/>
              </a:rPr>
              <a:t>不应采用开放式人工添加催化剂</a:t>
            </a:r>
            <a:r>
              <a:rPr lang="zh-CN" altLang="en-US" sz="2000">
                <a:ea typeface="楷体" panose="02010609060101010101" pitchFamily="49" charset="-122"/>
              </a:rPr>
              <a:t>。密闭添加设备的容量不应大于一次添加需求量。 </a:t>
            </a:r>
            <a:endParaRPr lang="zh-CN" altLang="en-US" sz="2000">
              <a:ea typeface="楷体" panose="02010609060101010101" pitchFamily="49" charset="-122"/>
            </a:endParaRPr>
          </a:p>
        </p:txBody>
      </p:sp>
      <p:sp>
        <p:nvSpPr>
          <p:cNvPr id="9"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0" name="直接连接符 9"/>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12" name="椭圆形标注 11"/>
          <p:cNvSpPr/>
          <p:nvPr/>
        </p:nvSpPr>
        <p:spPr>
          <a:xfrm>
            <a:off x="3304540" y="4817745"/>
            <a:ext cx="4469765"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固体投料是</a:t>
            </a: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API</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行业难题</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其他工艺过程</a:t>
            </a:r>
            <a:endParaRPr lang="zh-CN" altLang="en-US" i="0" dirty="0" smtClean="0">
              <a:ea typeface="楷体" panose="02010609060101010101" pitchFamily="49" charset="-122"/>
            </a:endParaRPr>
          </a:p>
        </p:txBody>
      </p:sp>
      <p:sp>
        <p:nvSpPr>
          <p:cNvPr id="3" name="文本框 2"/>
          <p:cNvSpPr txBox="1"/>
          <p:nvPr/>
        </p:nvSpPr>
        <p:spPr>
          <a:xfrm>
            <a:off x="504825" y="1945005"/>
            <a:ext cx="8493760" cy="3415030"/>
          </a:xfrm>
          <a:prstGeom prst="rect">
            <a:avLst/>
          </a:prstGeom>
          <a:noFill/>
        </p:spPr>
        <p:txBody>
          <a:bodyPr wrap="square" rtlCol="0" anchor="t">
            <a:spAutoFit/>
          </a:bodyPr>
          <a:p>
            <a:pPr latinLnBrk="0">
              <a:lnSpc>
                <a:spcPct val="150000"/>
              </a:lnSpc>
            </a:pPr>
            <a:r>
              <a:rPr lang="zh-CN" altLang="en-US" sz="1800">
                <a:ea typeface="楷体" panose="02010609060101010101" pitchFamily="49" charset="-122"/>
              </a:rPr>
              <a:t>       </a:t>
            </a:r>
            <a:r>
              <a:rPr lang="zh-CN" altLang="en-US" sz="1800" b="1">
                <a:ea typeface="楷体" panose="02010609060101010101" pitchFamily="49" charset="-122"/>
              </a:rPr>
              <a:t>其他工艺过程：</a:t>
            </a: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rPr>
              <a:t>       3.涉及易燃、有毒等固体原料经熔融成液体</a:t>
            </a:r>
            <a:r>
              <a:rPr lang="zh-CN" altLang="en-US" sz="1800" b="1">
                <a:solidFill>
                  <a:schemeClr val="tx1">
                    <a:lumMod val="60000"/>
                    <a:lumOff val="40000"/>
                  </a:schemeClr>
                </a:solidFill>
                <a:ea typeface="楷体" panose="02010609060101010101" pitchFamily="49" charset="-122"/>
              </a:rPr>
              <a:t>相变工艺过程</a:t>
            </a:r>
            <a:r>
              <a:rPr lang="zh-CN" altLang="en-US" sz="1800">
                <a:ea typeface="楷体" panose="02010609060101010101" pitchFamily="49" charset="-122"/>
              </a:rPr>
              <a:t>的，应设置温度、压力远传、超限报警，并设置联锁打开冷媒、紧急切断热媒的设施。 </a:t>
            </a: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rPr>
              <a:t>      4.固体原料连续投入反应釜</a:t>
            </a:r>
            <a:r>
              <a:rPr lang="zh-CN" altLang="en-US" sz="1800" b="1">
                <a:solidFill>
                  <a:schemeClr val="tx1">
                    <a:lumMod val="60000"/>
                    <a:lumOff val="40000"/>
                  </a:schemeClr>
                </a:solidFill>
                <a:ea typeface="楷体" panose="02010609060101010101" pitchFamily="49" charset="-122"/>
              </a:rPr>
              <a:t>（非一次性投入），并作为主反应原料，应设置加料斗、机械加料装置</a:t>
            </a:r>
            <a:r>
              <a:rPr lang="zh-CN" altLang="en-US" sz="1800">
                <a:ea typeface="楷体" panose="02010609060101010101" pitchFamily="49" charset="-122"/>
              </a:rPr>
              <a:t>，进料量与反应温度或压力等联锁并设置切断设施。 </a:t>
            </a: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rPr>
              <a:t>      5.</a:t>
            </a:r>
            <a:r>
              <a:rPr lang="zh-CN" altLang="en-US" sz="1800" b="1">
                <a:solidFill>
                  <a:schemeClr val="tx1">
                    <a:lumMod val="60000"/>
                    <a:lumOff val="40000"/>
                  </a:schemeClr>
                </a:solidFill>
                <a:ea typeface="楷体" panose="02010609060101010101" pitchFamily="49" charset="-122"/>
              </a:rPr>
              <a:t>涉及固体原料连续输送工艺过程的，应采用机械或气力输送方式。</a:t>
            </a:r>
            <a:r>
              <a:rPr lang="zh-CN" altLang="en-US" sz="1800">
                <a:ea typeface="楷体" panose="02010609060101010101" pitchFamily="49" charset="-122"/>
              </a:rPr>
              <a:t>可燃等固体采用机械输送方式宜设氮气保护，并设置故障停机联锁系统，涉及易燃、易爆物质的气力输送应采用氮气输送并设置气体压力自动调节装置。</a:t>
            </a:r>
            <a:endParaRPr lang="zh-CN" altLang="en-US" sz="1800">
              <a:ea typeface="楷体" panose="02010609060101010101" pitchFamily="49" charset="-122"/>
            </a:endParaRPr>
          </a:p>
        </p:txBody>
      </p:sp>
      <p:sp>
        <p:nvSpPr>
          <p:cNvPr id="7"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反应工序</a:t>
            </a:r>
            <a:endParaRPr lang="zh-CN" altLang="en-US" i="0" dirty="0" smtClean="0">
              <a:ea typeface="楷体" panose="02010609060101010101" pitchFamily="49" charset="-122"/>
            </a:endParaRPr>
          </a:p>
        </p:txBody>
      </p:sp>
      <p:sp>
        <p:nvSpPr>
          <p:cNvPr id="100" name="文本框 99"/>
          <p:cNvSpPr txBox="1"/>
          <p:nvPr/>
        </p:nvSpPr>
        <p:spPr>
          <a:xfrm>
            <a:off x="393700" y="1976120"/>
            <a:ext cx="8430260" cy="3322955"/>
          </a:xfrm>
          <a:prstGeom prst="rect">
            <a:avLst/>
          </a:prstGeom>
          <a:noFill/>
          <a:ln w="9525">
            <a:noFill/>
          </a:ln>
        </p:spPr>
        <p:txBody>
          <a:bodyPr wrap="square">
            <a:spAutoFit/>
          </a:bodyPr>
          <a:p>
            <a:pPr marL="0" indent="266700"/>
            <a:r>
              <a:rPr lang="en-US" altLang="zh-CN" sz="2000" b="1">
                <a:solidFill>
                  <a:srgbClr val="000000"/>
                </a:solidFill>
                <a:ea typeface="楷体" panose="02010609060101010101" pitchFamily="49" charset="-122"/>
              </a:rPr>
              <a:t>   </a:t>
            </a:r>
            <a:r>
              <a:rPr lang="zh-CN" altLang="en-US" sz="2000" b="1">
                <a:solidFill>
                  <a:srgbClr val="000000"/>
                </a:solidFill>
                <a:ea typeface="楷体" panose="02010609060101010101" pitchFamily="49" charset="-122"/>
              </a:rPr>
              <a:t>反应工序：</a:t>
            </a:r>
            <a:endParaRPr lang="en-US" altLang="zh-CN" sz="2000" b="0">
              <a:solidFill>
                <a:srgbClr val="000000"/>
              </a:solidFill>
              <a:ea typeface="楷体" panose="02010609060101010101" pitchFamily="49" charset="-122"/>
            </a:endParaRPr>
          </a:p>
          <a:p>
            <a:pPr marL="0" indent="266700"/>
            <a:endParaRPr lang="en-US" altLang="zh-CN" sz="2000" b="0">
              <a:solidFill>
                <a:srgbClr val="000000"/>
              </a:solidFill>
              <a:ea typeface="楷体" panose="02010609060101010101" pitchFamily="49" charset="-122"/>
            </a:endParaRPr>
          </a:p>
          <a:p>
            <a:pPr marL="0" indent="266700"/>
            <a:r>
              <a:rPr lang="en-US" altLang="zh-CN" sz="2000" b="0">
                <a:solidFill>
                  <a:srgbClr val="000000"/>
                </a:solidFill>
                <a:ea typeface="楷体" panose="02010609060101010101" pitchFamily="49" charset="-122"/>
              </a:rPr>
              <a:t>   </a:t>
            </a:r>
            <a:r>
              <a:rPr lang="zh-CN" altLang="en-US" sz="2000" b="1">
                <a:solidFill>
                  <a:srgbClr val="000000"/>
                </a:solidFill>
                <a:ea typeface="楷体" panose="02010609060101010101" pitchFamily="49" charset="-122"/>
              </a:rPr>
              <a:t>苏安监</a:t>
            </a:r>
            <a:r>
              <a:rPr lang="en-US" altLang="zh-CN" sz="2000" b="1">
                <a:solidFill>
                  <a:srgbClr val="000000"/>
                </a:solidFill>
                <a:ea typeface="楷体" panose="02010609060101010101" pitchFamily="49" charset="-122"/>
              </a:rPr>
              <a:t>[2018]87</a:t>
            </a:r>
            <a:r>
              <a:rPr lang="zh-CN" altLang="en-US" sz="2000" b="1">
                <a:solidFill>
                  <a:srgbClr val="000000"/>
                </a:solidFill>
                <a:ea typeface="楷体" panose="02010609060101010101" pitchFamily="49" charset="-122"/>
              </a:rPr>
              <a:t>号文</a:t>
            </a:r>
            <a:endParaRPr lang="zh-CN" sz="2000" b="0">
              <a:solidFill>
                <a:srgbClr val="000000"/>
              </a:solidFill>
              <a:ea typeface="楷体" panose="02010609060101010101" pitchFamily="49" charset="-122"/>
            </a:endParaRPr>
          </a:p>
          <a:p>
            <a:pPr marL="0" indent="266700" latinLnBrk="0">
              <a:lnSpc>
                <a:spcPct val="150000"/>
              </a:lnSpc>
            </a:pPr>
            <a:r>
              <a:rPr lang="zh-CN" sz="2000" b="0">
                <a:solidFill>
                  <a:srgbClr val="000000"/>
                </a:solidFill>
                <a:ea typeface="楷体" panose="02010609060101010101" pitchFamily="49" charset="-122"/>
              </a:rPr>
              <a:t> </a:t>
            </a:r>
            <a:r>
              <a:rPr lang="zh-CN" sz="2000">
                <a:solidFill>
                  <a:srgbClr val="000000"/>
                </a:solidFill>
                <a:ea typeface="楷体" panose="02010609060101010101" pitchFamily="49" charset="-122"/>
              </a:rPr>
              <a:t>   除反应工序外，对辅助生产工艺简单、危险性较小或因技术原因暂时不能实现自动化控制的其他生产环节，</a:t>
            </a:r>
            <a:r>
              <a:rPr lang="zh-CN" sz="2000" b="1">
                <a:solidFill>
                  <a:srgbClr val="0000FF"/>
                </a:solidFill>
                <a:ea typeface="楷体" panose="02010609060101010101" pitchFamily="49" charset="-122"/>
              </a:rPr>
              <a:t>应在完善温度、压力、流量、液位等超限、联锁报警装置</a:t>
            </a:r>
            <a:r>
              <a:rPr lang="zh-CN" sz="2000">
                <a:solidFill>
                  <a:srgbClr val="000000"/>
                </a:solidFill>
                <a:ea typeface="楷体" panose="02010609060101010101" pitchFamily="49" charset="-122"/>
              </a:rPr>
              <a:t>，设置可燃有毒气体报警装置、安全阀、防爆膜等紧急泄压装置，落实防火防爆设施后，由企业组织专家论证认可后方可投入使用。</a:t>
            </a:r>
            <a:endParaRPr lang="zh-CN" altLang="en-US" sz="2000">
              <a:solidFill>
                <a:srgbClr val="000000"/>
              </a:solidFill>
              <a:ea typeface="楷体" panose="02010609060101010101" pitchFamily="49" charset="-122"/>
            </a:endParaRPr>
          </a:p>
        </p:txBody>
      </p:sp>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精馏精制</a:t>
            </a:r>
            <a:endParaRPr lang="zh-CN" altLang="en-US" i="0" dirty="0" smtClean="0">
              <a:ea typeface="楷体" panose="02010609060101010101" pitchFamily="49" charset="-122"/>
            </a:endParaRPr>
          </a:p>
        </p:txBody>
      </p:sp>
      <p:sp>
        <p:nvSpPr>
          <p:cNvPr id="5" name="文本框 4"/>
          <p:cNvSpPr txBox="1"/>
          <p:nvPr/>
        </p:nvSpPr>
        <p:spPr>
          <a:xfrm>
            <a:off x="478790" y="1863725"/>
            <a:ext cx="8187055" cy="3322955"/>
          </a:xfrm>
          <a:prstGeom prst="rect">
            <a:avLst/>
          </a:prstGeom>
          <a:noFill/>
        </p:spPr>
        <p:txBody>
          <a:bodyPr wrap="square" rtlCol="0" anchor="t">
            <a:spAutoFit/>
          </a:bodyPr>
          <a:p>
            <a:pPr latinLnBrk="0">
              <a:lnSpc>
                <a:spcPct val="150000"/>
              </a:lnSpc>
            </a:pPr>
            <a:r>
              <a:rPr lang="zh-CN" altLang="en-US" sz="1800">
                <a:ea typeface="楷体" panose="02010609060101010101" pitchFamily="49" charset="-122"/>
              </a:rPr>
              <a:t>     </a:t>
            </a:r>
            <a:r>
              <a:rPr lang="zh-CN" altLang="en-US" sz="1800" b="1">
                <a:ea typeface="楷体" panose="02010609060101010101" pitchFamily="49" charset="-122"/>
              </a:rPr>
              <a:t> </a:t>
            </a:r>
            <a:r>
              <a:rPr lang="zh-CN" altLang="en-US" sz="2000" b="1">
                <a:ea typeface="楷体" panose="02010609060101010101" pitchFamily="49" charset="-122"/>
              </a:rPr>
              <a:t>   精馏精制工序：</a:t>
            </a:r>
            <a:endParaRPr lang="zh-CN" altLang="en-US" sz="2000">
              <a:ea typeface="楷体" panose="02010609060101010101" pitchFamily="49" charset="-122"/>
            </a:endParaRPr>
          </a:p>
          <a:p>
            <a:pPr latinLnBrk="0">
              <a:lnSpc>
                <a:spcPct val="150000"/>
              </a:lnSpc>
            </a:pPr>
            <a:r>
              <a:rPr lang="zh-CN" altLang="en-US" sz="2000">
                <a:ea typeface="楷体" panose="02010609060101010101" pitchFamily="49" charset="-122"/>
              </a:rPr>
              <a:t>        2.精馏（蒸馏）塔应设塔釜和回流罐液位就地和远传指示、并设高低液位报警；应设置塔釜温度远传指示、超限报警，</a:t>
            </a:r>
            <a:r>
              <a:rPr lang="zh-CN" altLang="en-US" sz="2000">
                <a:solidFill>
                  <a:schemeClr val="tx1"/>
                </a:solidFill>
                <a:ea typeface="楷体" panose="02010609060101010101" pitchFamily="49" charset="-122"/>
              </a:rPr>
              <a:t>塔釜温度高高联锁切断热媒；连续进料的精馏（蒸馏）塔应设塔釜温度自动控制回路，通过热媒调节塔釜</a:t>
            </a:r>
            <a:r>
              <a:rPr lang="zh-CN" altLang="en-US" sz="2000">
                <a:ea typeface="楷体" panose="02010609060101010101" pitchFamily="49" charset="-122"/>
              </a:rPr>
              <a:t>温度。</a:t>
            </a:r>
            <a:r>
              <a:rPr lang="zh-CN" altLang="en-US" sz="2000" b="1">
                <a:solidFill>
                  <a:srgbClr val="0000FF"/>
                </a:solidFill>
                <a:ea typeface="楷体" panose="02010609060101010101" pitchFamily="49" charset="-122"/>
              </a:rPr>
              <a:t>塔顶冷凝（却）器应设冷媒流量控制阀，用物料出口温度控制冷却水（冷媒）控制阀的开度，宜设冷却水（冷媒）中断报警。 </a:t>
            </a:r>
            <a:endParaRPr lang="zh-CN" altLang="en-US" sz="2000" b="1">
              <a:solidFill>
                <a:srgbClr val="0000FF"/>
              </a:solidFill>
              <a:ea typeface="楷体" panose="02010609060101010101" pitchFamily="49" charset="-122"/>
            </a:endParaRPr>
          </a:p>
        </p:txBody>
      </p:sp>
      <p:sp>
        <p:nvSpPr>
          <p:cNvPr id="8"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9" name="直接连接符 8"/>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12" name="椭圆形标注 11"/>
          <p:cNvSpPr/>
          <p:nvPr/>
        </p:nvSpPr>
        <p:spPr>
          <a:xfrm>
            <a:off x="3101340" y="4720590"/>
            <a:ext cx="3357245"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调节阀</a:t>
            </a: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or</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切断阀？</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1042" y="1206366"/>
            <a:ext cx="16287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681605"/>
            <a:ext cx="3657600" cy="97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08" y="3892456"/>
            <a:ext cx="21145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53" y="4173191"/>
            <a:ext cx="24384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460" y="1206550"/>
            <a:ext cx="18097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A&amp;M 宣传\安曼网站\网站素材\QQ截图201608301846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930" y="1206500"/>
            <a:ext cx="1118235" cy="99949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7"/>
          <a:stretch>
            <a:fillRect/>
          </a:stretch>
        </p:blipFill>
        <p:spPr>
          <a:xfrm>
            <a:off x="577850" y="5415915"/>
            <a:ext cx="2162175" cy="800735"/>
          </a:xfrm>
          <a:prstGeom prst="rect">
            <a:avLst/>
          </a:prstGeom>
        </p:spPr>
      </p:pic>
      <p:pic>
        <p:nvPicPr>
          <p:cNvPr id="4" name="图片 3"/>
          <p:cNvPicPr>
            <a:picLocks noChangeAspect="1"/>
          </p:cNvPicPr>
          <p:nvPr/>
        </p:nvPicPr>
        <p:blipFill>
          <a:blip r:embed="rId8"/>
          <a:stretch>
            <a:fillRect/>
          </a:stretch>
        </p:blipFill>
        <p:spPr>
          <a:xfrm>
            <a:off x="5758180" y="4041140"/>
            <a:ext cx="2230120" cy="776605"/>
          </a:xfrm>
          <a:prstGeom prst="rect">
            <a:avLst/>
          </a:prstGeom>
        </p:spPr>
      </p:pic>
      <p:sp>
        <p:nvSpPr>
          <p:cNvPr id="6" name="Title 1"/>
          <p:cNvSpPr>
            <a:spLocks noGrp="1"/>
          </p:cNvSpPr>
          <p:nvPr>
            <p:ph type="title"/>
          </p:nvPr>
        </p:nvSpPr>
        <p:spPr>
          <a:xfrm>
            <a:off x="393700" y="177800"/>
            <a:ext cx="7594600" cy="723900"/>
          </a:xfrm>
        </p:spPr>
        <p:txBody>
          <a:bodyPr/>
          <a:p>
            <a:r>
              <a:rPr lang="zh-CN" sz="2800" i="0" dirty="0" smtClean="0">
                <a:ea typeface="楷体" panose="02010609060101010101" pitchFamily="49" charset="-122"/>
              </a:rPr>
              <a:t>安曼</a:t>
            </a:r>
            <a:r>
              <a:rPr lang="zh-CN" altLang="en-US" sz="2800" i="0" dirty="0" smtClean="0">
                <a:ea typeface="楷体" panose="02010609060101010101" pitchFamily="49" charset="-122"/>
              </a:rPr>
              <a:t>客户</a:t>
            </a:r>
            <a:endParaRPr lang="zh-CN" altLang="en-US" sz="2800" i="0" dirty="0" smtClean="0">
              <a:ea typeface="楷体" panose="02010609060101010101" pitchFamily="49" charset="-122"/>
            </a:endParaRPr>
          </a:p>
        </p:txBody>
      </p:sp>
      <p:pic>
        <p:nvPicPr>
          <p:cNvPr id="7" name="图片 6"/>
          <p:cNvPicPr>
            <a:picLocks noChangeAspect="1"/>
          </p:cNvPicPr>
          <p:nvPr/>
        </p:nvPicPr>
        <p:blipFill>
          <a:blip r:embed="rId9"/>
          <a:stretch>
            <a:fillRect/>
          </a:stretch>
        </p:blipFill>
        <p:spPr>
          <a:xfrm>
            <a:off x="4850130" y="2680970"/>
            <a:ext cx="2632075" cy="972820"/>
          </a:xfrm>
          <a:prstGeom prst="rect">
            <a:avLst/>
          </a:prstGeom>
        </p:spPr>
      </p:pic>
      <p:pic>
        <p:nvPicPr>
          <p:cNvPr id="8" name="图片 7"/>
          <p:cNvPicPr>
            <a:picLocks noChangeAspect="1"/>
          </p:cNvPicPr>
          <p:nvPr/>
        </p:nvPicPr>
        <p:blipFill>
          <a:blip r:embed="rId10"/>
          <a:stretch>
            <a:fillRect/>
          </a:stretch>
        </p:blipFill>
        <p:spPr>
          <a:xfrm>
            <a:off x="3084830" y="5415915"/>
            <a:ext cx="1987550" cy="800735"/>
          </a:xfrm>
          <a:prstGeom prst="rect">
            <a:avLst/>
          </a:prstGeom>
        </p:spPr>
      </p:pic>
      <p:pic>
        <p:nvPicPr>
          <p:cNvPr id="2" name="图片 1"/>
          <p:cNvPicPr>
            <a:picLocks noChangeAspect="1"/>
          </p:cNvPicPr>
          <p:nvPr/>
        </p:nvPicPr>
        <p:blipFill>
          <a:blip r:embed="rId11"/>
          <a:stretch>
            <a:fillRect/>
          </a:stretch>
        </p:blipFill>
        <p:spPr>
          <a:xfrm>
            <a:off x="6558280" y="1206500"/>
            <a:ext cx="1866900" cy="714375"/>
          </a:xfrm>
          <a:prstGeom prst="rect">
            <a:avLst/>
          </a:prstGeom>
        </p:spPr>
      </p:pic>
      <p:pic>
        <p:nvPicPr>
          <p:cNvPr id="5" name="图片 4"/>
          <p:cNvPicPr>
            <a:picLocks noChangeAspect="1"/>
          </p:cNvPicPr>
          <p:nvPr/>
        </p:nvPicPr>
        <p:blipFill>
          <a:blip r:embed="rId12"/>
          <a:stretch>
            <a:fillRect/>
          </a:stretch>
        </p:blipFill>
        <p:spPr>
          <a:xfrm>
            <a:off x="6274435" y="4817745"/>
            <a:ext cx="1207770" cy="1261745"/>
          </a:xfrm>
          <a:prstGeom prst="rect">
            <a:avLst/>
          </a:prstGeom>
        </p:spPr>
      </p:pic>
      <p:sp>
        <p:nvSpPr>
          <p:cNvPr id="9"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0" name="直接连接符 9"/>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11" name="图片 10" descr="A&amp;M LOGO"/>
          <p:cNvPicPr/>
          <p:nvPr/>
        </p:nvPicPr>
        <p:blipFill>
          <a:blip r:embed="rId13"/>
          <a:srcRect/>
          <a:stretch>
            <a:fillRect/>
          </a:stretch>
        </p:blipFill>
        <p:spPr bwMode="auto">
          <a:xfrm>
            <a:off x="6254963" y="264326"/>
            <a:ext cx="2569443" cy="7175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sym typeface="+mn-ea"/>
              </a:rPr>
              <a:t>精馏精制</a:t>
            </a:r>
            <a:endParaRPr lang="zh-CN" altLang="en-US" i="0" dirty="0" smtClean="0">
              <a:ea typeface="楷体" panose="02010609060101010101" pitchFamily="49" charset="-122"/>
            </a:endParaRPr>
          </a:p>
        </p:txBody>
      </p:sp>
      <p:sp>
        <p:nvSpPr>
          <p:cNvPr id="5" name="文本框 4"/>
          <p:cNvSpPr txBox="1"/>
          <p:nvPr/>
        </p:nvSpPr>
        <p:spPr>
          <a:xfrm>
            <a:off x="393700" y="1709420"/>
            <a:ext cx="8465185" cy="1753235"/>
          </a:xfrm>
          <a:prstGeom prst="rect">
            <a:avLst/>
          </a:prstGeom>
          <a:noFill/>
        </p:spPr>
        <p:txBody>
          <a:bodyPr wrap="square" rtlCol="0" anchor="t">
            <a:spAutoFit/>
          </a:bodyPr>
          <a:p>
            <a:pPr latinLnBrk="0">
              <a:lnSpc>
                <a:spcPct val="150000"/>
              </a:lnSpc>
            </a:pPr>
            <a:r>
              <a:rPr lang="zh-CN" altLang="en-US" sz="1800" b="1">
                <a:ea typeface="楷体" panose="02010609060101010101" pitchFamily="49" charset="-122"/>
                <a:sym typeface="+mn-ea"/>
              </a:rPr>
              <a:t>     精馏精制工序：</a:t>
            </a: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rPr>
              <a:t>      6. 反应产物因酸解、碱解（仅调节PH 值的除外）、萃取、脱色、蒸发、结晶等涉及加热工艺过程的，</a:t>
            </a:r>
            <a:r>
              <a:rPr lang="zh-CN" altLang="en-US" sz="1800" b="1">
                <a:solidFill>
                  <a:srgbClr val="0000FF"/>
                </a:solidFill>
                <a:ea typeface="楷体" panose="02010609060101010101" pitchFamily="49" charset="-122"/>
              </a:rPr>
              <a:t>当热媒温度高于设备内介质沸点的，应设置温度自动检测、远传、报警，温度高高报警与热媒联锁切断及泄压设施。 </a:t>
            </a:r>
            <a:endParaRPr lang="zh-CN" altLang="en-US" sz="1800" b="1">
              <a:solidFill>
                <a:srgbClr val="0000FF"/>
              </a:solidFill>
              <a:ea typeface="楷体" panose="02010609060101010101" pitchFamily="49" charset="-122"/>
            </a:endParaRPr>
          </a:p>
        </p:txBody>
      </p:sp>
      <p:sp>
        <p:nvSpPr>
          <p:cNvPr id="8"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9" name="直接连接符 8"/>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641985" y="3462655"/>
            <a:ext cx="3961765" cy="2913380"/>
          </a:xfrm>
          <a:prstGeom prst="rect">
            <a:avLst/>
          </a:prstGeom>
        </p:spPr>
      </p:pic>
      <p:sp>
        <p:nvSpPr>
          <p:cNvPr id="10" name="右箭头 9"/>
          <p:cNvSpPr/>
          <p:nvPr/>
        </p:nvSpPr>
        <p:spPr>
          <a:xfrm>
            <a:off x="4316095" y="4798695"/>
            <a:ext cx="1001395" cy="19494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1" name="文本框 10"/>
          <p:cNvSpPr txBox="1"/>
          <p:nvPr/>
        </p:nvSpPr>
        <p:spPr>
          <a:xfrm>
            <a:off x="4572635" y="4993640"/>
            <a:ext cx="487680" cy="460375"/>
          </a:xfrm>
          <a:prstGeom prst="rect">
            <a:avLst/>
          </a:prstGeom>
          <a:noFill/>
        </p:spPr>
        <p:txBody>
          <a:bodyPr wrap="none" rtlCol="0" anchor="t">
            <a:spAutoFit/>
            <a:scene3d>
              <a:camera prst="orthographicFront"/>
              <a:lightRig rig="threePt" dir="t"/>
            </a:scene3d>
          </a:bodyPr>
          <a:p>
            <a:r>
              <a:rPr lang="en-US" altLang="zh-CN">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VS</a:t>
            </a:r>
            <a:endParaRPr lang="en-US" altLang="zh-CN">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pic>
        <p:nvPicPr>
          <p:cNvPr id="12" name="图片 11"/>
          <p:cNvPicPr>
            <a:picLocks noChangeAspect="1"/>
          </p:cNvPicPr>
          <p:nvPr/>
        </p:nvPicPr>
        <p:blipFill>
          <a:blip r:embed="rId3"/>
          <a:stretch>
            <a:fillRect/>
          </a:stretch>
        </p:blipFill>
        <p:spPr>
          <a:xfrm>
            <a:off x="5362575" y="3385820"/>
            <a:ext cx="2990850" cy="3121025"/>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其他工艺过程</a:t>
            </a:r>
            <a:endParaRPr lang="zh-CN" altLang="en-US" i="0" dirty="0" smtClean="0">
              <a:ea typeface="楷体" panose="02010609060101010101" pitchFamily="49" charset="-122"/>
            </a:endParaRPr>
          </a:p>
        </p:txBody>
      </p:sp>
      <p:sp>
        <p:nvSpPr>
          <p:cNvPr id="4" name="文本框 3"/>
          <p:cNvSpPr txBox="1"/>
          <p:nvPr/>
        </p:nvSpPr>
        <p:spPr>
          <a:xfrm>
            <a:off x="533400" y="1638300"/>
            <a:ext cx="8298180" cy="3415030"/>
          </a:xfrm>
          <a:prstGeom prst="rect">
            <a:avLst/>
          </a:prstGeom>
          <a:noFill/>
        </p:spPr>
        <p:txBody>
          <a:bodyPr wrap="square" rtlCol="0" anchor="t">
            <a:spAutoFit/>
          </a:bodyPr>
          <a:p>
            <a:pPr latinLnBrk="0">
              <a:lnSpc>
                <a:spcPct val="150000"/>
              </a:lnSpc>
            </a:pPr>
            <a:r>
              <a:rPr lang="zh-CN" altLang="en-US" sz="1800">
                <a:ea typeface="楷体" panose="02010609060101010101" pitchFamily="49" charset="-122"/>
              </a:rPr>
              <a:t>      </a:t>
            </a:r>
            <a:r>
              <a:rPr lang="zh-CN" altLang="en-US" sz="1800" b="1">
                <a:ea typeface="楷体" panose="02010609060101010101" pitchFamily="49" charset="-122"/>
              </a:rPr>
              <a:t>其他工艺过程：</a:t>
            </a: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rPr>
              <a:t>      7.</a:t>
            </a:r>
            <a:r>
              <a:rPr lang="zh-CN" altLang="en-US" sz="1800" b="1">
                <a:solidFill>
                  <a:schemeClr val="tx1">
                    <a:lumMod val="60000"/>
                    <a:lumOff val="40000"/>
                  </a:schemeClr>
                </a:solidFill>
                <a:ea typeface="楷体" panose="02010609060101010101" pitchFamily="49" charset="-122"/>
              </a:rPr>
              <a:t>蒸汽管网</a:t>
            </a:r>
            <a:r>
              <a:rPr lang="zh-CN" altLang="en-US" sz="1800">
                <a:ea typeface="楷体" panose="02010609060101010101" pitchFamily="49" charset="-122"/>
              </a:rPr>
              <a:t>应设置远传压力和总管流量，并宜设高压自动泄放控制回路和压力高低报警。</a:t>
            </a:r>
            <a:endParaRPr lang="zh-CN" altLang="en-US" sz="1800">
              <a:ea typeface="楷体" panose="02010609060101010101" pitchFamily="49" charset="-122"/>
            </a:endParaRPr>
          </a:p>
          <a:p>
            <a:pPr latinLnBrk="0">
              <a:lnSpc>
                <a:spcPct val="150000"/>
              </a:lnSpc>
            </a:pP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sym typeface="+mn-ea"/>
              </a:rPr>
              <a:t>      8.冷冻盐水、循环水或其它低于常温的冷却系统应当设置温度和流量（或压力）检测，并设置温度高和流量（或压力）低报警。</a:t>
            </a:r>
            <a:r>
              <a:rPr lang="zh-CN" altLang="en-US" sz="1800" b="1">
                <a:solidFill>
                  <a:schemeClr val="tx1">
                    <a:lumMod val="60000"/>
                    <a:lumOff val="40000"/>
                  </a:schemeClr>
                </a:solidFill>
                <a:ea typeface="楷体" panose="02010609060101010101" pitchFamily="49" charset="-122"/>
                <a:sym typeface="+mn-ea"/>
              </a:rPr>
              <a:t>循环水泵应设置电流信号或其它信号的停机报警，循环水总管压力低低报警信号和联锁停机信号宜发送给其服务装置。 </a:t>
            </a:r>
            <a:endParaRPr lang="zh-CN" altLang="en-US" sz="1800">
              <a:ea typeface="楷体" panose="02010609060101010101" pitchFamily="49" charset="-122"/>
            </a:endParaRPr>
          </a:p>
        </p:txBody>
      </p:sp>
      <p:sp>
        <p:nvSpPr>
          <p:cNvPr id="7"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 name="椭圆形标注 2"/>
          <p:cNvSpPr/>
          <p:nvPr/>
        </p:nvSpPr>
        <p:spPr>
          <a:xfrm>
            <a:off x="3862705" y="4970145"/>
            <a:ext cx="4025900" cy="834390"/>
          </a:xfrm>
          <a:prstGeom prst="wedgeEllipseCallout">
            <a:avLst>
              <a:gd name="adj1" fmla="val 28249"/>
              <a:gd name="adj2" fmla="val -89193"/>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强调了公用工程的重要性</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-GDS</a:t>
            </a:r>
            <a:endParaRPr lang="en-US" altLang="zh-CN" i="0" dirty="0" smtClean="0">
              <a:ea typeface="楷体" panose="02010609060101010101" pitchFamily="49" charset="-122"/>
            </a:endParaRPr>
          </a:p>
        </p:txBody>
      </p:sp>
      <p:sp>
        <p:nvSpPr>
          <p:cNvPr id="6" name="文本框 5"/>
          <p:cNvSpPr txBox="1"/>
          <p:nvPr/>
        </p:nvSpPr>
        <p:spPr>
          <a:xfrm>
            <a:off x="590550" y="2192655"/>
            <a:ext cx="8269605" cy="2999740"/>
          </a:xfrm>
          <a:prstGeom prst="rect">
            <a:avLst/>
          </a:prstGeom>
          <a:noFill/>
        </p:spPr>
        <p:txBody>
          <a:bodyPr wrap="square" rtlCol="0" anchor="t">
            <a:spAutoFit/>
          </a:bodyPr>
          <a:p>
            <a:pPr latinLnBrk="0">
              <a:lnSpc>
                <a:spcPct val="150000"/>
              </a:lnSpc>
            </a:pPr>
            <a:r>
              <a:rPr lang="en-US" altLang="zh-CN" sz="1800" b="1">
                <a:ea typeface="楷体" panose="02010609060101010101" pitchFamily="49" charset="-122"/>
              </a:rPr>
              <a:t>      GDS</a:t>
            </a:r>
            <a:r>
              <a:rPr lang="zh-CN" altLang="en-US" sz="1800" b="1">
                <a:ea typeface="楷体" panose="02010609060101010101" pitchFamily="49" charset="-122"/>
              </a:rPr>
              <a:t>：</a:t>
            </a:r>
            <a:endParaRPr lang="en-US" altLang="zh-CN" sz="1800">
              <a:ea typeface="楷体" panose="02010609060101010101" pitchFamily="49" charset="-122"/>
            </a:endParaRPr>
          </a:p>
          <a:p>
            <a:pPr latinLnBrk="0">
              <a:lnSpc>
                <a:spcPct val="150000"/>
              </a:lnSpc>
            </a:pPr>
            <a:r>
              <a:rPr lang="en-US" altLang="zh-CN" sz="1800">
                <a:ea typeface="楷体" panose="02010609060101010101" pitchFamily="49" charset="-122"/>
              </a:rPr>
              <a:t>      </a:t>
            </a:r>
            <a:r>
              <a:rPr lang="zh-CN" altLang="en-US" sz="1800">
                <a:ea typeface="楷体" panose="02010609060101010101" pitchFamily="49" charset="-122"/>
              </a:rPr>
              <a:t>3.可燃和有毒气体检测报警系统宜独立于基本过程控制系统，</a:t>
            </a:r>
            <a:r>
              <a:rPr lang="zh-CN" altLang="en-US" sz="1800" b="1">
                <a:solidFill>
                  <a:schemeClr val="tx1">
                    <a:lumMod val="60000"/>
                    <a:lumOff val="40000"/>
                  </a:schemeClr>
                </a:solidFill>
                <a:ea typeface="楷体" panose="02010609060101010101" pitchFamily="49" charset="-122"/>
              </a:rPr>
              <a:t>并设置独立的显示屏或报警终端和备用电源</a:t>
            </a:r>
            <a:r>
              <a:rPr lang="zh-CN" altLang="en-US" sz="1800">
                <a:ea typeface="楷体" panose="02010609060101010101" pitchFamily="49" charset="-122"/>
              </a:rPr>
              <a:t>，与 DCS  系统共用时，卡件应独立设置。 </a:t>
            </a:r>
            <a:endParaRPr lang="zh-CN" altLang="en-US" sz="1800">
              <a:ea typeface="楷体" panose="02010609060101010101" pitchFamily="49" charset="-122"/>
            </a:endParaRPr>
          </a:p>
          <a:p>
            <a:pPr latinLnBrk="0">
              <a:lnSpc>
                <a:spcPct val="150000"/>
              </a:lnSpc>
            </a:pPr>
            <a:endParaRPr lang="zh-CN" altLang="en-US" sz="1800">
              <a:ea typeface="楷体" panose="02010609060101010101" pitchFamily="49" charset="-122"/>
            </a:endParaRPr>
          </a:p>
          <a:p>
            <a:pPr latinLnBrk="0">
              <a:lnSpc>
                <a:spcPct val="150000"/>
              </a:lnSpc>
            </a:pPr>
            <a:r>
              <a:rPr lang="zh-CN" altLang="en-US" sz="1800">
                <a:ea typeface="楷体" panose="02010609060101010101" pitchFamily="49" charset="-122"/>
              </a:rPr>
              <a:t>      5.使用</a:t>
            </a:r>
            <a:r>
              <a:rPr lang="zh-CN" altLang="en-US" sz="1800" b="1">
                <a:solidFill>
                  <a:schemeClr val="tx1">
                    <a:lumMod val="60000"/>
                    <a:lumOff val="40000"/>
                  </a:schemeClr>
                </a:solidFill>
                <a:ea typeface="楷体" panose="02010609060101010101" pitchFamily="49" charset="-122"/>
              </a:rPr>
              <a:t>天然气</a:t>
            </a:r>
            <a:r>
              <a:rPr lang="zh-CN" altLang="en-US" sz="1800">
                <a:ea typeface="楷体" panose="02010609060101010101" pitchFamily="49" charset="-122"/>
              </a:rPr>
              <a:t>的加热炉或其它明火设施附近的可燃气检测报警仪，</a:t>
            </a:r>
            <a:r>
              <a:rPr lang="zh-CN" altLang="en-US" sz="1800" b="1">
                <a:solidFill>
                  <a:schemeClr val="tx1">
                    <a:lumMod val="60000"/>
                    <a:lumOff val="40000"/>
                  </a:schemeClr>
                </a:solidFill>
                <a:ea typeface="楷体" panose="02010609060101010101" pitchFamily="49" charset="-122"/>
              </a:rPr>
              <a:t>高高报警宜联锁切断燃气供应</a:t>
            </a:r>
            <a:r>
              <a:rPr lang="zh-CN" altLang="en-US" sz="1800">
                <a:ea typeface="楷体" panose="02010609060101010101" pitchFamily="49" charset="-122"/>
              </a:rPr>
              <a:t>。每台用气设备应有观察孔或火焰监测装置，燃气加热炉燃烧器上宜设置自动点火装置和熄火与燃气联锁保护装置。</a:t>
            </a:r>
            <a:endParaRPr lang="zh-CN" altLang="en-US" sz="1800">
              <a:ea typeface="楷体" panose="02010609060101010101" pitchFamily="49" charset="-122"/>
            </a:endParaRPr>
          </a:p>
        </p:txBody>
      </p:sp>
      <p:sp>
        <p:nvSpPr>
          <p:cNvPr id="9"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0" name="直接连接符 9"/>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12" name="椭圆形标注 11"/>
          <p:cNvSpPr/>
          <p:nvPr/>
        </p:nvSpPr>
        <p:spPr>
          <a:xfrm>
            <a:off x="5781040" y="1658620"/>
            <a:ext cx="3079115" cy="834390"/>
          </a:xfrm>
          <a:prstGeom prst="wedgeEllipseCallout">
            <a:avLst>
              <a:gd name="adj1" fmla="val -74438"/>
              <a:gd name="adj2" fmla="val 129223"/>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GDS</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和</a:t>
            </a: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DCS</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独立设置</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4" name="椭圆形标注 3"/>
          <p:cNvSpPr/>
          <p:nvPr/>
        </p:nvSpPr>
        <p:spPr>
          <a:xfrm>
            <a:off x="4057650" y="5275580"/>
            <a:ext cx="1841500" cy="834390"/>
          </a:xfrm>
          <a:prstGeom prst="wedgeEllipseCallout">
            <a:avLst>
              <a:gd name="adj1" fmla="val -41206"/>
              <a:gd name="adj2" fmla="val -159208"/>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RTO</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装置</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ea typeface="楷体" panose="02010609060101010101" pitchFamily="49" charset="-122"/>
              </a:rPr>
              <a:t>全流程自动化</a:t>
            </a:r>
            <a:r>
              <a:rPr lang="en-US" altLang="zh-CN" i="0" dirty="0" smtClean="0">
                <a:ea typeface="楷体" panose="02010609060101010101" pitchFamily="49" charset="-122"/>
              </a:rPr>
              <a:t>-</a:t>
            </a:r>
            <a:r>
              <a:rPr lang="zh-CN" altLang="en-US" i="0" dirty="0" smtClean="0">
                <a:ea typeface="楷体" panose="02010609060101010101" pitchFamily="49" charset="-122"/>
              </a:rPr>
              <a:t>控制室</a:t>
            </a:r>
            <a:endParaRPr lang="zh-CN" altLang="en-US" i="0" dirty="0" smtClean="0">
              <a:ea typeface="楷体" panose="02010609060101010101" pitchFamily="49" charset="-122"/>
            </a:endParaRPr>
          </a:p>
        </p:txBody>
      </p:sp>
      <p:sp>
        <p:nvSpPr>
          <p:cNvPr id="100" name="文本框 99"/>
          <p:cNvSpPr txBox="1"/>
          <p:nvPr/>
        </p:nvSpPr>
        <p:spPr>
          <a:xfrm>
            <a:off x="294005" y="1876425"/>
            <a:ext cx="8808720" cy="1322070"/>
          </a:xfrm>
          <a:prstGeom prst="rect">
            <a:avLst/>
          </a:prstGeom>
          <a:noFill/>
          <a:ln w="9525">
            <a:noFill/>
          </a:ln>
        </p:spPr>
        <p:txBody>
          <a:bodyPr wrap="square">
            <a:spAutoFit/>
          </a:bodyPr>
          <a:p>
            <a:pPr marL="0" indent="266700"/>
            <a:r>
              <a:rPr lang="en-US" altLang="zh-CN" sz="2000" b="1">
                <a:solidFill>
                  <a:srgbClr val="000000"/>
                </a:solidFill>
                <a:ea typeface="楷体" panose="02010609060101010101" pitchFamily="49" charset="-122"/>
              </a:rPr>
              <a:t>  </a:t>
            </a:r>
            <a:r>
              <a:rPr lang="zh-CN" altLang="en-US" sz="2000" b="1">
                <a:solidFill>
                  <a:srgbClr val="000000"/>
                </a:solidFill>
                <a:ea typeface="楷体" panose="02010609060101010101" pitchFamily="49" charset="-122"/>
              </a:rPr>
              <a:t>苏安监</a:t>
            </a:r>
            <a:r>
              <a:rPr lang="en-US" altLang="zh-CN" sz="2000" b="1">
                <a:solidFill>
                  <a:srgbClr val="000000"/>
                </a:solidFill>
                <a:ea typeface="楷体" panose="02010609060101010101" pitchFamily="49" charset="-122"/>
              </a:rPr>
              <a:t>[2018]87</a:t>
            </a:r>
            <a:r>
              <a:rPr lang="zh-CN" altLang="en-US" sz="2000" b="1">
                <a:solidFill>
                  <a:srgbClr val="000000"/>
                </a:solidFill>
                <a:ea typeface="楷体" panose="02010609060101010101" pitchFamily="49" charset="-122"/>
              </a:rPr>
              <a:t>号文</a:t>
            </a:r>
            <a:endParaRPr lang="zh-CN" sz="2000" b="1">
              <a:solidFill>
                <a:srgbClr val="FF0000"/>
              </a:solidFill>
              <a:ea typeface="楷体" panose="02010609060101010101" pitchFamily="49" charset="-122"/>
            </a:endParaRPr>
          </a:p>
          <a:p>
            <a:pPr marL="0" indent="266700" latinLnBrk="0">
              <a:lnSpc>
                <a:spcPct val="150000"/>
              </a:lnSpc>
            </a:pPr>
            <a:r>
              <a:rPr lang="zh-CN" sz="2000">
                <a:solidFill>
                  <a:schemeClr val="tx1"/>
                </a:solidFill>
                <a:ea typeface="楷体" panose="02010609060101010101" pitchFamily="49" charset="-122"/>
              </a:rPr>
              <a:t> 在甲、乙类火灾危险性，粉尘爆炸危险性，中毒危险性的厂房（含装置或车间）内、仓库内的办公室、休息室、外操室、巡检室，应立即予以拆除。</a:t>
            </a:r>
            <a:endParaRPr lang="zh-CN" altLang="en-US" sz="2000">
              <a:solidFill>
                <a:schemeClr val="tx1"/>
              </a:solidFill>
              <a:ea typeface="楷体" panose="02010609060101010101" pitchFamily="49" charset="-122"/>
            </a:endParaRPr>
          </a:p>
        </p:txBody>
      </p:sp>
      <p:sp>
        <p:nvSpPr>
          <p:cNvPr id="14"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15" name="直接连接符 14"/>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802890" y="3201670"/>
            <a:ext cx="5584825" cy="3305175"/>
          </a:xfrm>
          <a:prstGeom prst="rect">
            <a:avLst/>
          </a:prstGeom>
        </p:spPr>
      </p:pic>
      <p:sp>
        <p:nvSpPr>
          <p:cNvPr id="21" name="椭圆形标注 20"/>
          <p:cNvSpPr/>
          <p:nvPr/>
        </p:nvSpPr>
        <p:spPr>
          <a:xfrm>
            <a:off x="147955" y="4050030"/>
            <a:ext cx="3113405" cy="639445"/>
          </a:xfrm>
          <a:prstGeom prst="wedgeEllipseCallout">
            <a:avLst>
              <a:gd name="adj1" fmla="val 64424"/>
              <a:gd name="adj2" fmla="val 64299"/>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rPr>
              <a:t>控制室独立设置</a:t>
            </a:r>
            <a:endParaRPr kumimoji="0" lang="zh-CN" sz="20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i="0" dirty="0" smtClean="0">
                <a:latin typeface="楷体" panose="02010609060101010101" pitchFamily="49" charset="-122"/>
                <a:ea typeface="楷体" panose="02010609060101010101" pitchFamily="49" charset="-122"/>
                <a:cs typeface="楷体" panose="02010609060101010101" pitchFamily="49" charset="-122"/>
              </a:rPr>
              <a:t>全流程自动化</a:t>
            </a:r>
            <a:r>
              <a:rPr lang="en-US" altLang="zh-CN" i="0" dirty="0" smtClean="0">
                <a:latin typeface="楷体" panose="02010609060101010101" pitchFamily="49" charset="-122"/>
                <a:ea typeface="楷体" panose="02010609060101010101" pitchFamily="49" charset="-122"/>
                <a:cs typeface="楷体" panose="02010609060101010101" pitchFamily="49" charset="-122"/>
              </a:rPr>
              <a:t>-</a:t>
            </a:r>
            <a:r>
              <a:rPr lang="zh-CN" altLang="en-US" i="0" dirty="0" smtClean="0">
                <a:latin typeface="楷体" panose="02010609060101010101" pitchFamily="49" charset="-122"/>
                <a:ea typeface="楷体" panose="02010609060101010101" pitchFamily="49" charset="-122"/>
                <a:cs typeface="楷体" panose="02010609060101010101" pitchFamily="49" charset="-122"/>
              </a:rPr>
              <a:t>工程建设</a:t>
            </a:r>
            <a:endParaRPr lang="zh-CN" altLang="en-US" i="0" dirty="0" smtClean="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828040" y="1711960"/>
            <a:ext cx="7253605" cy="4838700"/>
          </a:xfrm>
          <a:prstGeom prst="rect">
            <a:avLst/>
          </a:prstGeom>
        </p:spPr>
      </p:pic>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2"/>
          <a:srcRect/>
          <a:stretch>
            <a:fillRect/>
          </a:stretch>
        </p:blipFill>
        <p:spPr bwMode="auto">
          <a:xfrm>
            <a:off x="6254963" y="264326"/>
            <a:ext cx="2569443" cy="717592"/>
          </a:xfrm>
          <a:prstGeom prst="rect">
            <a:avLst/>
          </a:prstGeom>
          <a:noFill/>
          <a:ln w="9525">
            <a:noFill/>
            <a:miter lim="800000"/>
            <a:headEnd/>
            <a:tailEnd/>
          </a:ln>
        </p:spPr>
      </p:pic>
      <p:sp>
        <p:nvSpPr>
          <p:cNvPr id="24" name="圆角矩形 23"/>
          <p:cNvSpPr/>
          <p:nvPr/>
        </p:nvSpPr>
        <p:spPr bwMode="auto">
          <a:xfrm>
            <a:off x="463838" y="1150609"/>
            <a:ext cx="1214446" cy="487678"/>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25" name="圆角矩形 24"/>
          <p:cNvSpPr/>
          <p:nvPr/>
        </p:nvSpPr>
        <p:spPr bwMode="auto">
          <a:xfrm>
            <a:off x="1892935" y="1164590"/>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6" name="右箭头 25"/>
          <p:cNvSpPr/>
          <p:nvPr/>
        </p:nvSpPr>
        <p:spPr bwMode="auto">
          <a:xfrm>
            <a:off x="167828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7" name="右箭头 26"/>
          <p:cNvSpPr/>
          <p:nvPr/>
        </p:nvSpPr>
        <p:spPr bwMode="auto">
          <a:xfrm>
            <a:off x="353376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8" name="圆角矩形 27"/>
          <p:cNvSpPr/>
          <p:nvPr/>
        </p:nvSpPr>
        <p:spPr bwMode="auto">
          <a:xfrm>
            <a:off x="7164705" y="1170940"/>
            <a:ext cx="1938020" cy="487680"/>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9" name="右箭头 28"/>
          <p:cNvSpPr/>
          <p:nvPr/>
        </p:nvSpPr>
        <p:spPr bwMode="auto">
          <a:xfrm>
            <a:off x="6950074" y="130141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0" name="圆角矩形 29"/>
          <p:cNvSpPr/>
          <p:nvPr/>
        </p:nvSpPr>
        <p:spPr bwMode="auto">
          <a:xfrm>
            <a:off x="5443855" y="115125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5" name="圆角矩形 34"/>
          <p:cNvSpPr/>
          <p:nvPr/>
        </p:nvSpPr>
        <p:spPr bwMode="auto">
          <a:xfrm>
            <a:off x="3761740" y="11385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6" name="右箭头 35"/>
          <p:cNvSpPr/>
          <p:nvPr/>
        </p:nvSpPr>
        <p:spPr bwMode="auto">
          <a:xfrm>
            <a:off x="5229224" y="126839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12" name="椭圆形标注 11"/>
          <p:cNvSpPr/>
          <p:nvPr/>
        </p:nvSpPr>
        <p:spPr>
          <a:xfrm>
            <a:off x="5443855" y="2679700"/>
            <a:ext cx="3663315" cy="834390"/>
          </a:xfrm>
          <a:prstGeom prst="wedgeEllipseCallout">
            <a:avLst>
              <a:gd name="adj1" fmla="val -51860"/>
              <a:gd name="adj2" fmla="val -72450"/>
            </a:avLst>
          </a:prstGeom>
          <a:solidFill>
            <a:schemeClr val="accent5">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改造时间、空间、费用是重中之重</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55" y="1511935"/>
            <a:ext cx="7594600" cy="723900"/>
          </a:xfrm>
        </p:spPr>
        <p:txBody>
          <a:bodyPr/>
          <a:lstStyle/>
          <a:p>
            <a:pPr algn="ctr"/>
            <a:r>
              <a:rPr lang="en-US" altLang="zh-CN" i="0" dirty="0" smtClean="0">
                <a:ea typeface="楷体" panose="02010609060101010101" pitchFamily="49" charset="-122"/>
              </a:rPr>
              <a:t>THANK YOU</a:t>
            </a:r>
            <a:endParaRPr lang="en-US" altLang="zh-CN" i="0" dirty="0" smtClean="0">
              <a:ea typeface="楷体" panose="02010609060101010101" pitchFamily="49" charset="-122"/>
            </a:endParaRPr>
          </a:p>
        </p:txBody>
      </p:sp>
      <p:sp>
        <p:nvSpPr>
          <p:cNvPr id="3" name="Rectangle 2"/>
          <p:cNvSpPr>
            <a:spLocks noGrp="1" noChangeArrowheads="1"/>
          </p:cNvSpPr>
          <p:nvPr/>
        </p:nvSpPr>
        <p:spPr>
          <a:xfrm>
            <a:off x="3672840" y="3811270"/>
            <a:ext cx="7717790" cy="147002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85000"/>
              </a:lnSpc>
              <a:spcBef>
                <a:spcPct val="0"/>
              </a:spcBef>
              <a:spcAft>
                <a:spcPct val="0"/>
              </a:spcAft>
              <a:defRPr sz="3200" b="1" i="1">
                <a:solidFill>
                  <a:srgbClr val="0F245F"/>
                </a:solidFill>
                <a:latin typeface="+mj-lt"/>
                <a:ea typeface="+mj-ea"/>
                <a:cs typeface="+mj-cs"/>
                <a:sym typeface="Arial" panose="020B0604020202020204" pitchFamily="34" charset="0"/>
              </a:defRPr>
            </a:lvl1pPr>
            <a:lvl2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lnSpc>
                <a:spcPct val="85000"/>
              </a:lnSpc>
              <a:spcBef>
                <a:spcPct val="0"/>
              </a:spcBef>
              <a:spcAft>
                <a:spcPct val="0"/>
              </a:spcAft>
              <a:defRPr sz="3200" b="1" i="1">
                <a:solidFill>
                  <a:srgbClr val="0F245F"/>
                </a:solidFill>
                <a:latin typeface="Arial" panose="020B0604020202020204" pitchFamily="34" charset="0"/>
                <a:cs typeface="Arial" panose="020B0604020202020204" pitchFamily="34" charset="0"/>
                <a:sym typeface="Arial" panose="020B0604020202020204" pitchFamily="34" charset="0"/>
              </a:defRPr>
            </a:lvl9pPr>
          </a:lstStyle>
          <a:p>
            <a:pPr fontAlgn="base"/>
            <a:r>
              <a:rPr lang="zh-CN" altLang="en-US" sz="2400" i="0">
                <a:solidFill>
                  <a:schemeClr val="tx1"/>
                </a:solidFill>
                <a:effectLst>
                  <a:outerShdw blurRad="38100" dist="19050" dir="2700000" algn="tl" rotWithShape="0">
                    <a:schemeClr val="dk1">
                      <a:alpha val="40000"/>
                    </a:schemeClr>
                  </a:outerShdw>
                </a:effectLst>
                <a:sym typeface="+mn-ea"/>
              </a:rPr>
              <a:t>朱东利 </a:t>
            </a:r>
            <a:endParaRPr lang="zh-CN" altLang="en-US" sz="2400" i="0">
              <a:solidFill>
                <a:schemeClr val="tx1"/>
              </a:solidFill>
              <a:effectLst>
                <a:outerShdw blurRad="38100" dist="19050" dir="2700000" algn="tl" rotWithShape="0">
                  <a:schemeClr val="dk1">
                    <a:alpha val="40000"/>
                  </a:schemeClr>
                </a:outerShdw>
              </a:effectLst>
              <a:sym typeface="+mn-ea"/>
            </a:endParaRPr>
          </a:p>
          <a:p>
            <a:pPr fontAlgn="base"/>
            <a:endParaRPr lang="zh-CN" altLang="en-US" sz="2400" i="0">
              <a:solidFill>
                <a:schemeClr val="tx1"/>
              </a:solidFill>
              <a:effectLst>
                <a:outerShdw blurRad="38100" dist="19050" dir="2700000" algn="tl" rotWithShape="0">
                  <a:schemeClr val="dk1">
                    <a:alpha val="40000"/>
                  </a:schemeClr>
                </a:outerShdw>
              </a:effectLst>
              <a:sym typeface="+mn-ea"/>
            </a:endParaRPr>
          </a:p>
          <a:p>
            <a:pPr fontAlgn="base"/>
            <a:r>
              <a:rPr lang="en-US" altLang="zh-CN" sz="2400" i="0">
                <a:solidFill>
                  <a:schemeClr val="tx1"/>
                </a:solidFill>
                <a:effectLst>
                  <a:outerShdw blurRad="38100" dist="19050" dir="2700000" algn="tl" rotWithShape="0">
                    <a:schemeClr val="dk1">
                      <a:alpha val="40000"/>
                    </a:schemeClr>
                  </a:outerShdw>
                </a:effectLst>
                <a:sym typeface="+mn-ea"/>
              </a:rPr>
              <a:t>13512513384</a:t>
            </a:r>
            <a:r>
              <a:rPr lang="zh-CN" altLang="en-US" sz="2400" i="0">
                <a:solidFill>
                  <a:schemeClr val="tx1"/>
                </a:solidFill>
                <a:effectLst>
                  <a:outerShdw blurRad="38100" dist="19050" dir="2700000" algn="tl" rotWithShape="0">
                    <a:schemeClr val="dk1">
                      <a:alpha val="40000"/>
                    </a:schemeClr>
                  </a:outerShdw>
                </a:effectLst>
                <a:ea typeface="楷体" panose="02010609060101010101" pitchFamily="49" charset="-122"/>
                <a:sym typeface="+mn-ea"/>
              </a:rPr>
              <a:t>（微信同号）</a:t>
            </a:r>
            <a:endParaRPr lang="en-US" altLang="zh-CN" sz="2400" i="0" strike="noStrike" noProof="1">
              <a:solidFill>
                <a:schemeClr val="tx1"/>
              </a:solidFill>
              <a:effectLst>
                <a:outerShdw blurRad="38100" dist="19050" dir="2700000" algn="tl" rotWithShape="0">
                  <a:schemeClr val="dk1">
                    <a:alpha val="40000"/>
                  </a:schemeClr>
                </a:outerShdw>
              </a:effectLst>
            </a:endParaRPr>
          </a:p>
          <a:p>
            <a:pPr fontAlgn="base"/>
            <a:endParaRPr lang="en-US" altLang="zh-CN" sz="2400" i="0" strike="noStrike" noProof="1">
              <a:solidFill>
                <a:schemeClr val="tx1"/>
              </a:solidFill>
              <a:effectLst>
                <a:outerShdw blurRad="38100" dist="19050" dir="2700000" algn="tl" rotWithShape="0">
                  <a:schemeClr val="dk1">
                    <a:alpha val="40000"/>
                  </a:schemeClr>
                </a:outerShdw>
              </a:effectLst>
            </a:endParaRPr>
          </a:p>
          <a:p>
            <a:pPr fontAlgn="base"/>
            <a:r>
              <a:rPr lang="en-US" altLang="zh-CN" sz="2400" i="0">
                <a:solidFill>
                  <a:schemeClr val="tx1"/>
                </a:solidFill>
                <a:effectLst>
                  <a:outerShdw blurRad="38100" dist="19050" dir="2700000" algn="tl" rotWithShape="0">
                    <a:schemeClr val="dk1">
                      <a:alpha val="40000"/>
                    </a:schemeClr>
                  </a:outerShdw>
                </a:effectLst>
                <a:sym typeface="+mn-ea"/>
              </a:rPr>
              <a:t>zhudongli@anmantech.com</a:t>
            </a:r>
            <a:endParaRPr lang="en-US" altLang="zh-CN" sz="2400" i="0" strike="noStrike" noProof="1">
              <a:solidFill>
                <a:schemeClr val="tx1"/>
              </a:solidFill>
              <a:effectLst>
                <a:outerShdw blurRad="38100" dist="19050" dir="2700000" algn="tl" rotWithShape="0">
                  <a:schemeClr val="dk1">
                    <a:alpha val="40000"/>
                  </a:schemeClr>
                </a:outerShdw>
              </a:effectLst>
            </a:endParaRPr>
          </a:p>
          <a:p>
            <a:pPr eaLnBrk="1" hangingPunct="1">
              <a:lnSpc>
                <a:spcPct val="75000"/>
              </a:lnSpc>
            </a:pPr>
            <a:endParaRPr lang="en-US" sz="4000" dirty="0">
              <a:ea typeface="楷体" panose="02010609060101010101" pitchFamily="49" charset="-122"/>
            </a:endParaRPr>
          </a:p>
        </p:txBody>
      </p:sp>
      <p:pic>
        <p:nvPicPr>
          <p:cNvPr id="9" name="图片 8" descr="A&amp;M LOGO"/>
          <p:cNvPicPr/>
          <p:nvPr/>
        </p:nvPicPr>
        <p:blipFill>
          <a:blip r:embed="rId1"/>
          <a:srcRect/>
          <a:stretch>
            <a:fillRect/>
          </a:stretch>
        </p:blipFill>
        <p:spPr bwMode="auto">
          <a:xfrm>
            <a:off x="6397838" y="5819941"/>
            <a:ext cx="2569443" cy="717592"/>
          </a:xfrm>
          <a:prstGeom prst="rect">
            <a:avLst/>
          </a:prstGeom>
          <a:noFill/>
          <a:ln w="9525">
            <a:noFill/>
            <a:miter lim="800000"/>
            <a:headEnd/>
            <a:tailEnd/>
          </a:ln>
        </p:spPr>
      </p:pic>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en-US" altLang="zh-CN" sz="2800" i="0" dirty="0" smtClean="0">
                <a:ea typeface="楷体" panose="02010609060101010101" pitchFamily="49" charset="-122"/>
              </a:rPr>
              <a:t>API</a:t>
            </a:r>
            <a:r>
              <a:rPr lang="zh-CN" altLang="en-US" sz="2800" i="0" dirty="0" smtClean="0">
                <a:ea typeface="楷体" panose="02010609060101010101" pitchFamily="49" charset="-122"/>
              </a:rPr>
              <a:t>自动化发展的</a:t>
            </a:r>
            <a:r>
              <a:rPr lang="en-US" altLang="zh-CN" sz="2800" i="0" dirty="0" smtClean="0">
                <a:ea typeface="楷体" panose="02010609060101010101" pitchFamily="49" charset="-122"/>
              </a:rPr>
              <a:t>10</a:t>
            </a:r>
            <a:r>
              <a:rPr lang="zh-CN" altLang="en-US" sz="2800" i="0" dirty="0" smtClean="0">
                <a:ea typeface="楷体" panose="02010609060101010101" pitchFamily="49" charset="-122"/>
              </a:rPr>
              <a:t>年</a:t>
            </a:r>
            <a:endParaRPr lang="zh-CN" altLang="en-US" sz="2800" i="0" dirty="0" smtClean="0">
              <a:ea typeface="楷体" panose="02010609060101010101" pitchFamily="49" charset="-122"/>
            </a:endParaRPr>
          </a:p>
        </p:txBody>
      </p:sp>
      <p:sp>
        <p:nvSpPr>
          <p:cNvPr id="4" name="文本框 3"/>
          <p:cNvSpPr txBox="1"/>
          <p:nvPr/>
        </p:nvSpPr>
        <p:spPr>
          <a:xfrm>
            <a:off x="5149850" y="1506220"/>
            <a:ext cx="2384425" cy="398780"/>
          </a:xfrm>
          <a:prstGeom prst="rect">
            <a:avLst/>
          </a:prstGeom>
          <a:noFill/>
        </p:spPr>
        <p:txBody>
          <a:bodyPr wrap="none" rtlCol="0" anchor="t">
            <a:spAutoFit/>
          </a:bodyPr>
          <a:p>
            <a:r>
              <a:rPr lang="en-US" altLang="zh-CN" sz="2000" smtClean="0">
                <a:solidFill>
                  <a:srgbClr val="000000"/>
                </a:solidFill>
                <a:latin typeface="+mn-lt"/>
                <a:ea typeface="楷体" panose="02010609060101010101" pitchFamily="49" charset="-122"/>
                <a:sym typeface="+mn-ea"/>
              </a:rPr>
              <a:t>1</a:t>
            </a:r>
            <a:r>
              <a:rPr lang="zh-CN" altLang="en-US" sz="2000" smtClean="0">
                <a:solidFill>
                  <a:srgbClr val="000000"/>
                </a:solidFill>
                <a:latin typeface="+mn-lt"/>
                <a:ea typeface="楷体" panose="02010609060101010101" pitchFamily="49" charset="-122"/>
                <a:sym typeface="+mn-ea"/>
              </a:rPr>
              <a:t>：早期：业主</a:t>
            </a:r>
            <a:r>
              <a:rPr lang="en-US" altLang="zh-CN" sz="2000" smtClean="0">
                <a:solidFill>
                  <a:srgbClr val="000000"/>
                </a:solidFill>
                <a:latin typeface="+mn-lt"/>
                <a:ea typeface="楷体" panose="02010609060101010101" pitchFamily="49" charset="-122"/>
                <a:sym typeface="+mn-ea"/>
              </a:rPr>
              <a:t>URS</a:t>
            </a:r>
            <a:endParaRPr lang="en-US" altLang="zh-CN" sz="2000" smtClean="0">
              <a:solidFill>
                <a:srgbClr val="000000"/>
              </a:solidFill>
              <a:latin typeface="+mn-lt"/>
              <a:ea typeface="楷体" panose="02010609060101010101" pitchFamily="49" charset="-122"/>
              <a:sym typeface="+mn-ea"/>
            </a:endParaRPr>
          </a:p>
        </p:txBody>
      </p:sp>
      <p:sp>
        <p:nvSpPr>
          <p:cNvPr id="6" name="文本框 5"/>
          <p:cNvSpPr txBox="1"/>
          <p:nvPr/>
        </p:nvSpPr>
        <p:spPr>
          <a:xfrm>
            <a:off x="5149850" y="2484120"/>
            <a:ext cx="3159125" cy="398780"/>
          </a:xfrm>
          <a:prstGeom prst="rect">
            <a:avLst/>
          </a:prstGeom>
          <a:noFill/>
        </p:spPr>
        <p:txBody>
          <a:bodyPr wrap="none" rtlCol="0" anchor="t">
            <a:spAutoFit/>
          </a:bodyPr>
          <a:p>
            <a:r>
              <a:rPr lang="en-US" sz="2000" smtClean="0">
                <a:solidFill>
                  <a:srgbClr val="000000"/>
                </a:solidFill>
                <a:latin typeface="+mn-lt"/>
                <a:ea typeface="楷体" panose="02010609060101010101" pitchFamily="49" charset="-122"/>
                <a:sym typeface="+mn-ea"/>
              </a:rPr>
              <a:t>2</a:t>
            </a:r>
            <a:r>
              <a:rPr lang="zh-CN" altLang="en-US" sz="2000" smtClean="0">
                <a:solidFill>
                  <a:srgbClr val="000000"/>
                </a:solidFill>
                <a:latin typeface="+mn-lt"/>
                <a:ea typeface="楷体" panose="02010609060101010101" pitchFamily="49" charset="-122"/>
                <a:sym typeface="+mn-ea"/>
              </a:rPr>
              <a:t>：</a:t>
            </a:r>
            <a:r>
              <a:rPr lang="en-US" altLang="zh-CN" sz="2000" smtClean="0">
                <a:solidFill>
                  <a:srgbClr val="000000"/>
                </a:solidFill>
                <a:latin typeface="+mn-lt"/>
                <a:ea typeface="楷体" panose="02010609060101010101" pitchFamily="49" charset="-122"/>
                <a:sym typeface="+mn-ea"/>
              </a:rPr>
              <a:t>2009</a:t>
            </a:r>
            <a:r>
              <a:rPr lang="zh-CN" altLang="en-US" sz="2000" smtClean="0">
                <a:solidFill>
                  <a:srgbClr val="000000"/>
                </a:solidFill>
                <a:latin typeface="+mn-lt"/>
                <a:ea typeface="楷体" panose="02010609060101010101" pitchFamily="49" charset="-122"/>
                <a:sym typeface="+mn-ea"/>
              </a:rPr>
              <a:t>年 苏安监</a:t>
            </a:r>
            <a:r>
              <a:rPr lang="en-US" altLang="zh-CN" sz="2000" smtClean="0">
                <a:solidFill>
                  <a:srgbClr val="000000"/>
                </a:solidFill>
                <a:latin typeface="+mn-lt"/>
                <a:ea typeface="楷体" panose="02010609060101010101" pitchFamily="49" charset="-122"/>
                <a:sym typeface="+mn-ea"/>
              </a:rPr>
              <a:t>109</a:t>
            </a:r>
            <a:r>
              <a:rPr lang="zh-CN" altLang="en-US" sz="2000" smtClean="0">
                <a:solidFill>
                  <a:srgbClr val="000000"/>
                </a:solidFill>
                <a:latin typeface="+mn-lt"/>
                <a:ea typeface="楷体" panose="02010609060101010101" pitchFamily="49" charset="-122"/>
                <a:sym typeface="+mn-ea"/>
              </a:rPr>
              <a:t>号文</a:t>
            </a:r>
            <a:endParaRPr lang="zh-CN" altLang="en-US" sz="2000" smtClean="0">
              <a:solidFill>
                <a:srgbClr val="000000"/>
              </a:solidFill>
              <a:latin typeface="+mn-lt"/>
              <a:ea typeface="楷体" panose="02010609060101010101" pitchFamily="49" charset="-122"/>
              <a:sym typeface="+mn-ea"/>
            </a:endParaRPr>
          </a:p>
        </p:txBody>
      </p:sp>
      <p:sp>
        <p:nvSpPr>
          <p:cNvPr id="9" name="文本框 8"/>
          <p:cNvSpPr txBox="1"/>
          <p:nvPr/>
        </p:nvSpPr>
        <p:spPr>
          <a:xfrm>
            <a:off x="5149850" y="3462020"/>
            <a:ext cx="3394075" cy="398780"/>
          </a:xfrm>
          <a:prstGeom prst="rect">
            <a:avLst/>
          </a:prstGeom>
          <a:noFill/>
        </p:spPr>
        <p:txBody>
          <a:bodyPr wrap="none" rtlCol="0" anchor="t">
            <a:spAutoFit/>
          </a:bodyPr>
          <a:p>
            <a:r>
              <a:rPr lang="en-US" sz="2000" smtClean="0">
                <a:solidFill>
                  <a:srgbClr val="000000"/>
                </a:solidFill>
                <a:latin typeface="+mn-lt"/>
                <a:ea typeface="楷体" panose="02010609060101010101" pitchFamily="49" charset="-122"/>
                <a:sym typeface="+mn-ea"/>
              </a:rPr>
              <a:t>3</a:t>
            </a:r>
            <a:r>
              <a:rPr lang="zh-CN" altLang="en-US" sz="2000" smtClean="0">
                <a:solidFill>
                  <a:srgbClr val="000000"/>
                </a:solidFill>
                <a:latin typeface="+mn-lt"/>
                <a:ea typeface="楷体" panose="02010609060101010101" pitchFamily="49" charset="-122"/>
                <a:sym typeface="+mn-ea"/>
              </a:rPr>
              <a:t>：</a:t>
            </a:r>
            <a:r>
              <a:rPr lang="en-US" altLang="zh-CN" sz="2000" smtClean="0">
                <a:solidFill>
                  <a:srgbClr val="000000"/>
                </a:solidFill>
                <a:latin typeface="+mn-lt"/>
                <a:ea typeface="楷体" panose="02010609060101010101" pitchFamily="49" charset="-122"/>
                <a:sym typeface="+mn-ea"/>
              </a:rPr>
              <a:t>2014</a:t>
            </a:r>
            <a:r>
              <a:rPr lang="zh-CN" altLang="en-US" sz="2000" smtClean="0">
                <a:solidFill>
                  <a:srgbClr val="000000"/>
                </a:solidFill>
                <a:latin typeface="+mn-lt"/>
                <a:ea typeface="楷体" panose="02010609060101010101" pitchFamily="49" charset="-122"/>
                <a:sym typeface="+mn-ea"/>
              </a:rPr>
              <a:t>年 </a:t>
            </a:r>
            <a:r>
              <a:rPr lang="zh-CN" sz="2000" smtClean="0">
                <a:solidFill>
                  <a:srgbClr val="000000"/>
                </a:solidFill>
                <a:latin typeface="+mn-lt"/>
                <a:ea typeface="楷体" panose="02010609060101010101" pitchFamily="49" charset="-122"/>
                <a:sym typeface="+mn-ea"/>
              </a:rPr>
              <a:t>安监总管</a:t>
            </a:r>
            <a:r>
              <a:rPr lang="en-US" altLang="zh-CN" sz="2000" smtClean="0">
                <a:solidFill>
                  <a:srgbClr val="000000"/>
                </a:solidFill>
                <a:latin typeface="+mn-lt"/>
                <a:ea typeface="楷体" panose="02010609060101010101" pitchFamily="49" charset="-122"/>
                <a:sym typeface="+mn-ea"/>
              </a:rPr>
              <a:t>116</a:t>
            </a:r>
            <a:r>
              <a:rPr lang="zh-CN" altLang="en-US" sz="2000" smtClean="0">
                <a:solidFill>
                  <a:srgbClr val="000000"/>
                </a:solidFill>
                <a:latin typeface="+mn-lt"/>
                <a:ea typeface="楷体" panose="02010609060101010101" pitchFamily="49" charset="-122"/>
                <a:sym typeface="+mn-ea"/>
              </a:rPr>
              <a:t>号文</a:t>
            </a:r>
            <a:endParaRPr lang="zh-CN" altLang="en-US" sz="2000" smtClean="0">
              <a:solidFill>
                <a:srgbClr val="000000"/>
              </a:solidFill>
              <a:latin typeface="+mn-lt"/>
              <a:ea typeface="楷体" panose="02010609060101010101" pitchFamily="49" charset="-122"/>
              <a:sym typeface="+mn-ea"/>
            </a:endParaRPr>
          </a:p>
        </p:txBody>
      </p:sp>
      <p:sp>
        <p:nvSpPr>
          <p:cNvPr id="10" name="文本框 9"/>
          <p:cNvSpPr txBox="1"/>
          <p:nvPr/>
        </p:nvSpPr>
        <p:spPr>
          <a:xfrm>
            <a:off x="5149850" y="4439920"/>
            <a:ext cx="3027045" cy="398780"/>
          </a:xfrm>
          <a:prstGeom prst="rect">
            <a:avLst/>
          </a:prstGeom>
          <a:noFill/>
        </p:spPr>
        <p:txBody>
          <a:bodyPr wrap="none" rtlCol="0" anchor="t">
            <a:spAutoFit/>
          </a:bodyPr>
          <a:p>
            <a:r>
              <a:rPr lang="en-US" sz="2000" b="1" smtClean="0">
                <a:solidFill>
                  <a:srgbClr val="0000FF"/>
                </a:solidFill>
                <a:latin typeface="+mn-lt"/>
                <a:ea typeface="楷体" panose="02010609060101010101" pitchFamily="49" charset="-122"/>
                <a:sym typeface="+mn-ea"/>
              </a:rPr>
              <a:t>4</a:t>
            </a:r>
            <a:r>
              <a:rPr lang="zh-CN" altLang="en-US" sz="2000" b="1" smtClean="0">
                <a:solidFill>
                  <a:srgbClr val="0000FF"/>
                </a:solidFill>
                <a:latin typeface="+mn-lt"/>
                <a:ea typeface="楷体" panose="02010609060101010101" pitchFamily="49" charset="-122"/>
                <a:sym typeface="+mn-ea"/>
              </a:rPr>
              <a:t>：</a:t>
            </a:r>
            <a:r>
              <a:rPr lang="en-US" altLang="zh-CN" sz="2000" b="1" smtClean="0">
                <a:solidFill>
                  <a:srgbClr val="0000FF"/>
                </a:solidFill>
                <a:latin typeface="+mn-lt"/>
                <a:ea typeface="楷体" panose="02010609060101010101" pitchFamily="49" charset="-122"/>
                <a:sym typeface="+mn-ea"/>
              </a:rPr>
              <a:t>2018</a:t>
            </a:r>
            <a:r>
              <a:rPr lang="zh-CN" altLang="en-US" sz="2000" b="1" smtClean="0">
                <a:solidFill>
                  <a:srgbClr val="0000FF"/>
                </a:solidFill>
                <a:latin typeface="+mn-lt"/>
                <a:ea typeface="楷体" panose="02010609060101010101" pitchFamily="49" charset="-122"/>
                <a:sym typeface="+mn-ea"/>
              </a:rPr>
              <a:t>年 </a:t>
            </a:r>
            <a:r>
              <a:rPr lang="zh-CN" sz="2000" b="1" smtClean="0">
                <a:solidFill>
                  <a:srgbClr val="0000FF"/>
                </a:solidFill>
                <a:latin typeface="+mn-lt"/>
                <a:ea typeface="楷体" panose="02010609060101010101" pitchFamily="49" charset="-122"/>
                <a:sym typeface="+mn-ea"/>
              </a:rPr>
              <a:t>苏安监</a:t>
            </a:r>
            <a:r>
              <a:rPr lang="en-US" altLang="zh-CN" sz="2000" b="1" smtClean="0">
                <a:solidFill>
                  <a:srgbClr val="0000FF"/>
                </a:solidFill>
                <a:latin typeface="+mn-lt"/>
                <a:ea typeface="楷体" panose="02010609060101010101" pitchFamily="49" charset="-122"/>
                <a:sym typeface="+mn-ea"/>
              </a:rPr>
              <a:t>87</a:t>
            </a:r>
            <a:r>
              <a:rPr lang="zh-CN" altLang="en-US" sz="2000" b="1" smtClean="0">
                <a:solidFill>
                  <a:srgbClr val="0000FF"/>
                </a:solidFill>
                <a:latin typeface="+mn-lt"/>
                <a:ea typeface="楷体" panose="02010609060101010101" pitchFamily="49" charset="-122"/>
                <a:sym typeface="+mn-ea"/>
              </a:rPr>
              <a:t>号文</a:t>
            </a:r>
            <a:endParaRPr lang="zh-CN" altLang="en-US" sz="2000" b="1" smtClean="0">
              <a:solidFill>
                <a:srgbClr val="0000FF"/>
              </a:solidFill>
              <a:latin typeface="+mn-lt"/>
              <a:ea typeface="楷体" panose="02010609060101010101" pitchFamily="49" charset="-122"/>
              <a:sym typeface="+mn-ea"/>
            </a:endParaRPr>
          </a:p>
        </p:txBody>
      </p:sp>
      <p:sp>
        <p:nvSpPr>
          <p:cNvPr id="12" name="文本框 11"/>
          <p:cNvSpPr txBox="1"/>
          <p:nvPr/>
        </p:nvSpPr>
        <p:spPr>
          <a:xfrm>
            <a:off x="5149850" y="5417820"/>
            <a:ext cx="3027045" cy="398780"/>
          </a:xfrm>
          <a:prstGeom prst="rect">
            <a:avLst/>
          </a:prstGeom>
          <a:noFill/>
        </p:spPr>
        <p:txBody>
          <a:bodyPr wrap="none" rtlCol="0" anchor="t">
            <a:spAutoFit/>
          </a:bodyPr>
          <a:p>
            <a:r>
              <a:rPr lang="en-US" sz="2000" b="1" smtClean="0">
                <a:solidFill>
                  <a:srgbClr val="0000FF"/>
                </a:solidFill>
                <a:latin typeface="+mn-lt"/>
                <a:ea typeface="楷体" panose="02010609060101010101" pitchFamily="49" charset="-122"/>
                <a:sym typeface="+mn-ea"/>
              </a:rPr>
              <a:t>5</a:t>
            </a:r>
            <a:r>
              <a:rPr lang="zh-CN" altLang="en-US" sz="2000" b="1" smtClean="0">
                <a:solidFill>
                  <a:srgbClr val="0000FF"/>
                </a:solidFill>
                <a:latin typeface="+mn-lt"/>
                <a:ea typeface="楷体" panose="02010609060101010101" pitchFamily="49" charset="-122"/>
                <a:sym typeface="+mn-ea"/>
              </a:rPr>
              <a:t>：</a:t>
            </a:r>
            <a:r>
              <a:rPr lang="en-US" altLang="zh-CN" sz="2000" b="1" smtClean="0">
                <a:solidFill>
                  <a:srgbClr val="0000FF"/>
                </a:solidFill>
                <a:latin typeface="+mn-lt"/>
                <a:ea typeface="楷体" panose="02010609060101010101" pitchFamily="49" charset="-122"/>
                <a:sym typeface="+mn-ea"/>
              </a:rPr>
              <a:t>2019</a:t>
            </a:r>
            <a:r>
              <a:rPr lang="zh-CN" altLang="en-US" sz="2000" b="1" smtClean="0">
                <a:solidFill>
                  <a:srgbClr val="0000FF"/>
                </a:solidFill>
                <a:latin typeface="+mn-lt"/>
                <a:ea typeface="楷体" panose="02010609060101010101" pitchFamily="49" charset="-122"/>
                <a:sym typeface="+mn-ea"/>
              </a:rPr>
              <a:t>年 </a:t>
            </a:r>
            <a:r>
              <a:rPr lang="zh-CN" sz="2000" b="1" smtClean="0">
                <a:solidFill>
                  <a:srgbClr val="0000FF"/>
                </a:solidFill>
                <a:latin typeface="+mn-lt"/>
                <a:ea typeface="楷体" panose="02010609060101010101" pitchFamily="49" charset="-122"/>
                <a:sym typeface="+mn-ea"/>
              </a:rPr>
              <a:t>苏应急</a:t>
            </a:r>
            <a:r>
              <a:rPr lang="en-US" altLang="zh-CN" sz="2000" b="1" smtClean="0">
                <a:solidFill>
                  <a:srgbClr val="0000FF"/>
                </a:solidFill>
                <a:latin typeface="+mn-lt"/>
                <a:ea typeface="楷体" panose="02010609060101010101" pitchFamily="49" charset="-122"/>
                <a:sym typeface="+mn-ea"/>
              </a:rPr>
              <a:t>53</a:t>
            </a:r>
            <a:r>
              <a:rPr lang="zh-CN" altLang="en-US" sz="2000" b="1" smtClean="0">
                <a:solidFill>
                  <a:srgbClr val="0000FF"/>
                </a:solidFill>
                <a:latin typeface="+mn-lt"/>
                <a:ea typeface="楷体" panose="02010609060101010101" pitchFamily="49" charset="-122"/>
                <a:sym typeface="+mn-ea"/>
              </a:rPr>
              <a:t>号文</a:t>
            </a:r>
            <a:endParaRPr lang="zh-CN" altLang="en-US" sz="2000" b="1" smtClean="0">
              <a:solidFill>
                <a:srgbClr val="0000FF"/>
              </a:solidFill>
              <a:latin typeface="+mn-lt"/>
              <a:ea typeface="楷体" panose="02010609060101010101" pitchFamily="49" charset="-122"/>
              <a:sym typeface="+mn-ea"/>
            </a:endParaRPr>
          </a:p>
        </p:txBody>
      </p:sp>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3" name="图片 2"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pic>
        <p:nvPicPr>
          <p:cNvPr id="7" name="图片 6" descr="2"/>
          <p:cNvPicPr>
            <a:picLocks noChangeAspect="1"/>
          </p:cNvPicPr>
          <p:nvPr/>
        </p:nvPicPr>
        <p:blipFill>
          <a:blip r:embed="rId2"/>
          <a:stretch>
            <a:fillRect/>
          </a:stretch>
        </p:blipFill>
        <p:spPr>
          <a:xfrm>
            <a:off x="661670" y="1372870"/>
            <a:ext cx="4219575" cy="1917065"/>
          </a:xfrm>
          <a:prstGeom prst="rect">
            <a:avLst/>
          </a:prstGeom>
        </p:spPr>
      </p:pic>
      <p:pic>
        <p:nvPicPr>
          <p:cNvPr id="13" name="图片 12" descr="3"/>
          <p:cNvPicPr>
            <a:picLocks noChangeAspect="1"/>
          </p:cNvPicPr>
          <p:nvPr/>
        </p:nvPicPr>
        <p:blipFill>
          <a:blip r:embed="rId3"/>
          <a:stretch>
            <a:fillRect/>
          </a:stretch>
        </p:blipFill>
        <p:spPr>
          <a:xfrm>
            <a:off x="577215" y="3456940"/>
            <a:ext cx="4304665" cy="2840990"/>
          </a:xfrm>
          <a:prstGeom prst="rect">
            <a:avLst/>
          </a:prstGeom>
        </p:spPr>
      </p:pic>
      <p:sp>
        <p:nvSpPr>
          <p:cNvPr id="14" name="下箭头 13"/>
          <p:cNvSpPr/>
          <p:nvPr/>
        </p:nvSpPr>
        <p:spPr>
          <a:xfrm>
            <a:off x="6243955" y="1932940"/>
            <a:ext cx="292100" cy="50101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5" name="下箭头 14"/>
          <p:cNvSpPr/>
          <p:nvPr/>
        </p:nvSpPr>
        <p:spPr>
          <a:xfrm>
            <a:off x="6254750" y="2882900"/>
            <a:ext cx="292100" cy="50101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6" name="下箭头 15"/>
          <p:cNvSpPr/>
          <p:nvPr/>
        </p:nvSpPr>
        <p:spPr>
          <a:xfrm>
            <a:off x="6243955" y="3938905"/>
            <a:ext cx="292100" cy="50101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7" name="下箭头 16"/>
          <p:cNvSpPr/>
          <p:nvPr/>
        </p:nvSpPr>
        <p:spPr>
          <a:xfrm>
            <a:off x="6254750" y="4838700"/>
            <a:ext cx="292100" cy="50101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sz="2800" i="0" dirty="0" smtClean="0">
                <a:latin typeface="楷体" panose="02010609060101010101" pitchFamily="49" charset="-122"/>
                <a:ea typeface="楷体" panose="02010609060101010101" pitchFamily="49" charset="-122"/>
                <a:cs typeface="楷体" panose="02010609060101010101" pitchFamily="49" charset="-122"/>
              </a:rPr>
              <a:t>苏安监〔2018〕87号</a:t>
            </a:r>
            <a:endParaRPr sz="2800" i="0" dirty="0" smtClean="0">
              <a:latin typeface="楷体" panose="02010609060101010101" pitchFamily="49" charset="-122"/>
              <a:ea typeface="楷体" panose="02010609060101010101" pitchFamily="49" charset="-122"/>
              <a:cs typeface="楷体" panose="02010609060101010101" pitchFamily="49" charset="-122"/>
            </a:endParaRPr>
          </a:p>
        </p:txBody>
      </p:sp>
      <p:sp>
        <p:nvSpPr>
          <p:cNvPr id="7" name=" 190"/>
          <p:cNvSpPr/>
          <p:nvPr/>
        </p:nvSpPr>
        <p:spPr>
          <a:xfrm>
            <a:off x="827405" y="388175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latin typeface="楷体" panose="02010609060101010101" pitchFamily="49" charset="-122"/>
              <a:ea typeface="楷体" panose="02010609060101010101" pitchFamily="49" charset="-122"/>
            </a:endParaRPr>
          </a:p>
        </p:txBody>
      </p:sp>
      <p:sp>
        <p:nvSpPr>
          <p:cNvPr id="8" name="文本框 7"/>
          <p:cNvSpPr txBox="1"/>
          <p:nvPr/>
        </p:nvSpPr>
        <p:spPr>
          <a:xfrm>
            <a:off x="1155700" y="3803650"/>
            <a:ext cx="7112000" cy="706755"/>
          </a:xfrm>
          <a:prstGeom prst="rect">
            <a:avLst/>
          </a:prstGeom>
          <a:noFill/>
        </p:spPr>
        <p:txBody>
          <a:bodyPr wrap="square" rtlCol="0" anchor="t">
            <a:spAutoFit/>
          </a:bodyPr>
          <a:p>
            <a:r>
              <a:rPr lang="zh-CN" sz="2000" b="1" smtClean="0">
                <a:solidFill>
                  <a:srgbClr val="000000"/>
                </a:solidFill>
                <a:latin typeface="楷体" panose="02010609060101010101" pitchFamily="49" charset="-122"/>
                <a:ea typeface="楷体" panose="02010609060101010101" pitchFamily="49" charset="-122"/>
                <a:sym typeface="+mn-ea"/>
              </a:rPr>
              <a:t>目的：</a:t>
            </a:r>
            <a:r>
              <a:rPr lang="zh-CN" sz="2000" smtClean="0">
                <a:solidFill>
                  <a:srgbClr val="000000"/>
                </a:solidFill>
                <a:latin typeface="楷体" panose="02010609060101010101" pitchFamily="49" charset="-122"/>
                <a:ea typeface="楷体" panose="02010609060101010101" pitchFamily="49" charset="-122"/>
                <a:sym typeface="+mn-ea"/>
              </a:rPr>
              <a:t>提升企业安全风险管控和安全生产保障能力，有效防范遏制较大以上和有重大社会影响的生产安全事故</a:t>
            </a:r>
            <a:endParaRPr lang="zh-CN" sz="2000" smtClean="0">
              <a:solidFill>
                <a:srgbClr val="000000"/>
              </a:solidFill>
              <a:latin typeface="楷体" panose="02010609060101010101" pitchFamily="49" charset="-122"/>
              <a:ea typeface="楷体" panose="02010609060101010101" pitchFamily="49" charset="-122"/>
              <a:sym typeface="+mn-ea"/>
            </a:endParaRPr>
          </a:p>
        </p:txBody>
      </p:sp>
      <p:sp>
        <p:nvSpPr>
          <p:cNvPr id="9" name=" 190"/>
          <p:cNvSpPr/>
          <p:nvPr/>
        </p:nvSpPr>
        <p:spPr>
          <a:xfrm>
            <a:off x="827405" y="463486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latin typeface="楷体" panose="02010609060101010101" pitchFamily="49" charset="-122"/>
              <a:ea typeface="楷体" panose="02010609060101010101" pitchFamily="49" charset="-122"/>
            </a:endParaRPr>
          </a:p>
        </p:txBody>
      </p:sp>
      <p:sp>
        <p:nvSpPr>
          <p:cNvPr id="10" name="文本框 9"/>
          <p:cNvSpPr txBox="1"/>
          <p:nvPr/>
        </p:nvSpPr>
        <p:spPr>
          <a:xfrm>
            <a:off x="1176020" y="4530725"/>
            <a:ext cx="7112000" cy="706755"/>
          </a:xfrm>
          <a:prstGeom prst="rect">
            <a:avLst/>
          </a:prstGeom>
          <a:noFill/>
        </p:spPr>
        <p:txBody>
          <a:bodyPr wrap="square" rtlCol="0" anchor="t">
            <a:spAutoFit/>
          </a:bodyPr>
          <a:p>
            <a:r>
              <a:rPr lang="zh-CN" sz="2000" b="1" smtClean="0">
                <a:solidFill>
                  <a:srgbClr val="000000"/>
                </a:solidFill>
                <a:latin typeface="楷体" panose="02010609060101010101" pitchFamily="49" charset="-122"/>
                <a:ea typeface="楷体" panose="02010609060101010101" pitchFamily="49" charset="-122"/>
                <a:sym typeface="+mn-ea"/>
              </a:rPr>
              <a:t>方法：</a:t>
            </a:r>
            <a:r>
              <a:rPr lang="zh-CN" sz="2000" smtClean="0">
                <a:solidFill>
                  <a:srgbClr val="000000"/>
                </a:solidFill>
                <a:latin typeface="楷体" panose="02010609060101010101" pitchFamily="49" charset="-122"/>
                <a:ea typeface="楷体" panose="02010609060101010101" pitchFamily="49" charset="-122"/>
                <a:sym typeface="+mn-ea"/>
              </a:rPr>
              <a:t>全面诊断治理重点化工企业重大生产安全事故隐患、安全设施设计和全流程自动化控制存在的突出问题</a:t>
            </a:r>
            <a:endParaRPr lang="zh-CN" sz="2000" smtClean="0">
              <a:solidFill>
                <a:srgbClr val="000000"/>
              </a:solidFill>
              <a:latin typeface="楷体" panose="02010609060101010101" pitchFamily="49" charset="-122"/>
              <a:ea typeface="楷体" panose="02010609060101010101" pitchFamily="49" charset="-122"/>
              <a:sym typeface="+mn-ea"/>
            </a:endParaRPr>
          </a:p>
        </p:txBody>
      </p:sp>
      <p:sp>
        <p:nvSpPr>
          <p:cNvPr id="17" name=" 190"/>
          <p:cNvSpPr/>
          <p:nvPr/>
        </p:nvSpPr>
        <p:spPr>
          <a:xfrm>
            <a:off x="827405" y="545084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latin typeface="楷体" panose="02010609060101010101" pitchFamily="49" charset="-122"/>
              <a:ea typeface="楷体" panose="02010609060101010101" pitchFamily="49" charset="-122"/>
            </a:endParaRPr>
          </a:p>
        </p:txBody>
      </p:sp>
      <p:sp>
        <p:nvSpPr>
          <p:cNvPr id="18" name="文本框 17"/>
          <p:cNvSpPr txBox="1"/>
          <p:nvPr/>
        </p:nvSpPr>
        <p:spPr>
          <a:xfrm>
            <a:off x="1252220" y="5390515"/>
            <a:ext cx="7112000" cy="398780"/>
          </a:xfrm>
          <a:prstGeom prst="rect">
            <a:avLst/>
          </a:prstGeom>
          <a:noFill/>
        </p:spPr>
        <p:txBody>
          <a:bodyPr wrap="square" rtlCol="0" anchor="t">
            <a:spAutoFit/>
          </a:bodyPr>
          <a:p>
            <a:r>
              <a:rPr lang="zh-CN" sz="20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时间：</a:t>
            </a:r>
            <a:r>
              <a:rPr 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从2018年8月1日</a:t>
            </a:r>
            <a:r>
              <a:rPr lang="en-US" alt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a:t>
            </a:r>
            <a:r>
              <a:rPr 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2020年12月31日</a:t>
            </a:r>
            <a:endParaRPr 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3" name="直接连接符 2"/>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11" name="图片 10"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13" name=" 190"/>
          <p:cNvSpPr/>
          <p:nvPr/>
        </p:nvSpPr>
        <p:spPr>
          <a:xfrm>
            <a:off x="827405" y="341820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latin typeface="楷体" panose="02010609060101010101" pitchFamily="49" charset="-122"/>
              <a:ea typeface="楷体" panose="02010609060101010101" pitchFamily="49" charset="-122"/>
            </a:endParaRPr>
          </a:p>
        </p:txBody>
      </p:sp>
      <p:sp>
        <p:nvSpPr>
          <p:cNvPr id="14" name="文本框 13"/>
          <p:cNvSpPr txBox="1"/>
          <p:nvPr/>
        </p:nvSpPr>
        <p:spPr>
          <a:xfrm>
            <a:off x="1175385" y="3313430"/>
            <a:ext cx="7112000" cy="398780"/>
          </a:xfrm>
          <a:prstGeom prst="rect">
            <a:avLst/>
          </a:prstGeom>
          <a:noFill/>
        </p:spPr>
        <p:txBody>
          <a:bodyPr wrap="square" rtlCol="0" anchor="t">
            <a:spAutoFit/>
          </a:bodyPr>
          <a:p>
            <a:r>
              <a:rPr lang="zh-CN" sz="20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原因：</a:t>
            </a:r>
            <a:r>
              <a:rPr lang="zh-CN" sz="20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吸取连云港聚鑫“12·9”事故教训</a:t>
            </a:r>
            <a:endParaRPr lang="zh-CN" sz="20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5" name="图片 14"/>
          <p:cNvPicPr>
            <a:picLocks noChangeAspect="1"/>
          </p:cNvPicPr>
          <p:nvPr/>
        </p:nvPicPr>
        <p:blipFill>
          <a:blip r:embed="rId2"/>
          <a:stretch>
            <a:fillRect/>
          </a:stretch>
        </p:blipFill>
        <p:spPr>
          <a:xfrm>
            <a:off x="447675" y="1123315"/>
            <a:ext cx="8648700" cy="206692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sz="2800" i="0" dirty="0" smtClean="0">
                <a:ea typeface="楷体" panose="02010609060101010101" pitchFamily="49" charset="-122"/>
              </a:rPr>
              <a:t>苏应急</a:t>
            </a:r>
            <a:r>
              <a:rPr lang="en-US" altLang="zh-CN" sz="2800" i="0" dirty="0" smtClean="0">
                <a:ea typeface="楷体" panose="02010609060101010101" pitchFamily="49" charset="-122"/>
              </a:rPr>
              <a:t>[2019]53</a:t>
            </a:r>
            <a:r>
              <a:rPr lang="zh-CN" altLang="en-US" sz="2800" i="0" dirty="0" smtClean="0">
                <a:ea typeface="楷体" panose="02010609060101010101" pitchFamily="49" charset="-122"/>
              </a:rPr>
              <a:t>号文</a:t>
            </a:r>
            <a:endParaRPr lang="zh-CN" altLang="en-US" sz="2800" i="0" dirty="0" smtClean="0">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93700" y="1235710"/>
            <a:ext cx="4492625" cy="4754880"/>
          </a:xfrm>
          <a:prstGeom prst="rect">
            <a:avLst/>
          </a:prstGeom>
        </p:spPr>
      </p:pic>
      <p:sp>
        <p:nvSpPr>
          <p:cNvPr id="11" name="文本框 10"/>
          <p:cNvSpPr txBox="1"/>
          <p:nvPr/>
        </p:nvSpPr>
        <p:spPr>
          <a:xfrm>
            <a:off x="5306695" y="2461260"/>
            <a:ext cx="3314065" cy="398780"/>
          </a:xfrm>
          <a:prstGeom prst="rect">
            <a:avLst/>
          </a:prstGeom>
          <a:noFill/>
        </p:spPr>
        <p:txBody>
          <a:bodyPr wrap="square" rtlCol="0" anchor="t">
            <a:spAutoFit/>
          </a:bodyPr>
          <a:p>
            <a:r>
              <a:rPr lang="en-US" altLang="zh-CN" sz="20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0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个指标</a:t>
            </a:r>
            <a:r>
              <a:rPr lang="zh-CN" sz="20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90" name=" 190"/>
          <p:cNvSpPr/>
          <p:nvPr/>
        </p:nvSpPr>
        <p:spPr>
          <a:xfrm>
            <a:off x="5306695" y="326326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latin typeface="楷体" panose="02010609060101010101" pitchFamily="49" charset="-122"/>
              <a:ea typeface="楷体" panose="02010609060101010101" pitchFamily="49" charset="-122"/>
            </a:endParaRPr>
          </a:p>
        </p:txBody>
      </p:sp>
      <p:sp>
        <p:nvSpPr>
          <p:cNvPr id="12" name="文本框 11"/>
          <p:cNvSpPr txBox="1"/>
          <p:nvPr/>
        </p:nvSpPr>
        <p:spPr>
          <a:xfrm>
            <a:off x="5688330" y="3156585"/>
            <a:ext cx="3314065" cy="398780"/>
          </a:xfrm>
          <a:prstGeom prst="rect">
            <a:avLst/>
          </a:prstGeom>
          <a:noFill/>
        </p:spPr>
        <p:txBody>
          <a:bodyPr wrap="square" rtlCol="0" anchor="t">
            <a:spAutoFit/>
          </a:bodyPr>
          <a:p>
            <a:r>
              <a:rPr 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现状与图纸</a:t>
            </a:r>
            <a:r>
              <a:rPr lang="en-US" alt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100%</a:t>
            </a:r>
            <a:r>
              <a:rPr lang="zh-CN" altLang="en-US"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一致</a:t>
            </a:r>
            <a:endParaRPr lang="zh-CN" altLang="en-US"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 190"/>
          <p:cNvSpPr/>
          <p:nvPr/>
        </p:nvSpPr>
        <p:spPr>
          <a:xfrm>
            <a:off x="5306695" y="3941445"/>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latin typeface="楷体" panose="02010609060101010101" pitchFamily="49" charset="-122"/>
              <a:ea typeface="楷体" panose="02010609060101010101" pitchFamily="49" charset="-122"/>
            </a:endParaRPr>
          </a:p>
        </p:txBody>
      </p:sp>
      <p:sp>
        <p:nvSpPr>
          <p:cNvPr id="14" name="文本框 13"/>
          <p:cNvSpPr txBox="1"/>
          <p:nvPr/>
        </p:nvSpPr>
        <p:spPr>
          <a:xfrm>
            <a:off x="5774690" y="3834765"/>
            <a:ext cx="3314065" cy="706755"/>
          </a:xfrm>
          <a:prstGeom prst="rect">
            <a:avLst/>
          </a:prstGeom>
          <a:noFill/>
        </p:spPr>
        <p:txBody>
          <a:bodyPr wrap="square" rtlCol="0" anchor="t">
            <a:spAutoFit/>
          </a:bodyPr>
          <a:p>
            <a:r>
              <a:rPr 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两重点一重大</a:t>
            </a:r>
            <a:r>
              <a:rPr lang="en-US" alt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100%</a:t>
            </a:r>
            <a:r>
              <a:rPr lang="zh-CN" altLang="en-US"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自动化升级改造</a:t>
            </a:r>
            <a:endParaRPr lang="zh-CN" altLang="en-US"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5" name=" 190"/>
          <p:cNvSpPr/>
          <p:nvPr/>
        </p:nvSpPr>
        <p:spPr>
          <a:xfrm>
            <a:off x="5306695" y="4933950"/>
            <a:ext cx="263525" cy="25082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latin typeface="楷体" panose="02010609060101010101" pitchFamily="49" charset="-122"/>
              <a:ea typeface="楷体" panose="02010609060101010101" pitchFamily="49" charset="-122"/>
            </a:endParaRPr>
          </a:p>
        </p:txBody>
      </p:sp>
      <p:sp>
        <p:nvSpPr>
          <p:cNvPr id="16" name="文本框 15"/>
          <p:cNvSpPr txBox="1"/>
          <p:nvPr/>
        </p:nvSpPr>
        <p:spPr>
          <a:xfrm>
            <a:off x="5774690" y="4893945"/>
            <a:ext cx="3314065" cy="398780"/>
          </a:xfrm>
          <a:prstGeom prst="rect">
            <a:avLst/>
          </a:prstGeom>
          <a:noFill/>
        </p:spPr>
        <p:txBody>
          <a:bodyPr wrap="square" rtlCol="0" anchor="t">
            <a:spAutoFit/>
          </a:bodyPr>
          <a:p>
            <a:r>
              <a:rPr 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新建项目自控装备率</a:t>
            </a:r>
            <a:r>
              <a:rPr lang="en-US" alt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100%</a:t>
            </a:r>
            <a:endParaRPr lang="en-US" altLang="zh-CN" sz="2000" b="1" smtClean="0">
              <a:solidFill>
                <a:srgbClr val="0000FF"/>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2"/>
          <a:srcRect/>
          <a:stretch>
            <a:fillRect/>
          </a:stretch>
        </p:blipFill>
        <p:spPr bwMode="auto">
          <a:xfrm>
            <a:off x="6254963" y="264326"/>
            <a:ext cx="2569443" cy="7175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sz="2800" i="0" dirty="0" smtClean="0">
                <a:ea typeface="楷体" panose="02010609060101010101" pitchFamily="49" charset="-122"/>
              </a:rPr>
              <a:t>苏应急</a:t>
            </a:r>
            <a:r>
              <a:rPr lang="en-US" altLang="zh-CN" sz="2800" i="0" dirty="0" smtClean="0">
                <a:ea typeface="楷体" panose="02010609060101010101" pitchFamily="49" charset="-122"/>
              </a:rPr>
              <a:t>[2019]53</a:t>
            </a:r>
            <a:r>
              <a:rPr lang="zh-CN" altLang="en-US" sz="2800" i="0" dirty="0" smtClean="0">
                <a:ea typeface="楷体" panose="02010609060101010101" pitchFamily="49" charset="-122"/>
              </a:rPr>
              <a:t>号文</a:t>
            </a:r>
            <a:endParaRPr lang="zh-CN" altLang="en-US" sz="2800" i="0" dirty="0" smtClean="0">
              <a:ea typeface="楷体" panose="02010609060101010101" pitchFamily="49" charset="-122"/>
            </a:endParaRPr>
          </a:p>
        </p:txBody>
      </p:sp>
      <p:sp>
        <p:nvSpPr>
          <p:cNvPr id="3" name="文本框 2"/>
          <p:cNvSpPr txBox="1"/>
          <p:nvPr/>
        </p:nvSpPr>
        <p:spPr>
          <a:xfrm>
            <a:off x="560705" y="1755140"/>
            <a:ext cx="8252460" cy="1445260"/>
          </a:xfrm>
          <a:prstGeom prst="rect">
            <a:avLst/>
          </a:prstGeom>
          <a:noFill/>
        </p:spPr>
        <p:txBody>
          <a:bodyPr wrap="square" rtlCol="0" anchor="t">
            <a:spAutoFit/>
          </a:bodyPr>
          <a:p>
            <a:r>
              <a:rPr lang="zh-CN" sz="2200" b="1" smtClean="0">
                <a:solidFill>
                  <a:srgbClr val="000000"/>
                </a:solidFill>
                <a:latin typeface="+mn-lt"/>
                <a:ea typeface="楷体" panose="02010609060101010101" pitchFamily="49" charset="-122"/>
                <a:sym typeface="+mn-ea"/>
              </a:rPr>
              <a:t>时间节点：</a:t>
            </a:r>
            <a:r>
              <a:rPr lang="en-US" altLang="zh-CN" sz="2200" b="1" smtClean="0">
                <a:solidFill>
                  <a:srgbClr val="000000"/>
                </a:solidFill>
                <a:latin typeface="+mn-lt"/>
                <a:ea typeface="楷体" panose="02010609060101010101" pitchFamily="49" charset="-122"/>
                <a:sym typeface="+mn-ea"/>
              </a:rPr>
              <a:t>2020</a:t>
            </a:r>
            <a:r>
              <a:rPr lang="zh-CN" altLang="en-US" sz="2200" b="1" smtClean="0">
                <a:solidFill>
                  <a:srgbClr val="000000"/>
                </a:solidFill>
                <a:latin typeface="+mn-lt"/>
                <a:ea typeface="楷体" panose="02010609060101010101" pitchFamily="49" charset="-122"/>
                <a:sym typeface="+mn-ea"/>
              </a:rPr>
              <a:t>年</a:t>
            </a:r>
            <a:r>
              <a:rPr lang="en-US" altLang="zh-CN" sz="2200" b="1" smtClean="0">
                <a:solidFill>
                  <a:srgbClr val="000000"/>
                </a:solidFill>
                <a:latin typeface="+mn-lt"/>
                <a:ea typeface="楷体" panose="02010609060101010101" pitchFamily="49" charset="-122"/>
                <a:sym typeface="+mn-ea"/>
              </a:rPr>
              <a:t>9</a:t>
            </a:r>
            <a:r>
              <a:rPr lang="zh-CN" altLang="en-US" sz="2200" b="1" smtClean="0">
                <a:solidFill>
                  <a:srgbClr val="000000"/>
                </a:solidFill>
                <a:latin typeface="+mn-lt"/>
                <a:ea typeface="楷体" panose="02010609060101010101" pitchFamily="49" charset="-122"/>
                <a:sym typeface="+mn-ea"/>
              </a:rPr>
              <a:t>月</a:t>
            </a:r>
            <a:endParaRPr lang="zh-CN" altLang="en-US" sz="2200" smtClean="0">
              <a:solidFill>
                <a:srgbClr val="000000"/>
              </a:solidFill>
              <a:latin typeface="+mn-lt"/>
              <a:ea typeface="楷体" panose="02010609060101010101" pitchFamily="49" charset="-122"/>
              <a:sym typeface="+mn-ea"/>
            </a:endParaRPr>
          </a:p>
          <a:p>
            <a:endParaRPr lang="zh-CN" altLang="en-US" sz="2200" smtClean="0">
              <a:solidFill>
                <a:srgbClr val="000000"/>
              </a:solidFill>
              <a:latin typeface="+mn-lt"/>
              <a:ea typeface="楷体" panose="02010609060101010101" pitchFamily="49" charset="-122"/>
              <a:sym typeface="+mn-ea"/>
            </a:endParaRPr>
          </a:p>
          <a:p>
            <a:r>
              <a:rPr lang="zh-CN" altLang="en-US" sz="2200" smtClean="0">
                <a:solidFill>
                  <a:srgbClr val="000000"/>
                </a:solidFill>
                <a:latin typeface="+mn-lt"/>
                <a:ea typeface="楷体" panose="02010609060101010101" pitchFamily="49" charset="-122"/>
                <a:sym typeface="+mn-ea"/>
              </a:rPr>
              <a:t>经诊断治理核查未达到《基本要求》的企业应停止生产或停止相关装置、设备设施使用。</a:t>
            </a:r>
            <a:endParaRPr lang="zh-CN" altLang="en-US" sz="2200" smtClean="0">
              <a:solidFill>
                <a:srgbClr val="000000"/>
              </a:solidFill>
              <a:latin typeface="+mn-lt"/>
              <a:ea typeface="楷体" panose="02010609060101010101" pitchFamily="49" charset="-122"/>
              <a:sym typeface="+mn-ea"/>
            </a:endParaRPr>
          </a:p>
        </p:txBody>
      </p:sp>
      <p:sp>
        <p:nvSpPr>
          <p:cNvPr id="4" name="文本框 3"/>
          <p:cNvSpPr txBox="1"/>
          <p:nvPr/>
        </p:nvSpPr>
        <p:spPr>
          <a:xfrm>
            <a:off x="594360" y="3802380"/>
            <a:ext cx="8252460" cy="1106805"/>
          </a:xfrm>
          <a:prstGeom prst="rect">
            <a:avLst/>
          </a:prstGeom>
          <a:noFill/>
        </p:spPr>
        <p:txBody>
          <a:bodyPr wrap="square" rtlCol="0" anchor="t">
            <a:spAutoFit/>
          </a:bodyPr>
          <a:p>
            <a:r>
              <a:rPr lang="zh-CN" sz="2200" b="1" smtClean="0">
                <a:solidFill>
                  <a:srgbClr val="000000"/>
                </a:solidFill>
                <a:latin typeface="+mn-lt"/>
                <a:ea typeface="楷体" panose="02010609060101010101" pitchFamily="49" charset="-122"/>
                <a:sym typeface="+mn-ea"/>
              </a:rPr>
              <a:t>时间节点：</a:t>
            </a:r>
            <a:r>
              <a:rPr lang="en-US" altLang="zh-CN" sz="2200" b="1" smtClean="0">
                <a:solidFill>
                  <a:srgbClr val="000000"/>
                </a:solidFill>
                <a:latin typeface="+mn-lt"/>
                <a:ea typeface="楷体" panose="02010609060101010101" pitchFamily="49" charset="-122"/>
                <a:sym typeface="+mn-ea"/>
              </a:rPr>
              <a:t>2020</a:t>
            </a:r>
            <a:r>
              <a:rPr lang="zh-CN" altLang="en-US" sz="2200" b="1" smtClean="0">
                <a:solidFill>
                  <a:srgbClr val="000000"/>
                </a:solidFill>
                <a:latin typeface="+mn-lt"/>
                <a:ea typeface="楷体" panose="02010609060101010101" pitchFamily="49" charset="-122"/>
                <a:sym typeface="+mn-ea"/>
              </a:rPr>
              <a:t>年</a:t>
            </a:r>
            <a:r>
              <a:rPr lang="en-US" altLang="zh-CN" sz="2200" b="1" smtClean="0">
                <a:solidFill>
                  <a:srgbClr val="000000"/>
                </a:solidFill>
                <a:latin typeface="+mn-lt"/>
                <a:ea typeface="楷体" panose="02010609060101010101" pitchFamily="49" charset="-122"/>
                <a:sym typeface="+mn-ea"/>
              </a:rPr>
              <a:t>12</a:t>
            </a:r>
            <a:r>
              <a:rPr lang="zh-CN" altLang="en-US" sz="2200" b="1" smtClean="0">
                <a:solidFill>
                  <a:srgbClr val="000000"/>
                </a:solidFill>
                <a:latin typeface="+mn-lt"/>
                <a:ea typeface="楷体" panose="02010609060101010101" pitchFamily="49" charset="-122"/>
                <a:sym typeface="+mn-ea"/>
              </a:rPr>
              <a:t>月</a:t>
            </a:r>
            <a:endParaRPr lang="zh-CN" altLang="en-US" sz="2200" smtClean="0">
              <a:solidFill>
                <a:srgbClr val="000000"/>
              </a:solidFill>
              <a:latin typeface="+mn-lt"/>
              <a:ea typeface="楷体" panose="02010609060101010101" pitchFamily="49" charset="-122"/>
              <a:sym typeface="+mn-ea"/>
            </a:endParaRPr>
          </a:p>
          <a:p>
            <a:endParaRPr lang="zh-CN" altLang="en-US" sz="2200" smtClean="0">
              <a:solidFill>
                <a:srgbClr val="000000"/>
              </a:solidFill>
              <a:latin typeface="+mn-lt"/>
              <a:ea typeface="楷体" panose="02010609060101010101" pitchFamily="49" charset="-122"/>
              <a:sym typeface="+mn-ea"/>
            </a:endParaRPr>
          </a:p>
          <a:p>
            <a:r>
              <a:rPr lang="zh-CN" altLang="en-US" sz="2200" smtClean="0">
                <a:solidFill>
                  <a:srgbClr val="000000"/>
                </a:solidFill>
                <a:latin typeface="+mn-lt"/>
                <a:ea typeface="楷体" panose="02010609060101010101" pitchFamily="49" charset="-122"/>
                <a:sym typeface="+mn-ea"/>
              </a:rPr>
              <a:t>经诊断核查仍未达到《基本要求》的企业应关闭退出。</a:t>
            </a:r>
            <a:endParaRPr lang="zh-CN" altLang="en-US" sz="2200" smtClean="0">
              <a:solidFill>
                <a:srgbClr val="000000"/>
              </a:solidFill>
              <a:latin typeface="+mn-lt"/>
              <a:ea typeface="楷体" panose="02010609060101010101" pitchFamily="49" charset="-122"/>
              <a:sym typeface="+mn-ea"/>
            </a:endParaRPr>
          </a:p>
        </p:txBody>
      </p:sp>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sz="2800" i="0" dirty="0" smtClean="0">
                <a:ea typeface="楷体" panose="02010609060101010101" pitchFamily="49" charset="-122"/>
              </a:rPr>
              <a:t>苏应急</a:t>
            </a:r>
            <a:r>
              <a:rPr lang="en-US" altLang="zh-CN" sz="2800" i="0" dirty="0" smtClean="0">
                <a:ea typeface="楷体" panose="02010609060101010101" pitchFamily="49" charset="-122"/>
              </a:rPr>
              <a:t>[2019]53</a:t>
            </a:r>
            <a:r>
              <a:rPr lang="zh-CN" altLang="en-US" sz="2800" i="0" dirty="0" smtClean="0">
                <a:ea typeface="楷体" panose="02010609060101010101" pitchFamily="49" charset="-122"/>
              </a:rPr>
              <a:t>号文</a:t>
            </a:r>
            <a:endParaRPr lang="zh-CN" altLang="en-US" sz="2800" i="0" dirty="0" smtClean="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461010" y="1490345"/>
            <a:ext cx="5138420" cy="4596130"/>
          </a:xfrm>
          <a:prstGeom prst="rect">
            <a:avLst/>
          </a:prstGeom>
        </p:spPr>
      </p:pic>
      <p:sp>
        <p:nvSpPr>
          <p:cNvPr id="4" name="文本框 3"/>
          <p:cNvSpPr txBox="1"/>
          <p:nvPr/>
        </p:nvSpPr>
        <p:spPr>
          <a:xfrm>
            <a:off x="6001385" y="2080895"/>
            <a:ext cx="2621280" cy="3415030"/>
          </a:xfrm>
          <a:prstGeom prst="rect">
            <a:avLst/>
          </a:prstGeom>
          <a:noFill/>
        </p:spPr>
        <p:txBody>
          <a:bodyPr wrap="none" rtlCol="0" anchor="t">
            <a:spAutoFit/>
          </a:bodyPr>
          <a:p>
            <a:r>
              <a:rPr lang="zh-CN" altLang="en-US" dirty="0" smtClean="0">
                <a:solidFill>
                  <a:schemeClr val="tx1"/>
                </a:solidFill>
                <a:effectLst>
                  <a:outerShdw blurRad="38100" dist="19050" dir="2700000" algn="tl" rotWithShape="0">
                    <a:schemeClr val="dk1">
                      <a:alpha val="40000"/>
                    </a:schemeClr>
                  </a:outerShdw>
                </a:effectLst>
                <a:ea typeface="楷体" panose="02010609060101010101" pitchFamily="49" charset="-122"/>
                <a:sym typeface="+mn-ea"/>
              </a:rPr>
              <a:t>本质安全诊断治理</a:t>
            </a:r>
            <a:endParaRPr lang="zh-CN" altLang="en-US" dirty="0" smtClean="0">
              <a:solidFill>
                <a:schemeClr val="tx1"/>
              </a:solidFill>
              <a:effectLst>
                <a:outerShdw blurRad="38100" dist="19050" dir="2700000" algn="tl" rotWithShape="0">
                  <a:schemeClr val="dk1">
                    <a:alpha val="40000"/>
                  </a:schemeClr>
                </a:outerShdw>
              </a:effectLst>
              <a:ea typeface="楷体" panose="02010609060101010101" pitchFamily="49" charset="-122"/>
              <a:sym typeface="+mn-ea"/>
            </a:endParaRPr>
          </a:p>
          <a:p>
            <a:endParaRPr lang="zh-CN" altLang="en-US" dirty="0" smtClean="0">
              <a:solidFill>
                <a:schemeClr val="tx1"/>
              </a:solidFill>
              <a:effectLst>
                <a:outerShdw blurRad="38100" dist="19050" dir="2700000" algn="tl" rotWithShape="0">
                  <a:schemeClr val="dk1">
                    <a:alpha val="40000"/>
                  </a:schemeClr>
                </a:outerShdw>
              </a:effectLst>
              <a:ea typeface="楷体" panose="02010609060101010101" pitchFamily="49" charset="-122"/>
              <a:sym typeface="+mn-ea"/>
            </a:endParaRPr>
          </a:p>
          <a:p>
            <a:r>
              <a:rPr lang="en-US" altLang="zh-CN">
                <a:solidFill>
                  <a:schemeClr val="tx1"/>
                </a:solidFill>
                <a:effectLst>
                  <a:outerShdw blurRad="38100" dist="19050" dir="2700000" algn="tl" rotWithShape="0">
                    <a:schemeClr val="dk1">
                      <a:alpha val="40000"/>
                    </a:schemeClr>
                  </a:outerShdw>
                </a:effectLst>
                <a:ea typeface="楷体" panose="02010609060101010101" pitchFamily="49" charset="-122"/>
              </a:rPr>
              <a:t>=</a:t>
            </a:r>
            <a:endParaRPr lang="en-US" altLang="zh-CN">
              <a:solidFill>
                <a:schemeClr val="tx1"/>
              </a:solidFill>
              <a:effectLst>
                <a:outerShdw blurRad="38100" dist="19050" dir="2700000" algn="tl" rotWithShape="0">
                  <a:schemeClr val="dk1">
                    <a:alpha val="40000"/>
                  </a:schemeClr>
                </a:outerShdw>
              </a:effectLst>
              <a:ea typeface="楷体" panose="02010609060101010101" pitchFamily="49" charset="-122"/>
            </a:endParaRPr>
          </a:p>
          <a:p>
            <a:endParaRPr lang="en-US" altLang="zh-CN">
              <a:solidFill>
                <a:schemeClr val="tx1"/>
              </a:solidFill>
              <a:effectLst>
                <a:outerShdw blurRad="38100" dist="19050" dir="2700000" algn="tl" rotWithShape="0">
                  <a:schemeClr val="dk1">
                    <a:alpha val="40000"/>
                  </a:schemeClr>
                </a:outerShdw>
              </a:effectLst>
              <a:ea typeface="楷体" panose="02010609060101010101" pitchFamily="49" charset="-122"/>
            </a:endParaRPr>
          </a:p>
          <a:p>
            <a:r>
              <a:rPr lang="zh-CN" altLang="en-US">
                <a:solidFill>
                  <a:schemeClr val="tx1"/>
                </a:solidFill>
                <a:effectLst>
                  <a:outerShdw blurRad="38100" dist="19050" dir="2700000" algn="tl" rotWithShape="0">
                    <a:schemeClr val="dk1">
                      <a:alpha val="40000"/>
                    </a:schemeClr>
                  </a:outerShdw>
                </a:effectLst>
                <a:ea typeface="楷体" panose="02010609060101010101" pitchFamily="49" charset="-122"/>
              </a:rPr>
              <a:t>合规性诊断</a:t>
            </a:r>
            <a:endParaRPr lang="zh-CN" altLang="en-US">
              <a:solidFill>
                <a:schemeClr val="tx1"/>
              </a:solidFill>
              <a:effectLst>
                <a:outerShdw blurRad="38100" dist="19050" dir="2700000" algn="tl" rotWithShape="0">
                  <a:schemeClr val="dk1">
                    <a:alpha val="40000"/>
                  </a:schemeClr>
                </a:outerShdw>
              </a:effectLst>
              <a:ea typeface="楷体" panose="02010609060101010101" pitchFamily="49" charset="-122"/>
            </a:endParaRPr>
          </a:p>
          <a:p>
            <a:endParaRPr lang="zh-CN" altLang="en-US">
              <a:solidFill>
                <a:schemeClr val="tx1"/>
              </a:solidFill>
              <a:effectLst>
                <a:outerShdw blurRad="38100" dist="19050" dir="2700000" algn="tl" rotWithShape="0">
                  <a:schemeClr val="dk1">
                    <a:alpha val="40000"/>
                  </a:schemeClr>
                </a:outerShdw>
              </a:effectLst>
              <a:ea typeface="楷体" panose="02010609060101010101" pitchFamily="49" charset="-122"/>
            </a:endParaRPr>
          </a:p>
          <a:p>
            <a:r>
              <a:rPr lang="en-US" altLang="zh-CN">
                <a:solidFill>
                  <a:schemeClr val="tx1"/>
                </a:solidFill>
                <a:effectLst>
                  <a:outerShdw blurRad="38100" dist="19050" dir="2700000" algn="tl" rotWithShape="0">
                    <a:schemeClr val="dk1">
                      <a:alpha val="40000"/>
                    </a:schemeClr>
                  </a:outerShdw>
                </a:effectLst>
                <a:ea typeface="楷体" panose="02010609060101010101" pitchFamily="49" charset="-122"/>
              </a:rPr>
              <a:t>+</a:t>
            </a:r>
            <a:endParaRPr lang="en-US" altLang="zh-CN">
              <a:solidFill>
                <a:schemeClr val="tx1"/>
              </a:solidFill>
              <a:effectLst>
                <a:outerShdw blurRad="38100" dist="19050" dir="2700000" algn="tl" rotWithShape="0">
                  <a:schemeClr val="dk1">
                    <a:alpha val="40000"/>
                  </a:schemeClr>
                </a:outerShdw>
              </a:effectLst>
              <a:ea typeface="楷体" panose="02010609060101010101" pitchFamily="49" charset="-122"/>
            </a:endParaRPr>
          </a:p>
          <a:p>
            <a:endParaRPr lang="en-US" altLang="zh-CN">
              <a:solidFill>
                <a:schemeClr val="tx1"/>
              </a:solidFill>
              <a:effectLst>
                <a:outerShdw blurRad="38100" dist="19050" dir="2700000" algn="tl" rotWithShape="0">
                  <a:schemeClr val="dk1">
                    <a:alpha val="40000"/>
                  </a:schemeClr>
                </a:outerShdw>
              </a:effectLst>
              <a:ea typeface="楷体" panose="02010609060101010101" pitchFamily="49" charset="-122"/>
            </a:endParaRPr>
          </a:p>
          <a:p>
            <a:r>
              <a:rPr lang="zh-CN" altLang="en-US">
                <a:solidFill>
                  <a:schemeClr val="tx1"/>
                </a:solidFill>
                <a:effectLst>
                  <a:outerShdw blurRad="38100" dist="19050" dir="2700000" algn="tl" rotWithShape="0">
                    <a:schemeClr val="dk1">
                      <a:alpha val="40000"/>
                    </a:schemeClr>
                  </a:outerShdw>
                </a:effectLst>
                <a:ea typeface="楷体" panose="02010609060101010101" pitchFamily="49" charset="-122"/>
              </a:rPr>
              <a:t>全流程自动化</a:t>
            </a:r>
            <a:endParaRPr lang="zh-CN" altLang="en-US">
              <a:solidFill>
                <a:schemeClr val="tx1"/>
              </a:solidFill>
              <a:effectLst>
                <a:outerShdw blurRad="38100" dist="19050" dir="2700000" algn="tl" rotWithShape="0">
                  <a:schemeClr val="dk1">
                    <a:alpha val="40000"/>
                  </a:schemeClr>
                </a:outerShdw>
              </a:effectLst>
              <a:ea typeface="楷体" panose="02010609060101010101" pitchFamily="49" charset="-122"/>
            </a:endParaRPr>
          </a:p>
        </p:txBody>
      </p:sp>
      <p:sp>
        <p:nvSpPr>
          <p:cNvPr id="5"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2"/>
          <a:srcRect/>
          <a:stretch>
            <a:fillRect/>
          </a:stretch>
        </p:blipFill>
        <p:spPr bwMode="auto">
          <a:xfrm>
            <a:off x="6254963" y="264326"/>
            <a:ext cx="2569443" cy="7175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7594600" cy="723900"/>
          </a:xfrm>
        </p:spPr>
        <p:txBody>
          <a:bodyPr/>
          <a:lstStyle/>
          <a:p>
            <a:r>
              <a:rPr lang="zh-CN" sz="2800" i="0" dirty="0" smtClean="0">
                <a:latin typeface="楷体" panose="02010609060101010101" pitchFamily="49" charset="-122"/>
                <a:ea typeface="楷体" panose="02010609060101010101" pitchFamily="49" charset="-122"/>
                <a:cs typeface="楷体" panose="02010609060101010101" pitchFamily="49" charset="-122"/>
              </a:rPr>
              <a:t>苏应急</a:t>
            </a:r>
            <a:r>
              <a:rPr lang="en-US" altLang="zh-CN" sz="2800" i="0" dirty="0" smtClean="0">
                <a:latin typeface="楷体" panose="02010609060101010101" pitchFamily="49" charset="-122"/>
                <a:ea typeface="楷体" panose="02010609060101010101" pitchFamily="49" charset="-122"/>
                <a:cs typeface="楷体" panose="02010609060101010101" pitchFamily="49" charset="-122"/>
              </a:rPr>
              <a:t>[2019]53</a:t>
            </a:r>
            <a:r>
              <a:rPr lang="zh-CN" altLang="en-US" sz="2800" i="0" dirty="0" smtClean="0">
                <a:latin typeface="楷体" panose="02010609060101010101" pitchFamily="49" charset="-122"/>
                <a:ea typeface="楷体" panose="02010609060101010101" pitchFamily="49" charset="-122"/>
                <a:cs typeface="楷体" panose="02010609060101010101" pitchFamily="49" charset="-122"/>
              </a:rPr>
              <a:t>号文</a:t>
            </a:r>
            <a:endParaRPr lang="zh-CN" altLang="en-US" sz="2800" i="0" dirty="0" smtClean="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571500" y="1758315"/>
            <a:ext cx="8252460" cy="4223385"/>
          </a:xfrm>
          <a:prstGeom prst="rect">
            <a:avLst/>
          </a:prstGeom>
          <a:noFill/>
        </p:spPr>
        <p:txBody>
          <a:bodyPr wrap="square" rtlCol="0" anchor="t">
            <a:spAutoFit/>
          </a:bodyPr>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重大隐患清单</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安全</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诊断报告、全流程自动化诊断报告</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3 HAZOP</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LOPA</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报告</a:t>
            </a:r>
            <a:endPar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4 SIL</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验算报告</a:t>
            </a:r>
            <a:endPar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5 </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反应安全风险评估报告</a:t>
            </a:r>
            <a:endPar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6 </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全流程自动化设计方案</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7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全流程自动化设计方案专家审查意见</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8 DCS/SIS</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调试报告</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9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企业自动化系统验收意见</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1" name="圆角矩形 30"/>
          <p:cNvSpPr/>
          <p:nvPr/>
        </p:nvSpPr>
        <p:spPr bwMode="auto">
          <a:xfrm>
            <a:off x="477173" y="1137909"/>
            <a:ext cx="1214446" cy="487678"/>
          </a:xfrm>
          <a:prstGeom prst="roundRect">
            <a:avLst/>
          </a:prstGeom>
          <a:solidFill>
            <a:srgbClr val="FFC000"/>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sz="1600" b="1" dirty="0">
                <a:solidFill>
                  <a:schemeClr val="tx1"/>
                </a:solidFill>
                <a:latin typeface="楷体" panose="02010609060101010101" pitchFamily="49" charset="-122"/>
                <a:ea typeface="楷体" panose="02010609060101010101" pitchFamily="49" charset="-122"/>
              </a:rPr>
              <a:t>验收资料</a:t>
            </a:r>
            <a:endParaRPr lang="zh-CN" sz="1600" b="1" dirty="0">
              <a:solidFill>
                <a:schemeClr val="tx1"/>
              </a:solidFill>
              <a:latin typeface="楷体" panose="02010609060101010101" pitchFamily="49" charset="-122"/>
              <a:ea typeface="楷体" panose="02010609060101010101" pitchFamily="49" charset="-122"/>
            </a:endParaRPr>
          </a:p>
        </p:txBody>
      </p:sp>
      <p:sp>
        <p:nvSpPr>
          <p:cNvPr id="32" name="圆角矩形 31"/>
          <p:cNvSpPr/>
          <p:nvPr/>
        </p:nvSpPr>
        <p:spPr bwMode="auto">
          <a:xfrm>
            <a:off x="1920240" y="1151255"/>
            <a:ext cx="157670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合规性诊断</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3" name="圆角矩形 32"/>
          <p:cNvSpPr/>
          <p:nvPr/>
        </p:nvSpPr>
        <p:spPr bwMode="auto">
          <a:xfrm>
            <a:off x="3761740" y="11512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4" name="圆角矩形 33"/>
          <p:cNvSpPr/>
          <p:nvPr/>
        </p:nvSpPr>
        <p:spPr bwMode="auto">
          <a:xfrm>
            <a:off x="7164705" y="1157605"/>
            <a:ext cx="19380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全流程自动化建设</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37" name="右箭头 36"/>
          <p:cNvSpPr/>
          <p:nvPr/>
        </p:nvSpPr>
        <p:spPr bwMode="auto">
          <a:xfrm>
            <a:off x="1691619"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8" name="右箭头 37"/>
          <p:cNvSpPr/>
          <p:nvPr/>
        </p:nvSpPr>
        <p:spPr bwMode="auto">
          <a:xfrm>
            <a:off x="3547099"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39" name="右箭头 38"/>
          <p:cNvSpPr/>
          <p:nvPr/>
        </p:nvSpPr>
        <p:spPr bwMode="auto">
          <a:xfrm>
            <a:off x="522922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4" name="圆角矩形 3"/>
          <p:cNvSpPr/>
          <p:nvPr/>
        </p:nvSpPr>
        <p:spPr bwMode="auto">
          <a:xfrm>
            <a:off x="5443855" y="115760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5" name="右箭头 4"/>
          <p:cNvSpPr/>
          <p:nvPr/>
        </p:nvSpPr>
        <p:spPr bwMode="auto">
          <a:xfrm>
            <a:off x="6950074" y="128808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6" name="Line 2061"/>
          <p:cNvSpPr>
            <a:spLocks noChangeShapeType="1"/>
          </p:cNvSpPr>
          <p:nvPr/>
        </p:nvSpPr>
        <p:spPr bwMode="auto">
          <a:xfrm>
            <a:off x="-31750" y="1075690"/>
            <a:ext cx="9032875" cy="1270"/>
          </a:xfrm>
          <a:prstGeom prst="line">
            <a:avLst/>
          </a:prstGeom>
          <a:noFill/>
          <a:ln w="9525">
            <a:solidFill>
              <a:schemeClr val="hlink"/>
            </a:solidFill>
            <a:round/>
          </a:ln>
        </p:spPr>
        <p:txBody>
          <a:bodyPr wrap="none" anchor="ctr"/>
          <a:p>
            <a:endParaRPr lang="zh-CN" altLang="en-US">
              <a:solidFill>
                <a:srgbClr val="0F245F"/>
              </a:solidFill>
              <a:ea typeface="楷体" panose="02010609060101010101" pitchFamily="49" charset="-122"/>
              <a:cs typeface="Arial" panose="020B0604020202020204" pitchFamily="34" charset="0"/>
            </a:endParaRPr>
          </a:p>
        </p:txBody>
      </p:sp>
      <p:cxnSp>
        <p:nvCxnSpPr>
          <p:cNvPr id="8" name="直接连接符 7"/>
          <p:cNvCxnSpPr/>
          <p:nvPr/>
        </p:nvCxnSpPr>
        <p:spPr>
          <a:xfrm>
            <a:off x="393700" y="-13335"/>
            <a:ext cx="0" cy="5995035"/>
          </a:xfrm>
          <a:prstGeom prst="line">
            <a:avLst/>
          </a:prstGeom>
          <a:solidFill>
            <a:schemeClr val="accent1"/>
          </a:solidFill>
          <a:ln w="12700" cap="flat" cmpd="sng" algn="ctr">
            <a:solidFill>
              <a:srgbClr val="0000FF"/>
            </a:solidFill>
            <a:prstDash val="solid"/>
            <a:round/>
            <a:headEnd type="none" w="med" len="med"/>
            <a:tailEnd type="none" w="med" len="med"/>
          </a:ln>
        </p:spPr>
      </p:cxnSp>
      <p:pic>
        <p:nvPicPr>
          <p:cNvPr id="9" name="图片 8" descr="A&amp;M LOGO"/>
          <p:cNvPicPr/>
          <p:nvPr/>
        </p:nvPicPr>
        <p:blipFill>
          <a:blip r:embed="rId1"/>
          <a:srcRect/>
          <a:stretch>
            <a:fillRect/>
          </a:stretch>
        </p:blipFill>
        <p:spPr bwMode="auto">
          <a:xfrm>
            <a:off x="6254963" y="264326"/>
            <a:ext cx="2569443" cy="717592"/>
          </a:xfrm>
          <a:prstGeom prst="rect">
            <a:avLst/>
          </a:prstGeom>
          <a:noFill/>
          <a:ln w="9525">
            <a:noFill/>
            <a:miter lim="800000"/>
            <a:headEnd/>
            <a:tailEnd/>
          </a:ln>
        </p:spPr>
      </p:pic>
      <p:sp>
        <p:nvSpPr>
          <p:cNvPr id="7" name="椭圆形标注 6"/>
          <p:cNvSpPr/>
          <p:nvPr/>
        </p:nvSpPr>
        <p:spPr>
          <a:xfrm>
            <a:off x="5462905" y="1793875"/>
            <a:ext cx="2239645" cy="723265"/>
          </a:xfrm>
          <a:prstGeom prst="wedgeEllipseCallout">
            <a:avLst>
              <a:gd name="adj1" fmla="val -52523"/>
              <a:gd name="adj2" fmla="val 10579"/>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algn="ctr">
              <a:defRPr/>
            </a:pPr>
            <a:r>
              <a:rPr lang="zh-CN" altLang="en-US" sz="2000" b="1" dirty="0">
                <a:latin typeface="楷体" panose="02010609060101010101" pitchFamily="49" charset="-122"/>
                <a:ea typeface="楷体" panose="02010609060101010101" pitchFamily="49" charset="-122"/>
                <a:sym typeface="+mn-ea"/>
              </a:rPr>
              <a:t>合规性诊断</a:t>
            </a:r>
            <a:endParaRPr kumimoji="0" lang="zh-CN" altLang="en-US" sz="20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2" name="右大括号 11"/>
          <p:cNvSpPr/>
          <p:nvPr/>
        </p:nvSpPr>
        <p:spPr>
          <a:xfrm>
            <a:off x="5045075" y="1793875"/>
            <a:ext cx="417830" cy="862330"/>
          </a:xfrm>
          <a:prstGeom prst="rightBrace">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3" name="椭圆形标注 12"/>
          <p:cNvSpPr/>
          <p:nvPr/>
        </p:nvSpPr>
        <p:spPr>
          <a:xfrm>
            <a:off x="3256280" y="2840990"/>
            <a:ext cx="2239645" cy="723265"/>
          </a:xfrm>
          <a:prstGeom prst="wedgeEllipseCallout">
            <a:avLst>
              <a:gd name="adj1" fmla="val -52523"/>
              <a:gd name="adj2" fmla="val 10579"/>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algn="ctr">
              <a:defRPr/>
            </a:pPr>
            <a:r>
              <a:rPr lang="zh-CN" altLang="en-US" sz="2000" b="1" dirty="0">
                <a:latin typeface="楷体" panose="02010609060101010101" pitchFamily="49" charset="-122"/>
                <a:ea typeface="楷体" panose="02010609060101010101" pitchFamily="49" charset="-122"/>
                <a:sym typeface="+mn-ea"/>
              </a:rPr>
              <a:t>安全分析</a:t>
            </a:r>
            <a:endParaRPr kumimoji="0" lang="zh-CN" altLang="en-US" sz="20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4" name="右大括号 13"/>
          <p:cNvSpPr/>
          <p:nvPr/>
        </p:nvSpPr>
        <p:spPr>
          <a:xfrm>
            <a:off x="2838450" y="2840990"/>
            <a:ext cx="417830" cy="862330"/>
          </a:xfrm>
          <a:prstGeom prst="rightBrace">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16" name="文本框 15"/>
          <p:cNvSpPr txBox="1"/>
          <p:nvPr/>
        </p:nvSpPr>
        <p:spPr>
          <a:xfrm>
            <a:off x="571500" y="1758315"/>
            <a:ext cx="8252460" cy="4223385"/>
          </a:xfrm>
          <a:prstGeom prst="rect">
            <a:avLst/>
          </a:prstGeom>
          <a:noFill/>
        </p:spPr>
        <p:txBody>
          <a:bodyPr wrap="square" rtlCol="0" anchor="t">
            <a:spAutoFit/>
          </a:bodyPr>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重大隐患清单</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安全</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诊断报告、全流程自动化诊断报告</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3 HAZOP</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LOPA</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报告</a:t>
            </a:r>
            <a:endPar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4 SIL</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验算报告</a:t>
            </a:r>
            <a:endPar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5 </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反应安全风险评估报告</a:t>
            </a:r>
            <a:endPar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6 </a:t>
            </a:r>
            <a:r>
              <a:rPr lang="zh-CN" altLang="en-US" sz="19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全流程自动化设计方案</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7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全流程自动化设计方案专家审查意见</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8 DCS/SIS</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调试报告</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latinLnBrk="0">
              <a:lnSpc>
                <a:spcPts val="3580"/>
              </a:lnSpc>
            </a:pPr>
            <a:r>
              <a:rPr lang="en-US" altLang="zh-CN"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9 </a:t>
            </a:r>
            <a:r>
              <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企业自动化系统验收意见</a:t>
            </a:r>
            <a:endParaRPr lang="zh-CN" altLang="en-US" sz="19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7" name="圆角矩形 16"/>
          <p:cNvSpPr/>
          <p:nvPr/>
        </p:nvSpPr>
        <p:spPr bwMode="auto">
          <a:xfrm>
            <a:off x="3761740" y="115125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18" name="右箭头 17"/>
          <p:cNvSpPr/>
          <p:nvPr/>
        </p:nvSpPr>
        <p:spPr bwMode="auto">
          <a:xfrm>
            <a:off x="5229224" y="129443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19" name="圆角矩形 18"/>
          <p:cNvSpPr/>
          <p:nvPr/>
        </p:nvSpPr>
        <p:spPr bwMode="auto">
          <a:xfrm>
            <a:off x="5443855" y="1157605"/>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0" name="右箭头 19"/>
          <p:cNvSpPr/>
          <p:nvPr/>
        </p:nvSpPr>
        <p:spPr bwMode="auto">
          <a:xfrm>
            <a:off x="6950074" y="128808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1" name="圆角矩形 20"/>
          <p:cNvSpPr/>
          <p:nvPr/>
        </p:nvSpPr>
        <p:spPr bwMode="auto">
          <a:xfrm>
            <a:off x="3761740" y="1131570"/>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2" name="右箭头 21"/>
          <p:cNvSpPr/>
          <p:nvPr/>
        </p:nvSpPr>
        <p:spPr bwMode="auto">
          <a:xfrm>
            <a:off x="5229224" y="1274747"/>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3" name="圆角矩形 22"/>
          <p:cNvSpPr/>
          <p:nvPr/>
        </p:nvSpPr>
        <p:spPr bwMode="auto">
          <a:xfrm>
            <a:off x="5443855" y="1137920"/>
            <a:ext cx="1506220"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sym typeface="+mn-ea"/>
              </a:rPr>
              <a:t>反应风险评估</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4" name="圆角矩形 23"/>
          <p:cNvSpPr/>
          <p:nvPr/>
        </p:nvSpPr>
        <p:spPr bwMode="auto">
          <a:xfrm>
            <a:off x="3761740" y="1111885"/>
            <a:ext cx="1412875" cy="487680"/>
          </a:xfrm>
          <a:prstGeom prst="roundRect">
            <a:avLst/>
          </a:prstGeom>
          <a:solidFill>
            <a:schemeClr val="bg1">
              <a:lumMod val="85000"/>
            </a:schemeClr>
          </a:solidFill>
          <a:ln w="22225">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p>
            <a:pPr algn="ctr">
              <a:defRPr/>
            </a:pPr>
            <a:r>
              <a:rPr lang="zh-CN" altLang="en-US" sz="1600" b="1" dirty="0">
                <a:solidFill>
                  <a:schemeClr val="tx1"/>
                </a:solidFill>
                <a:latin typeface="楷体" panose="02010609060101010101" pitchFamily="49" charset="-122"/>
                <a:ea typeface="楷体" panose="02010609060101010101" pitchFamily="49" charset="-122"/>
              </a:rPr>
              <a:t>安全分析</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25" name="右箭头 24"/>
          <p:cNvSpPr/>
          <p:nvPr/>
        </p:nvSpPr>
        <p:spPr bwMode="auto">
          <a:xfrm>
            <a:off x="5229224" y="1255062"/>
            <a:ext cx="214314" cy="214314"/>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p:txBody>
      </p:sp>
      <p:sp>
        <p:nvSpPr>
          <p:cNvPr id="26" name="右大括号 25"/>
          <p:cNvSpPr/>
          <p:nvPr/>
        </p:nvSpPr>
        <p:spPr>
          <a:xfrm>
            <a:off x="4850130" y="4362450"/>
            <a:ext cx="347345" cy="1502410"/>
          </a:xfrm>
          <a:prstGeom prst="rightBrace">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pitchFamily="2" charset="0"/>
              <a:ea typeface="宋体" panose="02010600030101010101" pitchFamily="2" charset="-122"/>
            </a:endParaRPr>
          </a:p>
        </p:txBody>
      </p:sp>
      <p:sp>
        <p:nvSpPr>
          <p:cNvPr id="27" name="椭圆形标注 26"/>
          <p:cNvSpPr/>
          <p:nvPr/>
        </p:nvSpPr>
        <p:spPr>
          <a:xfrm>
            <a:off x="5229225" y="4604385"/>
            <a:ext cx="3273425" cy="765175"/>
          </a:xfrm>
          <a:prstGeom prst="wedgeEllipseCallout">
            <a:avLst>
              <a:gd name="adj1" fmla="val -53957"/>
              <a:gd name="adj2" fmla="val 17053"/>
            </a:avLst>
          </a:prstGeom>
          <a:solidFill>
            <a:schemeClr val="bg1">
              <a:lumMod val="9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全流程自动化建设</a:t>
            </a:r>
            <a:endPar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mersonProcessWhitePresentationTemplate">
  <a:themeElements>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EmersonProcessWhitePresentati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pitchFamily="2"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pitchFamily="2"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Office">
      <a:majorFont>
        <a:latin typeface="Calibri"/>
        <a:ea typeface=""/>
        <a:cs typeface=""/>
        <a:font script="Jpan" typeface="ＭＳ Ｐゴシック"/>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楷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楷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5584</Words>
  <Application>WPS 演示</Application>
  <PresentationFormat>全屏显示(4:3)</PresentationFormat>
  <Paragraphs>631</Paragraphs>
  <Slides>35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Arial</vt:lpstr>
      <vt:lpstr>宋体</vt:lpstr>
      <vt:lpstr>Wingdings</vt:lpstr>
      <vt:lpstr>Times</vt:lpstr>
      <vt:lpstr>楷体</vt:lpstr>
      <vt:lpstr>黑体</vt:lpstr>
      <vt:lpstr>Times New Roman</vt:lpstr>
      <vt:lpstr>微软雅黑</vt:lpstr>
      <vt:lpstr>Arial Unicode MS</vt:lpstr>
      <vt:lpstr>Bernard MT Condensed</vt:lpstr>
      <vt:lpstr>EmersonProcessWhitePresentationTemplate</vt:lpstr>
      <vt:lpstr>  ——解读江苏省本质安全诊断治理要求</vt:lpstr>
      <vt:lpstr>关于安曼A&amp;M</vt:lpstr>
      <vt:lpstr>安曼客户</vt:lpstr>
      <vt:lpstr>API自动化发展的10年</vt:lpstr>
      <vt:lpstr>苏安监〔2018〕87号</vt:lpstr>
      <vt:lpstr>苏应急[2019]53号文</vt:lpstr>
      <vt:lpstr>苏应急[2019]53号文</vt:lpstr>
      <vt:lpstr>苏应急[2019]53号文</vt:lpstr>
      <vt:lpstr>苏应急[2019]53号文</vt:lpstr>
      <vt:lpstr>重大隐患诊断</vt:lpstr>
      <vt:lpstr>合规性诊断</vt:lpstr>
      <vt:lpstr>合规性诊断</vt:lpstr>
      <vt:lpstr>合规性诊断</vt:lpstr>
      <vt:lpstr>合规性诊断</vt:lpstr>
      <vt:lpstr>合规性诊断</vt:lpstr>
      <vt:lpstr>全流程自动化-重大危险源</vt:lpstr>
      <vt:lpstr>全流程自动化-重大危险源</vt:lpstr>
      <vt:lpstr>全流程自动化-重大危险源</vt:lpstr>
      <vt:lpstr>全流程自动化-重大危险源</vt:lpstr>
      <vt:lpstr>全流程自动化-重大危险源</vt:lpstr>
      <vt:lpstr>全流程自动化-反应工序</vt:lpstr>
      <vt:lpstr>全流程自动化-反应工序</vt:lpstr>
      <vt:lpstr>全流程自动化-反应工序</vt:lpstr>
      <vt:lpstr>全流程自动化-反应工序</vt:lpstr>
      <vt:lpstr>全流程自动化-反应工序</vt:lpstr>
      <vt:lpstr>全流程自动化-反应工序</vt:lpstr>
      <vt:lpstr>全流程自动化-其他工艺过程</vt:lpstr>
      <vt:lpstr>全流程自动化-反应工序</vt:lpstr>
      <vt:lpstr>全流程自动化-精馏精制</vt:lpstr>
      <vt:lpstr>全流程自动化-精馏精制</vt:lpstr>
      <vt:lpstr>全流程自动化-其他工艺过程</vt:lpstr>
      <vt:lpstr>全流程自动化-GDS</vt:lpstr>
      <vt:lpstr>全流程自动化-控制室</vt:lpstr>
      <vt:lpstr>全流程自动化-工程建设</vt:lpstr>
      <vt:lpstr>THANK YOU</vt:lpstr>
    </vt:vector>
  </TitlesOfParts>
  <Company>EMERSON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Shenling Yang</dc:creator>
  <cp:lastModifiedBy>adonia</cp:lastModifiedBy>
  <cp:revision>1499</cp:revision>
  <cp:lastPrinted>2411-12-30T00:00:00Z</cp:lastPrinted>
  <dcterms:created xsi:type="dcterms:W3CDTF">2010-07-09T07:23:00Z</dcterms:created>
  <dcterms:modified xsi:type="dcterms:W3CDTF">2019-07-01T06:49:32Z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