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0.jpg" ContentType="image/p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38" r:id="rId1"/>
  </p:sldMasterIdLst>
  <p:notesMasterIdLst>
    <p:notesMasterId r:id="rId22"/>
  </p:notesMasterIdLst>
  <p:handoutMasterIdLst>
    <p:handoutMasterId r:id="rId23"/>
  </p:handoutMasterIdLst>
  <p:sldIdLst>
    <p:sldId id="9717" r:id="rId2"/>
    <p:sldId id="9984" r:id="rId3"/>
    <p:sldId id="10027" r:id="rId4"/>
    <p:sldId id="10028" r:id="rId5"/>
    <p:sldId id="10041" r:id="rId6"/>
    <p:sldId id="10031" r:id="rId7"/>
    <p:sldId id="10030" r:id="rId8"/>
    <p:sldId id="10032" r:id="rId9"/>
    <p:sldId id="10037" r:id="rId10"/>
    <p:sldId id="10044" r:id="rId11"/>
    <p:sldId id="10034" r:id="rId12"/>
    <p:sldId id="10036" r:id="rId13"/>
    <p:sldId id="10035" r:id="rId14"/>
    <p:sldId id="10042" r:id="rId15"/>
    <p:sldId id="9993" r:id="rId16"/>
    <p:sldId id="10043" r:id="rId17"/>
    <p:sldId id="10038" r:id="rId18"/>
    <p:sldId id="10039" r:id="rId19"/>
    <p:sldId id="10040" r:id="rId20"/>
    <p:sldId id="9983" r:id="rId21"/>
  </p:sldIdLst>
  <p:sldSz cx="12858750" cy="7232650"/>
  <p:notesSz cx="6858000" cy="9144000"/>
  <p:custDataLst>
    <p:tags r:id="rId24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3" pos="557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497" userDrawn="1">
          <p15:clr>
            <a:srgbClr val="A4A3A4"/>
          </p15:clr>
        </p15:guide>
        <p15:guide id="7" pos="69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3D19"/>
    <a:srgbClr val="CC936B"/>
    <a:srgbClr val="CD763D"/>
    <a:srgbClr val="7F1513"/>
    <a:srgbClr val="F89171"/>
    <a:srgbClr val="878787"/>
    <a:srgbClr val="CECECE"/>
    <a:srgbClr val="15961F"/>
    <a:srgbClr val="9E1D31"/>
    <a:srgbClr val="7917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0" autoAdjust="0"/>
    <p:restoredTop sz="95303" autoAdjust="0"/>
  </p:normalViewPr>
  <p:slideViewPr>
    <p:cSldViewPr>
      <p:cViewPr varScale="1">
        <p:scale>
          <a:sx n="103" d="100"/>
          <a:sy n="103" d="100"/>
        </p:scale>
        <p:origin x="432" y="176"/>
      </p:cViewPr>
      <p:guideLst>
        <p:guide orient="horz" pos="328"/>
        <p:guide pos="4050"/>
        <p:guide pos="557"/>
        <p:guide orient="horz" pos="4183"/>
        <p:guide pos="7497"/>
        <p:guide pos="6908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2826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0DBF-D010-4114-9DE3-41E342A27C18}" type="datetimeFigureOut">
              <a:rPr lang="zh-CN" altLang="en-US" smtClean="0"/>
              <a:t>2019/7/1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1D107-4CC9-43CA-8CA8-36E1DF70D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660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2019/7/1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167825A-42C3-43DF-A9E0-B8B749B3939F}" type="datetime1">
              <a:rPr lang="zh-CN" altLang="en-US" smtClean="0"/>
              <a:pPr/>
              <a:t>2019/7/1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A0162E-2667-456C-A790-270787271587}" type="slidenum">
              <a:rPr lang="zh-CN" altLang="en-US" smtClean="0"/>
              <a:pPr/>
              <a:t>1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049172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由来：外国主流的一体式设计。方形</a:t>
            </a:r>
            <a:r>
              <a:rPr lang="en-US" altLang="zh-CN" dirty="0"/>
              <a:t>-》</a:t>
            </a:r>
            <a:r>
              <a:rPr lang="zh-CN" altLang="en-US" dirty="0"/>
              <a:t>重量太大，热负荷太大；卧式圆柱</a:t>
            </a:r>
            <a:r>
              <a:rPr lang="en-US" altLang="zh-CN" dirty="0"/>
              <a:t>-〉</a:t>
            </a:r>
            <a:r>
              <a:rPr lang="zh-CN" altLang="en-US" dirty="0"/>
              <a:t>需要更大体积来满足捕冰量，占用更大的空间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33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由来：外国主流的一体式设计。方形</a:t>
            </a:r>
            <a:r>
              <a:rPr lang="en-US" altLang="zh-CN" dirty="0"/>
              <a:t>-》</a:t>
            </a:r>
            <a:r>
              <a:rPr lang="zh-CN" altLang="en-US" dirty="0"/>
              <a:t>重量太大，热负荷太大；卧式圆柱</a:t>
            </a:r>
            <a:r>
              <a:rPr lang="en-US" altLang="zh-CN" dirty="0"/>
              <a:t>-〉</a:t>
            </a:r>
            <a:r>
              <a:rPr lang="zh-CN" altLang="en-US" dirty="0"/>
              <a:t>需要更大体积来满足捕冰量，占用更大的空间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39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39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由来：外国主流的一体式设计。方形</a:t>
            </a:r>
            <a:r>
              <a:rPr lang="en-US" altLang="zh-CN" dirty="0"/>
              <a:t>-》</a:t>
            </a:r>
            <a:r>
              <a:rPr lang="zh-CN" altLang="en-US" dirty="0"/>
              <a:t>重量太大，热负荷太大；卧式圆柱</a:t>
            </a:r>
            <a:r>
              <a:rPr lang="en-US" altLang="zh-CN" dirty="0"/>
              <a:t>-〉</a:t>
            </a:r>
            <a:r>
              <a:rPr lang="zh-CN" altLang="en-US" dirty="0"/>
              <a:t>需要更大体积来满足捕冰量，占用更大的空间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805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由来：外国主流的一体式设计。方形</a:t>
            </a:r>
            <a:r>
              <a:rPr lang="en-US" altLang="zh-CN" dirty="0"/>
              <a:t>-》</a:t>
            </a:r>
            <a:r>
              <a:rPr lang="zh-CN" altLang="en-US" dirty="0"/>
              <a:t>重量太大，热负荷太大；卧式圆柱</a:t>
            </a:r>
            <a:r>
              <a:rPr lang="en-US" altLang="zh-CN" dirty="0"/>
              <a:t>-〉</a:t>
            </a:r>
            <a:r>
              <a:rPr lang="zh-CN" altLang="en-US" dirty="0"/>
              <a:t>需要更大体积来满足捕冰量，占用更大的空间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249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2084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327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3644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959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71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7895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167825A-42C3-43DF-A9E0-B8B749B3939F}" type="datetime1">
              <a:rPr lang="zh-CN" altLang="en-US" smtClean="0"/>
              <a:pPr/>
              <a:t>2019/7/1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A0162E-2667-456C-A790-270787271587}" type="slidenum">
              <a:rPr lang="zh-CN" altLang="en-US" smtClean="0"/>
              <a:pPr/>
              <a:t>20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152408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858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152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由来：外国主流的一体式设计。方形</a:t>
            </a:r>
            <a:r>
              <a:rPr lang="en-US" altLang="zh-CN" dirty="0"/>
              <a:t>-》</a:t>
            </a:r>
            <a:r>
              <a:rPr lang="zh-CN" altLang="en-US" dirty="0"/>
              <a:t>重量太大，热负荷太大；卧式圆柱</a:t>
            </a:r>
            <a:r>
              <a:rPr lang="en-US" altLang="zh-CN" dirty="0"/>
              <a:t>-〉</a:t>
            </a:r>
            <a:r>
              <a:rPr lang="zh-CN" altLang="en-US" dirty="0"/>
              <a:t>需要更大体积来满足捕冰量，占用更大的空间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944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由来：外国主流的一体式设计。方形</a:t>
            </a:r>
            <a:r>
              <a:rPr lang="en-US" altLang="zh-CN" dirty="0"/>
              <a:t>-》</a:t>
            </a:r>
            <a:r>
              <a:rPr lang="zh-CN" altLang="en-US" dirty="0"/>
              <a:t>重量太大，热负荷太大；卧式圆柱</a:t>
            </a:r>
            <a:r>
              <a:rPr lang="en-US" altLang="zh-CN" dirty="0"/>
              <a:t>-〉</a:t>
            </a:r>
            <a:r>
              <a:rPr lang="zh-CN" altLang="en-US" dirty="0"/>
              <a:t>需要更大体积来满足捕冰量，占用更大的空间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793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由来：外国主流的一体式设计。方形</a:t>
            </a:r>
            <a:r>
              <a:rPr lang="en-US" altLang="zh-CN" dirty="0"/>
              <a:t>-》</a:t>
            </a:r>
            <a:r>
              <a:rPr lang="zh-CN" altLang="en-US" dirty="0"/>
              <a:t>重量太大，热负荷太大；卧式圆柱</a:t>
            </a:r>
            <a:r>
              <a:rPr lang="en-US" altLang="zh-CN" dirty="0"/>
              <a:t>-〉</a:t>
            </a:r>
            <a:r>
              <a:rPr lang="zh-CN" altLang="en-US" dirty="0"/>
              <a:t>需要更大体积来满足捕冰量，占用更大的空间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410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由来：外国主流的一体式设计。方形</a:t>
            </a:r>
            <a:r>
              <a:rPr lang="en-US" altLang="zh-CN" dirty="0"/>
              <a:t>-》</a:t>
            </a:r>
            <a:r>
              <a:rPr lang="zh-CN" altLang="en-US" dirty="0"/>
              <a:t>重量太大，热负荷太大；卧式圆柱</a:t>
            </a:r>
            <a:r>
              <a:rPr lang="en-US" altLang="zh-CN" dirty="0"/>
              <a:t>-〉</a:t>
            </a:r>
            <a:r>
              <a:rPr lang="zh-CN" altLang="en-US" dirty="0"/>
              <a:t>需要更大体积来满足捕冰量，占用更大的空间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176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372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5DFD-8505-4C7B-90FE-F45A3565472F}" type="datetimeFigureOut">
              <a:rPr lang="zh-CN" altLang="en-US" smtClean="0"/>
              <a:t>2019/7/1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06F3C-FA24-4A80-8CD4-EE5698C541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44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31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64594" y="544681"/>
            <a:ext cx="7929563" cy="4971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937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536156" y="1039641"/>
            <a:ext cx="5786438" cy="28228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54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42915" indent="0">
              <a:buNone/>
              <a:defRPr sz="1687"/>
            </a:lvl2pPr>
            <a:lvl3pPr marL="1285829" indent="0">
              <a:buNone/>
              <a:defRPr sz="1406"/>
            </a:lvl3pPr>
            <a:lvl4pPr marL="1928744" indent="0">
              <a:buNone/>
              <a:defRPr sz="1266"/>
            </a:lvl4pPr>
            <a:lvl5pPr marL="2571659" indent="0">
              <a:buNone/>
              <a:defRPr sz="1266"/>
            </a:lvl5pPr>
            <a:lvl6pPr marL="3214573" indent="0">
              <a:buNone/>
              <a:defRPr sz="1266"/>
            </a:lvl6pPr>
            <a:lvl7pPr marL="3857488" indent="0">
              <a:buNone/>
              <a:defRPr sz="1266"/>
            </a:lvl7pPr>
            <a:lvl8pPr marL="4500402" indent="0">
              <a:buNone/>
              <a:defRPr sz="1266"/>
            </a:lvl8pPr>
            <a:lvl9pPr marL="5143317" indent="0">
              <a:buNone/>
              <a:defRPr sz="1266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32783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15DFD-8505-4C7B-90FE-F45A3565472F}" type="datetimeFigureOut">
              <a:rPr lang="zh-CN" altLang="en-US" smtClean="0"/>
              <a:t>2019/7/1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06F3C-FA24-4A80-8CD4-EE5698C541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92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4035" r:id="rId2"/>
    <p:sldLayoutId id="2147484040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10" Type="http://schemas.openxmlformats.org/officeDocument/2006/relationships/image" Target="../media/image4.jpeg"/><Relationship Id="rId4" Type="http://schemas.openxmlformats.org/officeDocument/2006/relationships/tags" Target="../tags/tag5.xml"/><Relationship Id="rId9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5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5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PT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4575" y="-1444761"/>
            <a:ext cx="609600" cy="6096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086F678-6BAB-734B-A316-8819A3FB9C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1" y="-3224435"/>
            <a:ext cx="12871351" cy="1931644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3D15C3B-CBF2-064D-8E04-A59D62BAB5E2}"/>
              </a:ext>
            </a:extLst>
          </p:cNvPr>
          <p:cNvSpPr/>
          <p:nvPr/>
        </p:nvSpPr>
        <p:spPr>
          <a:xfrm>
            <a:off x="0" y="4354122"/>
            <a:ext cx="12858750" cy="2358547"/>
          </a:xfrm>
          <a:prstGeom prst="rect">
            <a:avLst/>
          </a:prstGeom>
          <a:solidFill>
            <a:schemeClr val="accent1">
              <a:lumMod val="5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</a:t>
            </a:r>
            <a:r>
              <a:rPr lang="zh-CN" altLang="zh-CN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冻干新技术</a:t>
            </a:r>
            <a:endParaRPr lang="en-US" altLang="zh-CN"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CN" altLang="zh-CN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为制药企业降低成本并满足</a:t>
            </a:r>
            <a:r>
              <a:rPr lang="en-US" altLang="zh-CN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 GMP </a:t>
            </a:r>
            <a:r>
              <a:rPr lang="zh-CN" altLang="zh-CN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要求 </a:t>
            </a:r>
            <a:endParaRPr kumimoji="1" lang="zh-CN" altLang="en-US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30CEE84-633E-8246-A67D-BD0E713FFF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767" y="519981"/>
            <a:ext cx="2496706" cy="235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2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3477210" y="170898"/>
            <a:ext cx="9380132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413" y="170898"/>
            <a:ext cx="254097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88981" y="170898"/>
            <a:ext cx="67661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414" y="6997978"/>
            <a:ext cx="12855928" cy="902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986464" y="177189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容器结构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409654" y="729609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VESSEL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8D016CAD-EFC6-784C-B02F-25C6F68903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250" y="33769"/>
            <a:ext cx="1744519" cy="87152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590D949-C059-CB4D-8A17-A24E09902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743" y="1379701"/>
            <a:ext cx="8945882" cy="4598644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8481E4F7-3B83-AE41-9379-69E452C373CA}"/>
              </a:ext>
            </a:extLst>
          </p:cNvPr>
          <p:cNvSpPr/>
          <p:nvPr/>
        </p:nvSpPr>
        <p:spPr>
          <a:xfrm>
            <a:off x="4256259" y="5984544"/>
            <a:ext cx="4346232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2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40m</a:t>
            </a:r>
            <a:r>
              <a:rPr lang="en-US" altLang="zh-CN" sz="2002" baseline="30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2002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冻干机布局图示例</a:t>
            </a:r>
            <a:r>
              <a:rPr lang="en-US" altLang="zh-CN" sz="2002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zh-CN" altLang="en-US" sz="2002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84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3477210" y="170898"/>
            <a:ext cx="9380132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413" y="170898"/>
            <a:ext cx="254097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88981" y="170898"/>
            <a:ext cx="67661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414" y="6997978"/>
            <a:ext cx="12855928" cy="902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986463" y="177189"/>
            <a:ext cx="1826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设备布局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262171" y="724796"/>
            <a:ext cx="1402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LAYOUT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8D016CAD-EFC6-784C-B02F-25C6F68903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250" y="33769"/>
            <a:ext cx="1744519" cy="871521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8481E4F7-3B83-AE41-9379-69E452C373CA}"/>
              </a:ext>
            </a:extLst>
          </p:cNvPr>
          <p:cNvSpPr/>
          <p:nvPr/>
        </p:nvSpPr>
        <p:spPr>
          <a:xfrm>
            <a:off x="4256259" y="5984544"/>
            <a:ext cx="4346232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2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40m</a:t>
            </a:r>
            <a:r>
              <a:rPr lang="en-US" altLang="zh-CN" sz="2002" baseline="30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2002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冻干机布局图示例</a:t>
            </a:r>
            <a:r>
              <a:rPr lang="en-US" altLang="zh-CN" sz="2002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endParaRPr lang="zh-CN" altLang="en-US" sz="2002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B8C4D75-D762-2B41-A5E6-B5C1A261B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187" y="1421487"/>
            <a:ext cx="8958534" cy="459864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739B9ED-ADDF-DB45-B21C-9C74AE55A2A3}"/>
              </a:ext>
            </a:extLst>
          </p:cNvPr>
          <p:cNvSpPr/>
          <p:nvPr/>
        </p:nvSpPr>
        <p:spPr>
          <a:xfrm>
            <a:off x="4917207" y="2876884"/>
            <a:ext cx="1512168" cy="203558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CB7AAD9-B821-0348-A29E-BFB9D727A4D5}"/>
              </a:ext>
            </a:extLst>
          </p:cNvPr>
          <p:cNvSpPr/>
          <p:nvPr/>
        </p:nvSpPr>
        <p:spPr>
          <a:xfrm>
            <a:off x="6502296" y="2876884"/>
            <a:ext cx="1512168" cy="203558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472D8C5-A535-BA4B-8257-92578ED2D9E4}"/>
              </a:ext>
            </a:extLst>
          </p:cNvPr>
          <p:cNvSpPr/>
          <p:nvPr/>
        </p:nvSpPr>
        <p:spPr>
          <a:xfrm>
            <a:off x="8437311" y="2850884"/>
            <a:ext cx="1512168" cy="203558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4334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2901303" y="1799457"/>
            <a:ext cx="2880000" cy="2752972"/>
            <a:chOff x="7082738" y="2128986"/>
            <a:chExt cx="2016224" cy="2016224"/>
          </a:xfrm>
        </p:grpSpPr>
        <p:sp>
          <p:nvSpPr>
            <p:cNvPr id="6" name="同心圆 17"/>
            <p:cNvSpPr/>
            <p:nvPr/>
          </p:nvSpPr>
          <p:spPr>
            <a:xfrm>
              <a:off x="7176120" y="2240868"/>
              <a:ext cx="1800200" cy="1800200"/>
            </a:xfrm>
            <a:prstGeom prst="donut">
              <a:avLst>
                <a:gd name="adj" fmla="val 1230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空心弧 18"/>
            <p:cNvSpPr/>
            <p:nvPr/>
          </p:nvSpPr>
          <p:spPr>
            <a:xfrm rot="16200000">
              <a:off x="7082738" y="2128986"/>
              <a:ext cx="2016224" cy="2016224"/>
            </a:xfrm>
            <a:prstGeom prst="blockArc">
              <a:avLst>
                <a:gd name="adj1" fmla="val 10681445"/>
                <a:gd name="adj2" fmla="val 18209"/>
                <a:gd name="adj3" fmla="val 19876"/>
              </a:avLst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944059" y="1802582"/>
            <a:ext cx="2880000" cy="2880000"/>
            <a:chOff x="7032103" y="2132856"/>
            <a:chExt cx="2016224" cy="2016224"/>
          </a:xfrm>
        </p:grpSpPr>
        <p:sp>
          <p:nvSpPr>
            <p:cNvPr id="15" name="同心圆 17"/>
            <p:cNvSpPr/>
            <p:nvPr/>
          </p:nvSpPr>
          <p:spPr>
            <a:xfrm>
              <a:off x="7176120" y="2240868"/>
              <a:ext cx="1800200" cy="1800200"/>
            </a:xfrm>
            <a:prstGeom prst="donut">
              <a:avLst>
                <a:gd name="adj" fmla="val 1230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空心弧 18"/>
            <p:cNvSpPr/>
            <p:nvPr/>
          </p:nvSpPr>
          <p:spPr>
            <a:xfrm rot="16200000">
              <a:off x="7032103" y="2132856"/>
              <a:ext cx="2016224" cy="2016224"/>
            </a:xfrm>
            <a:prstGeom prst="blockArc">
              <a:avLst>
                <a:gd name="adj1" fmla="val 7834330"/>
                <a:gd name="adj2" fmla="val 18209"/>
                <a:gd name="adj3" fmla="val 1987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777714" y="2845013"/>
            <a:ext cx="1293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50</a:t>
            </a:r>
            <a:r>
              <a:rPr lang="vi-VN" sz="40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97527" y="2896245"/>
            <a:ext cx="1293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en-US" altLang="zh-CN" sz="40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7</a:t>
            </a:r>
            <a:r>
              <a:rPr lang="vi-VN" sz="40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%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80903" y="5055019"/>
            <a:ext cx="3892703" cy="1154378"/>
            <a:chOff x="4874662" y="3141622"/>
            <a:chExt cx="1480516" cy="820937"/>
          </a:xfrm>
        </p:grpSpPr>
        <p:sp>
          <p:nvSpPr>
            <p:cNvPr id="32" name="Content Placeholder 2"/>
            <p:cNvSpPr txBox="1">
              <a:spLocks/>
            </p:cNvSpPr>
            <p:nvPr/>
          </p:nvSpPr>
          <p:spPr>
            <a:xfrm>
              <a:off x="4928970" y="3411532"/>
              <a:ext cx="1371900" cy="551027"/>
            </a:xfrm>
            <a:prstGeom prst="rect">
              <a:avLst/>
            </a:prstGeom>
          </p:spPr>
          <p:txBody>
            <a:bodyPr vert="horz" lIns="128580" tIns="64290" rIns="128580" bIns="6429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800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同等面积下，冰轮设备提高多达</a:t>
              </a:r>
              <a:r>
                <a:rPr lang="en-US" altLang="zh-CN" sz="1800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50%</a:t>
              </a:r>
              <a:r>
                <a:rPr lang="zh-CN" altLang="en-US" sz="1800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产能</a:t>
              </a:r>
              <a:endParaRPr lang="en-US" sz="1800" dirty="0">
                <a:solidFill>
                  <a:schemeClr val="bg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  <p:sp>
          <p:nvSpPr>
            <p:cNvPr id="35" name="Content Placeholder 2"/>
            <p:cNvSpPr txBox="1">
              <a:spLocks/>
            </p:cNvSpPr>
            <p:nvPr/>
          </p:nvSpPr>
          <p:spPr>
            <a:xfrm>
              <a:off x="4874662" y="3141622"/>
              <a:ext cx="1480516" cy="330793"/>
            </a:xfrm>
            <a:prstGeom prst="rect">
              <a:avLst/>
            </a:prstGeom>
          </p:spPr>
          <p:txBody>
            <a:bodyPr vert="horz" lIns="128580" tIns="64290" rIns="128580" bIns="6429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898" b="1" dirty="0">
                  <a:solidFill>
                    <a:schemeClr val="bg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产能提高量</a:t>
              </a:r>
              <a:endParaRPr lang="en-US" sz="1898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123964" y="5031454"/>
            <a:ext cx="5012440" cy="1154380"/>
            <a:chOff x="6928550" y="3141621"/>
            <a:chExt cx="1480516" cy="820938"/>
          </a:xfrm>
        </p:grpSpPr>
        <p:sp>
          <p:nvSpPr>
            <p:cNvPr id="37" name="Content Placeholder 2"/>
            <p:cNvSpPr txBox="1">
              <a:spLocks/>
            </p:cNvSpPr>
            <p:nvPr/>
          </p:nvSpPr>
          <p:spPr>
            <a:xfrm>
              <a:off x="6982858" y="3411532"/>
              <a:ext cx="1371900" cy="551027"/>
            </a:xfrm>
            <a:prstGeom prst="rect">
              <a:avLst/>
            </a:prstGeom>
          </p:spPr>
          <p:txBody>
            <a:bodyPr vert="horz" lIns="128580" tIns="64290" rIns="128580" bIns="6429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800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同等产能下，冰轮设备压缩了</a:t>
              </a:r>
              <a:r>
                <a:rPr lang="en-US" altLang="zh-CN" sz="1800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37%</a:t>
              </a:r>
              <a:r>
                <a:rPr lang="zh-CN" altLang="en-US" sz="1800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的洁净厂房（</a:t>
              </a:r>
              <a:r>
                <a:rPr lang="en-US" altLang="zh-CN" sz="1800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A</a:t>
              </a:r>
              <a:r>
                <a:rPr lang="zh-CN" altLang="en-US" sz="1800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、</a:t>
              </a:r>
              <a:r>
                <a:rPr lang="en-US" altLang="zh-CN" sz="1800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B</a:t>
              </a:r>
              <a:r>
                <a:rPr lang="zh-CN" altLang="en-US" sz="1800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级区域），节约了</a:t>
              </a:r>
              <a:r>
                <a:rPr lang="en-US" altLang="zh-CN" sz="1800" dirty="0">
                  <a:solidFill>
                    <a:schemeClr val="accent1">
                      <a:lumMod val="50000"/>
                    </a:schemeClr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109</a:t>
              </a:r>
              <a:r>
                <a:rPr lang="zh-CN" altLang="en-US" sz="1800" dirty="0">
                  <a:solidFill>
                    <a:schemeClr val="accent1">
                      <a:lumMod val="50000"/>
                    </a:schemeClr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万</a:t>
              </a:r>
              <a:r>
                <a:rPr lang="en-US" altLang="zh-CN" sz="1800" dirty="0">
                  <a:solidFill>
                    <a:schemeClr val="accent1">
                      <a:lumMod val="50000"/>
                    </a:schemeClr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/</a:t>
              </a:r>
              <a:r>
                <a:rPr lang="zh-CN" altLang="en-US" sz="1800" dirty="0">
                  <a:solidFill>
                    <a:schemeClr val="accent1">
                      <a:lumMod val="50000"/>
                    </a:schemeClr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年</a:t>
              </a:r>
              <a:r>
                <a:rPr lang="zh-CN" altLang="en-US" sz="1800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以上</a:t>
              </a:r>
              <a:endParaRPr lang="en-US" sz="1800" dirty="0">
                <a:solidFill>
                  <a:schemeClr val="bg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  <p:sp>
          <p:nvSpPr>
            <p:cNvPr id="40" name="Content Placeholder 2"/>
            <p:cNvSpPr txBox="1">
              <a:spLocks/>
            </p:cNvSpPr>
            <p:nvPr/>
          </p:nvSpPr>
          <p:spPr>
            <a:xfrm>
              <a:off x="6928550" y="3141621"/>
              <a:ext cx="1480516" cy="330793"/>
            </a:xfrm>
            <a:prstGeom prst="rect">
              <a:avLst/>
            </a:prstGeom>
          </p:spPr>
          <p:txBody>
            <a:bodyPr vert="horz" lIns="128580" tIns="64290" rIns="128580" bIns="6429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898" b="1" dirty="0">
                  <a:solidFill>
                    <a:schemeClr val="bg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压缩洁净厂房面积</a:t>
              </a:r>
              <a:endParaRPr lang="en-US" sz="1898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41" name="矩形 40"/>
          <p:cNvSpPr/>
          <p:nvPr/>
        </p:nvSpPr>
        <p:spPr>
          <a:xfrm>
            <a:off x="3477210" y="170898"/>
            <a:ext cx="9380132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413" y="170898"/>
            <a:ext cx="254097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88981" y="170898"/>
            <a:ext cx="67661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414" y="6997978"/>
            <a:ext cx="12855928" cy="902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986460" y="177189"/>
            <a:ext cx="1826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空间节省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174847" y="729609"/>
            <a:ext cx="1449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SAVE SPACE</a:t>
            </a: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F1FF254C-9DB4-0F41-8E81-7586277578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250" y="33769"/>
            <a:ext cx="1744519" cy="87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3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3477210" y="170898"/>
            <a:ext cx="9380132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413" y="170898"/>
            <a:ext cx="254097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88981" y="170898"/>
            <a:ext cx="67661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414" y="6997978"/>
            <a:ext cx="12855928" cy="902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81286" y="177189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双夹套设计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117715" y="729609"/>
            <a:ext cx="1563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DUAL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JACKET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8D016CAD-EFC6-784C-B02F-25C6F68903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250" y="33769"/>
            <a:ext cx="1744519" cy="87152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B7608C7-5D43-45BF-9AD1-E7FE97E0E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815" y="2552481"/>
            <a:ext cx="3657917" cy="21276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20674A7-7A16-4A42-9AD8-D3773C53F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375" y="2116579"/>
            <a:ext cx="4072481" cy="2999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5022C0-DC62-4A61-B6EA-F37AD7B52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1349" y="1078544"/>
            <a:ext cx="6628346" cy="568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2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3477210" y="170898"/>
            <a:ext cx="9380132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413" y="170898"/>
            <a:ext cx="254097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88981" y="170898"/>
            <a:ext cx="67661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414" y="6997978"/>
            <a:ext cx="12855928" cy="902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81286" y="177189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双夹套设计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117715" y="729609"/>
            <a:ext cx="1563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DUAL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JACKET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8D016CAD-EFC6-784C-B02F-25C6F68903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250" y="33769"/>
            <a:ext cx="1744519" cy="87152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4BCEE52-CB7F-7643-BFF9-325E3D2A3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487" y="1669369"/>
            <a:ext cx="5211775" cy="4467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图形 6" descr="雪花">
            <a:extLst>
              <a:ext uri="{FF2B5EF4-FFF2-40B4-BE49-F238E27FC236}">
                <a16:creationId xmlns:a16="http://schemas.microsoft.com/office/drawing/2014/main" id="{0881584D-E4E4-C84E-A593-ACF39C6CAE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35389" y="2179866"/>
            <a:ext cx="1379722" cy="1379722"/>
          </a:xfrm>
          <a:prstGeom prst="rect">
            <a:avLst/>
          </a:prstGeom>
        </p:spPr>
      </p:pic>
      <p:pic>
        <p:nvPicPr>
          <p:cNvPr id="10" name="图形 9" descr="火">
            <a:extLst>
              <a:ext uri="{FF2B5EF4-FFF2-40B4-BE49-F238E27FC236}">
                <a16:creationId xmlns:a16="http://schemas.microsoft.com/office/drawing/2014/main" id="{909A7738-96CC-A340-90E3-86F86208B9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87775" y="2270747"/>
            <a:ext cx="1197960" cy="1197960"/>
          </a:xfrm>
          <a:prstGeom prst="rect">
            <a:avLst/>
          </a:prstGeom>
        </p:spPr>
      </p:pic>
      <p:grpSp>
        <p:nvGrpSpPr>
          <p:cNvPr id="29" name="Group 53">
            <a:extLst>
              <a:ext uri="{FF2B5EF4-FFF2-40B4-BE49-F238E27FC236}">
                <a16:creationId xmlns:a16="http://schemas.microsoft.com/office/drawing/2014/main" id="{DCE83CDB-9AD6-5B4B-BB2D-F0FD1AF6011B}"/>
              </a:ext>
            </a:extLst>
          </p:cNvPr>
          <p:cNvGrpSpPr/>
          <p:nvPr/>
        </p:nvGrpSpPr>
        <p:grpSpPr>
          <a:xfrm>
            <a:off x="1510923" y="3646321"/>
            <a:ext cx="1582338" cy="1194140"/>
            <a:chOff x="2765390" y="2644169"/>
            <a:chExt cx="3766709" cy="1132285"/>
          </a:xfrm>
        </p:grpSpPr>
        <p:sp>
          <p:nvSpPr>
            <p:cNvPr id="30" name="TextBox 54">
              <a:extLst>
                <a:ext uri="{FF2B5EF4-FFF2-40B4-BE49-F238E27FC236}">
                  <a16:creationId xmlns:a16="http://schemas.microsoft.com/office/drawing/2014/main" id="{77788260-7C90-6543-B466-C509C6F1567E}"/>
                </a:ext>
              </a:extLst>
            </p:cNvPr>
            <p:cNvSpPr txBox="1"/>
            <p:nvPr/>
          </p:nvSpPr>
          <p:spPr>
            <a:xfrm>
              <a:off x="2765390" y="2644169"/>
              <a:ext cx="2652815" cy="350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bg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加热夹套</a:t>
              </a:r>
              <a:endParaRPr lang="en-US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1" name="Rectangle 55">
              <a:extLst>
                <a:ext uri="{FF2B5EF4-FFF2-40B4-BE49-F238E27FC236}">
                  <a16:creationId xmlns:a16="http://schemas.microsoft.com/office/drawing/2014/main" id="{20761E74-55D9-BD40-B3C1-58FF341ABB7E}"/>
                </a:ext>
              </a:extLst>
            </p:cNvPr>
            <p:cNvSpPr/>
            <p:nvPr/>
          </p:nvSpPr>
          <p:spPr>
            <a:xfrm>
              <a:off x="2765390" y="3166217"/>
              <a:ext cx="3766709" cy="610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itchFamily="2" charset="2"/>
                <a:buChar char="n"/>
              </a:pPr>
              <a:r>
                <a:rPr lang="en-US" altLang="zh-CN" sz="1266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CIP</a:t>
              </a:r>
              <a:r>
                <a:rPr lang="zh-CN" altLang="en-US" sz="1266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的辅助加热</a:t>
              </a:r>
              <a:endParaRPr lang="en-US" altLang="zh-CN" sz="1266" dirty="0">
                <a:solidFill>
                  <a:schemeClr val="bg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Wingdings" pitchFamily="2" charset="2"/>
                <a:buChar char="n"/>
              </a:pPr>
              <a:r>
                <a:rPr lang="en-US" altLang="zh-CN" sz="1266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SIP</a:t>
              </a:r>
              <a:r>
                <a:rPr lang="zh-CN" altLang="en-US" sz="1266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的辅助加热</a:t>
              </a:r>
              <a:endParaRPr lang="en-US" sz="1266" dirty="0">
                <a:solidFill>
                  <a:schemeClr val="bg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</p:grpSp>
      <p:grpSp>
        <p:nvGrpSpPr>
          <p:cNvPr id="32" name="Group 53">
            <a:extLst>
              <a:ext uri="{FF2B5EF4-FFF2-40B4-BE49-F238E27FC236}">
                <a16:creationId xmlns:a16="http://schemas.microsoft.com/office/drawing/2014/main" id="{80F109FD-D4FF-8B4B-B0AB-72DFC1DEC260}"/>
              </a:ext>
            </a:extLst>
          </p:cNvPr>
          <p:cNvGrpSpPr/>
          <p:nvPr/>
        </p:nvGrpSpPr>
        <p:grpSpPr>
          <a:xfrm>
            <a:off x="10233417" y="3616324"/>
            <a:ext cx="1956598" cy="1152129"/>
            <a:chOff x="2765388" y="2644169"/>
            <a:chExt cx="4657624" cy="1092449"/>
          </a:xfrm>
        </p:grpSpPr>
        <p:sp>
          <p:nvSpPr>
            <p:cNvPr id="37" name="TextBox 54">
              <a:extLst>
                <a:ext uri="{FF2B5EF4-FFF2-40B4-BE49-F238E27FC236}">
                  <a16:creationId xmlns:a16="http://schemas.microsoft.com/office/drawing/2014/main" id="{90ADB244-B4A3-984F-92D8-E67250B10873}"/>
                </a:ext>
              </a:extLst>
            </p:cNvPr>
            <p:cNvSpPr txBox="1"/>
            <p:nvPr/>
          </p:nvSpPr>
          <p:spPr>
            <a:xfrm>
              <a:off x="2765390" y="2644169"/>
              <a:ext cx="2652815" cy="350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bg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冷却夹套</a:t>
              </a:r>
              <a:endParaRPr lang="en-US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8" name="Rectangle 55">
              <a:extLst>
                <a:ext uri="{FF2B5EF4-FFF2-40B4-BE49-F238E27FC236}">
                  <a16:creationId xmlns:a16="http://schemas.microsoft.com/office/drawing/2014/main" id="{12726D85-3645-974D-96CD-FAE800A154E8}"/>
                </a:ext>
              </a:extLst>
            </p:cNvPr>
            <p:cNvSpPr/>
            <p:nvPr/>
          </p:nvSpPr>
          <p:spPr>
            <a:xfrm>
              <a:off x="2765388" y="3126381"/>
              <a:ext cx="4657624" cy="610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itchFamily="2" charset="2"/>
                <a:buChar char="n"/>
              </a:pPr>
              <a:r>
                <a:rPr lang="en-US" altLang="zh-CN" sz="1266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SIP</a:t>
              </a:r>
              <a:r>
                <a:rPr lang="zh-CN" altLang="en-US" sz="1266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后的快速冷却</a:t>
              </a:r>
              <a:endParaRPr lang="en-US" altLang="zh-CN" sz="1266" dirty="0">
                <a:solidFill>
                  <a:schemeClr val="bg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Wingdings" pitchFamily="2" charset="2"/>
                <a:buChar char="n"/>
              </a:pPr>
              <a:r>
                <a:rPr lang="zh-CN" altLang="en-US" sz="1266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低温进料辅助冷却</a:t>
              </a:r>
              <a:endParaRPr lang="en-US" sz="1266" dirty="0">
                <a:solidFill>
                  <a:schemeClr val="bg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922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 71"/>
          <p:cNvSpPr/>
          <p:nvPr/>
        </p:nvSpPr>
        <p:spPr>
          <a:xfrm>
            <a:off x="3477210" y="170898"/>
            <a:ext cx="9380132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1413" y="170898"/>
            <a:ext cx="254097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288981" y="170898"/>
            <a:ext cx="67661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1414" y="6997978"/>
            <a:ext cx="12855928" cy="902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41D1C2-6B3C-9849-BF40-217B8A7E6D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250" y="33769"/>
            <a:ext cx="1744519" cy="871521"/>
          </a:xfrm>
          <a:prstGeom prst="rect">
            <a:avLst/>
          </a:prstGeom>
        </p:spPr>
      </p:pic>
      <p:sp>
        <p:nvSpPr>
          <p:cNvPr id="77" name="文本框 76">
            <a:extLst>
              <a:ext uri="{FF2B5EF4-FFF2-40B4-BE49-F238E27FC236}">
                <a16:creationId xmlns:a16="http://schemas.microsoft.com/office/drawing/2014/main" id="{B5CF57D4-964C-7D4E-87A2-83C006B247EC}"/>
              </a:ext>
            </a:extLst>
          </p:cNvPr>
          <p:cNvSpPr txBox="1"/>
          <p:nvPr/>
        </p:nvSpPr>
        <p:spPr>
          <a:xfrm>
            <a:off x="781286" y="177189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双夹套设计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2806211A-1EF5-8B42-B387-2D49C1A3F09E}"/>
              </a:ext>
            </a:extLst>
          </p:cNvPr>
          <p:cNvSpPr txBox="1"/>
          <p:nvPr/>
        </p:nvSpPr>
        <p:spPr>
          <a:xfrm>
            <a:off x="1117715" y="729609"/>
            <a:ext cx="1563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DUAL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JACKET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A461A89-ADF9-4586-9FEA-A560057FA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758" y="1318211"/>
            <a:ext cx="6256303" cy="47516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54AE09B-EE49-4E71-AA6D-DC47DAF514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7276" y="1318211"/>
            <a:ext cx="2749534" cy="49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2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7434795" y="2956166"/>
            <a:ext cx="3972482" cy="1062570"/>
            <a:chOff x="2762837" y="2644169"/>
            <a:chExt cx="3766708" cy="1007530"/>
          </a:xfrm>
        </p:grpSpPr>
        <p:sp>
          <p:nvSpPr>
            <p:cNvPr id="55" name="TextBox 54"/>
            <p:cNvSpPr txBox="1"/>
            <p:nvPr/>
          </p:nvSpPr>
          <p:spPr>
            <a:xfrm>
              <a:off x="2765390" y="2644169"/>
              <a:ext cx="1056682" cy="350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升温速率</a:t>
              </a:r>
              <a:endParaRPr lang="en-US" b="1" dirty="0">
                <a:solidFill>
                  <a:schemeClr val="bg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762837" y="3041462"/>
              <a:ext cx="3766708" cy="610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66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纯蒸汽和工业蒸汽同时作用，大大提高箱体升温速率，缩短</a:t>
              </a:r>
              <a:r>
                <a:rPr lang="en-US" altLang="zh-CN" sz="1266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SIP</a:t>
              </a:r>
              <a:r>
                <a:rPr lang="zh-CN" altLang="en-US" sz="1266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时间，为您节省？？？元</a:t>
              </a:r>
              <a:endParaRPr lang="en-US" sz="1266" dirty="0">
                <a:solidFill>
                  <a:schemeClr val="bg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444151" y="4660671"/>
            <a:ext cx="3972482" cy="1071651"/>
            <a:chOff x="2762837" y="2644169"/>
            <a:chExt cx="3766708" cy="1016140"/>
          </a:xfrm>
        </p:grpSpPr>
        <p:sp>
          <p:nvSpPr>
            <p:cNvPr id="64" name="TextBox 63"/>
            <p:cNvSpPr txBox="1"/>
            <p:nvPr/>
          </p:nvSpPr>
          <p:spPr>
            <a:xfrm>
              <a:off x="2765390" y="2644169"/>
              <a:ext cx="1497472" cy="350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纯蒸汽的使用</a:t>
              </a:r>
              <a:endParaRPr lang="en-US" b="1" dirty="0">
                <a:solidFill>
                  <a:schemeClr val="bg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762837" y="3050072"/>
              <a:ext cx="3766708" cy="610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66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降低因为其他设备对纯蒸汽的使用造成的对冻干机</a:t>
              </a:r>
              <a:r>
                <a:rPr lang="en-US" altLang="zh-CN" sz="1266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SIP</a:t>
              </a:r>
              <a:r>
                <a:rPr lang="zh-CN" altLang="en-US" sz="1266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过程的影响</a:t>
              </a:r>
              <a:endParaRPr lang="en-US" sz="1266" dirty="0">
                <a:solidFill>
                  <a:schemeClr val="bg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</p:grpSp>
      <p:sp>
        <p:nvSpPr>
          <p:cNvPr id="72" name="矩形 71"/>
          <p:cNvSpPr/>
          <p:nvPr/>
        </p:nvSpPr>
        <p:spPr>
          <a:xfrm>
            <a:off x="3477210" y="170898"/>
            <a:ext cx="9380132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1413" y="170898"/>
            <a:ext cx="254097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288981" y="170898"/>
            <a:ext cx="67661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1414" y="6997978"/>
            <a:ext cx="12855928" cy="902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41D1C2-6B3C-9849-BF40-217B8A7E6D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250" y="33769"/>
            <a:ext cx="1744519" cy="871521"/>
          </a:xfrm>
          <a:prstGeom prst="rect">
            <a:avLst/>
          </a:prstGeom>
        </p:spPr>
      </p:pic>
      <p:sp>
        <p:nvSpPr>
          <p:cNvPr id="77" name="文本框 76">
            <a:extLst>
              <a:ext uri="{FF2B5EF4-FFF2-40B4-BE49-F238E27FC236}">
                <a16:creationId xmlns:a16="http://schemas.microsoft.com/office/drawing/2014/main" id="{B5CF57D4-964C-7D4E-87A2-83C006B247EC}"/>
              </a:ext>
            </a:extLst>
          </p:cNvPr>
          <p:cNvSpPr txBox="1"/>
          <p:nvPr/>
        </p:nvSpPr>
        <p:spPr>
          <a:xfrm>
            <a:off x="781286" y="177189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双夹套设计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2806211A-1EF5-8B42-B387-2D49C1A3F09E}"/>
              </a:ext>
            </a:extLst>
          </p:cNvPr>
          <p:cNvSpPr txBox="1"/>
          <p:nvPr/>
        </p:nvSpPr>
        <p:spPr>
          <a:xfrm>
            <a:off x="1117715" y="729609"/>
            <a:ext cx="1563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DUAL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JACKET</a:t>
            </a:r>
          </a:p>
        </p:txBody>
      </p:sp>
      <p:sp>
        <p:nvSpPr>
          <p:cNvPr id="82" name="Text Placeholder 33">
            <a:extLst>
              <a:ext uri="{FF2B5EF4-FFF2-40B4-BE49-F238E27FC236}">
                <a16:creationId xmlns:a16="http://schemas.microsoft.com/office/drawing/2014/main" id="{F6D830F2-EA4E-9440-AB14-5E95484640EF}"/>
              </a:ext>
            </a:extLst>
          </p:cNvPr>
          <p:cNvSpPr txBox="1">
            <a:spLocks/>
          </p:cNvSpPr>
          <p:nvPr/>
        </p:nvSpPr>
        <p:spPr>
          <a:xfrm>
            <a:off x="1664805" y="2032149"/>
            <a:ext cx="2503348" cy="597265"/>
          </a:xfrm>
          <a:prstGeom prst="rect">
            <a:avLst/>
          </a:prstGeom>
          <a:solidFill>
            <a:srgbClr val="0070C0"/>
          </a:solidFill>
        </p:spPr>
        <p:txBody>
          <a:bodyPr lIns="0" tIns="0" rIns="0" bIns="0" anchor="ctr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CIP</a:t>
            </a:r>
            <a:r>
              <a:rPr lang="zh-CN" altLang="en-AU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过程中</a:t>
            </a:r>
            <a:endParaRPr lang="en-AU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83" name="Group 53">
            <a:extLst>
              <a:ext uri="{FF2B5EF4-FFF2-40B4-BE49-F238E27FC236}">
                <a16:creationId xmlns:a16="http://schemas.microsoft.com/office/drawing/2014/main" id="{EEF98107-A9DE-6043-AC50-B97D840DE2F6}"/>
              </a:ext>
            </a:extLst>
          </p:cNvPr>
          <p:cNvGrpSpPr/>
          <p:nvPr/>
        </p:nvGrpSpPr>
        <p:grpSpPr>
          <a:xfrm>
            <a:off x="1657421" y="3040722"/>
            <a:ext cx="3972482" cy="1134498"/>
            <a:chOff x="2758388" y="2644169"/>
            <a:chExt cx="3766708" cy="286010"/>
          </a:xfrm>
        </p:grpSpPr>
        <p:sp>
          <p:nvSpPr>
            <p:cNvPr id="84" name="TextBox 54">
              <a:extLst>
                <a:ext uri="{FF2B5EF4-FFF2-40B4-BE49-F238E27FC236}">
                  <a16:creationId xmlns:a16="http://schemas.microsoft.com/office/drawing/2014/main" id="{F4BD03D4-FB4D-C745-83AA-A90789778476}"/>
                </a:ext>
              </a:extLst>
            </p:cNvPr>
            <p:cNvSpPr txBox="1"/>
            <p:nvPr/>
          </p:nvSpPr>
          <p:spPr>
            <a:xfrm>
              <a:off x="2765390" y="2644169"/>
              <a:ext cx="1397945" cy="93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PW</a:t>
              </a:r>
              <a:r>
                <a:rPr lang="zh-CN" altLang="en-US" b="1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冲洗过程</a:t>
              </a:r>
              <a:endParaRPr lang="en-US" b="1" dirty="0">
                <a:solidFill>
                  <a:schemeClr val="bg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  <p:sp>
          <p:nvSpPr>
            <p:cNvPr id="85" name="Rectangle 55">
              <a:extLst>
                <a:ext uri="{FF2B5EF4-FFF2-40B4-BE49-F238E27FC236}">
                  <a16:creationId xmlns:a16="http://schemas.microsoft.com/office/drawing/2014/main" id="{2625AE27-2125-2640-B16B-BEC2D4BCC456}"/>
                </a:ext>
              </a:extLst>
            </p:cNvPr>
            <p:cNvSpPr/>
            <p:nvPr/>
          </p:nvSpPr>
          <p:spPr>
            <a:xfrm>
              <a:off x="2758388" y="2767932"/>
              <a:ext cx="3766708" cy="1622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66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提升水的溶解效果，减少冲洗次数，节省</a:t>
              </a:r>
              <a:r>
                <a:rPr lang="en-US" altLang="zh-CN" sz="1266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PW</a:t>
              </a:r>
              <a:r>
                <a:rPr lang="zh-CN" altLang="en-US" sz="1266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消耗量，缩短</a:t>
              </a:r>
              <a:r>
                <a:rPr lang="en-US" altLang="zh-CN" sz="1266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CIP</a:t>
              </a:r>
              <a:r>
                <a:rPr lang="zh-CN" altLang="en-US" sz="1266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时间</a:t>
              </a:r>
              <a:endParaRPr lang="en-US" sz="1266" dirty="0">
                <a:solidFill>
                  <a:schemeClr val="bg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</p:grpSp>
      <p:grpSp>
        <p:nvGrpSpPr>
          <p:cNvPr id="95" name="Group 53">
            <a:extLst>
              <a:ext uri="{FF2B5EF4-FFF2-40B4-BE49-F238E27FC236}">
                <a16:creationId xmlns:a16="http://schemas.microsoft.com/office/drawing/2014/main" id="{BF62AFC4-180A-DA40-8A71-2FE026FC2156}"/>
              </a:ext>
            </a:extLst>
          </p:cNvPr>
          <p:cNvGrpSpPr/>
          <p:nvPr/>
        </p:nvGrpSpPr>
        <p:grpSpPr>
          <a:xfrm>
            <a:off x="1664805" y="4621509"/>
            <a:ext cx="3972482" cy="1134498"/>
            <a:chOff x="2758388" y="2644169"/>
            <a:chExt cx="3766708" cy="286010"/>
          </a:xfrm>
        </p:grpSpPr>
        <p:sp>
          <p:nvSpPr>
            <p:cNvPr id="96" name="TextBox 54">
              <a:extLst>
                <a:ext uri="{FF2B5EF4-FFF2-40B4-BE49-F238E27FC236}">
                  <a16:creationId xmlns:a16="http://schemas.microsoft.com/office/drawing/2014/main" id="{BC42CBB8-1B2D-9148-8B63-856467896FB4}"/>
                </a:ext>
              </a:extLst>
            </p:cNvPr>
            <p:cNvSpPr txBox="1"/>
            <p:nvPr/>
          </p:nvSpPr>
          <p:spPr>
            <a:xfrm>
              <a:off x="2765390" y="2644169"/>
              <a:ext cx="1413875" cy="93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WFI</a:t>
              </a:r>
              <a:r>
                <a:rPr lang="zh-CN" altLang="en-US" b="1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淋洗过程</a:t>
              </a:r>
              <a:endParaRPr lang="en-US" b="1" dirty="0">
                <a:solidFill>
                  <a:schemeClr val="bg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  <p:sp>
          <p:nvSpPr>
            <p:cNvPr id="97" name="Rectangle 55">
              <a:extLst>
                <a:ext uri="{FF2B5EF4-FFF2-40B4-BE49-F238E27FC236}">
                  <a16:creationId xmlns:a16="http://schemas.microsoft.com/office/drawing/2014/main" id="{BD61D856-9F4F-1F47-A253-A9A9A3394A73}"/>
                </a:ext>
              </a:extLst>
            </p:cNvPr>
            <p:cNvSpPr/>
            <p:nvPr/>
          </p:nvSpPr>
          <p:spPr>
            <a:xfrm>
              <a:off x="2758388" y="2767932"/>
              <a:ext cx="3766708" cy="1622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66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提升水的溶解效果，缩短淋洗时间，节省</a:t>
              </a:r>
              <a:r>
                <a:rPr lang="en-US" altLang="zh-CN" sz="1266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WFI</a:t>
              </a:r>
              <a:r>
                <a:rPr lang="zh-CN" altLang="en-US" sz="1266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消耗量，缩短</a:t>
              </a:r>
              <a:r>
                <a:rPr lang="en-US" altLang="zh-CN" sz="1266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CIP</a:t>
              </a:r>
              <a:r>
                <a:rPr lang="zh-CN" altLang="en-US" sz="1266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时间</a:t>
              </a:r>
              <a:endParaRPr lang="en-US" sz="1266" dirty="0">
                <a:solidFill>
                  <a:schemeClr val="bg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</p:grpSp>
      <p:sp>
        <p:nvSpPr>
          <p:cNvPr id="98" name="Text Placeholder 33">
            <a:extLst>
              <a:ext uri="{FF2B5EF4-FFF2-40B4-BE49-F238E27FC236}">
                <a16:creationId xmlns:a16="http://schemas.microsoft.com/office/drawing/2014/main" id="{8E4AEEA8-E765-6F4E-931B-37A4E4374EC8}"/>
              </a:ext>
            </a:extLst>
          </p:cNvPr>
          <p:cNvSpPr txBox="1">
            <a:spLocks/>
          </p:cNvSpPr>
          <p:nvPr/>
        </p:nvSpPr>
        <p:spPr>
          <a:xfrm>
            <a:off x="7587335" y="2004163"/>
            <a:ext cx="2503348" cy="597265"/>
          </a:xfrm>
          <a:prstGeom prst="rect">
            <a:avLst/>
          </a:prstGeom>
          <a:solidFill>
            <a:srgbClr val="0070C0"/>
          </a:solidFill>
        </p:spPr>
        <p:txBody>
          <a:bodyPr lIns="0" tIns="0" rIns="0" bIns="0" anchor="ctr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SIP</a:t>
            </a:r>
            <a:r>
              <a:rPr lang="zh-CN" altLang="en-AU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过程中</a:t>
            </a:r>
            <a:endParaRPr lang="en-AU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99" name="Straight Connector 413">
            <a:extLst>
              <a:ext uri="{FF2B5EF4-FFF2-40B4-BE49-F238E27FC236}">
                <a16:creationId xmlns:a16="http://schemas.microsoft.com/office/drawing/2014/main" id="{35DF94B9-49C4-5A46-BB32-4AF4256A15F3}"/>
              </a:ext>
            </a:extLst>
          </p:cNvPr>
          <p:cNvCxnSpPr>
            <a:cxnSpLocks/>
          </p:cNvCxnSpPr>
          <p:nvPr/>
        </p:nvCxnSpPr>
        <p:spPr>
          <a:xfrm>
            <a:off x="6069335" y="3040722"/>
            <a:ext cx="0" cy="323989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图形 99" descr="火">
            <a:extLst>
              <a:ext uri="{FF2B5EF4-FFF2-40B4-BE49-F238E27FC236}">
                <a16:creationId xmlns:a16="http://schemas.microsoft.com/office/drawing/2014/main" id="{270EBA37-98D4-FE41-A6A9-86950C6B4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37492" y="1155992"/>
            <a:ext cx="1197960" cy="119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0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 71"/>
          <p:cNvSpPr/>
          <p:nvPr/>
        </p:nvSpPr>
        <p:spPr>
          <a:xfrm>
            <a:off x="3477210" y="170898"/>
            <a:ext cx="9380132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1413" y="170898"/>
            <a:ext cx="254097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288981" y="170898"/>
            <a:ext cx="67661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1414" y="6997978"/>
            <a:ext cx="12855928" cy="902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41D1C2-6B3C-9849-BF40-217B8A7E6D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250" y="33769"/>
            <a:ext cx="1744519" cy="871521"/>
          </a:xfrm>
          <a:prstGeom prst="rect">
            <a:avLst/>
          </a:prstGeom>
        </p:spPr>
      </p:pic>
      <p:sp>
        <p:nvSpPr>
          <p:cNvPr id="77" name="文本框 76">
            <a:extLst>
              <a:ext uri="{FF2B5EF4-FFF2-40B4-BE49-F238E27FC236}">
                <a16:creationId xmlns:a16="http://schemas.microsoft.com/office/drawing/2014/main" id="{B5CF57D4-964C-7D4E-87A2-83C006B247EC}"/>
              </a:ext>
            </a:extLst>
          </p:cNvPr>
          <p:cNvSpPr txBox="1"/>
          <p:nvPr/>
        </p:nvSpPr>
        <p:spPr>
          <a:xfrm>
            <a:off x="781286" y="177189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双夹套设计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2806211A-1EF5-8B42-B387-2D49C1A3F09E}"/>
              </a:ext>
            </a:extLst>
          </p:cNvPr>
          <p:cNvSpPr txBox="1"/>
          <p:nvPr/>
        </p:nvSpPr>
        <p:spPr>
          <a:xfrm>
            <a:off x="1117715" y="729609"/>
            <a:ext cx="1563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DUAL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JACKET</a:t>
            </a:r>
          </a:p>
        </p:txBody>
      </p:sp>
      <p:grpSp>
        <p:nvGrpSpPr>
          <p:cNvPr id="95" name="Group 53">
            <a:extLst>
              <a:ext uri="{FF2B5EF4-FFF2-40B4-BE49-F238E27FC236}">
                <a16:creationId xmlns:a16="http://schemas.microsoft.com/office/drawing/2014/main" id="{BF62AFC4-180A-DA40-8A71-2FE026FC2156}"/>
              </a:ext>
            </a:extLst>
          </p:cNvPr>
          <p:cNvGrpSpPr/>
          <p:nvPr/>
        </p:nvGrpSpPr>
        <p:grpSpPr>
          <a:xfrm>
            <a:off x="8829197" y="3321159"/>
            <a:ext cx="2130021" cy="1015326"/>
            <a:chOff x="2751386" y="2533640"/>
            <a:chExt cx="3766708" cy="255966"/>
          </a:xfrm>
        </p:grpSpPr>
        <p:sp>
          <p:nvSpPr>
            <p:cNvPr id="96" name="TextBox 54">
              <a:extLst>
                <a:ext uri="{FF2B5EF4-FFF2-40B4-BE49-F238E27FC236}">
                  <a16:creationId xmlns:a16="http://schemas.microsoft.com/office/drawing/2014/main" id="{BC42CBB8-1B2D-9148-8B63-856467896FB4}"/>
                </a:ext>
              </a:extLst>
            </p:cNvPr>
            <p:cNvSpPr txBox="1"/>
            <p:nvPr/>
          </p:nvSpPr>
          <p:spPr>
            <a:xfrm>
              <a:off x="2751386" y="2533640"/>
              <a:ext cx="1488352" cy="93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避免箱体变形</a:t>
              </a:r>
              <a:endParaRPr lang="en-US" b="1" dirty="0">
                <a:solidFill>
                  <a:schemeClr val="bg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  <p:sp>
          <p:nvSpPr>
            <p:cNvPr id="97" name="Rectangle 55">
              <a:extLst>
                <a:ext uri="{FF2B5EF4-FFF2-40B4-BE49-F238E27FC236}">
                  <a16:creationId xmlns:a16="http://schemas.microsoft.com/office/drawing/2014/main" id="{BD61D856-9F4F-1F47-A253-A9A9A3394A73}"/>
                </a:ext>
              </a:extLst>
            </p:cNvPr>
            <p:cNvSpPr/>
            <p:nvPr/>
          </p:nvSpPr>
          <p:spPr>
            <a:xfrm>
              <a:off x="2751386" y="2627360"/>
              <a:ext cx="3766708" cy="162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66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冷却夹套与板层同步工作，避免箱体内外巨大温度差的产生，避免导容器变形及泄漏的风险</a:t>
              </a:r>
              <a:endParaRPr lang="en-US" sz="1266" dirty="0">
                <a:solidFill>
                  <a:schemeClr val="bg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</p:grpSp>
      <p:pic>
        <p:nvPicPr>
          <p:cNvPr id="31" name="图形 30" descr="雪花">
            <a:extLst>
              <a:ext uri="{FF2B5EF4-FFF2-40B4-BE49-F238E27FC236}">
                <a16:creationId xmlns:a16="http://schemas.microsoft.com/office/drawing/2014/main" id="{DFBDD9EC-B048-A64F-B138-9A2B34195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39514" y="1377438"/>
            <a:ext cx="1379722" cy="1379722"/>
          </a:xfrm>
          <a:prstGeom prst="rect">
            <a:avLst/>
          </a:prstGeom>
        </p:spPr>
      </p:pic>
      <p:grpSp>
        <p:nvGrpSpPr>
          <p:cNvPr id="67" name="Group 53">
            <a:extLst>
              <a:ext uri="{FF2B5EF4-FFF2-40B4-BE49-F238E27FC236}">
                <a16:creationId xmlns:a16="http://schemas.microsoft.com/office/drawing/2014/main" id="{080B1EA1-E510-4447-9B02-48430AF089CF}"/>
              </a:ext>
            </a:extLst>
          </p:cNvPr>
          <p:cNvGrpSpPr/>
          <p:nvPr/>
        </p:nvGrpSpPr>
        <p:grpSpPr>
          <a:xfrm>
            <a:off x="1899532" y="3321159"/>
            <a:ext cx="2236510" cy="1307521"/>
            <a:chOff x="2751386" y="2533640"/>
            <a:chExt cx="2290241" cy="329629"/>
          </a:xfrm>
        </p:grpSpPr>
        <p:sp>
          <p:nvSpPr>
            <p:cNvPr id="68" name="TextBox 54">
              <a:extLst>
                <a:ext uri="{FF2B5EF4-FFF2-40B4-BE49-F238E27FC236}">
                  <a16:creationId xmlns:a16="http://schemas.microsoft.com/office/drawing/2014/main" id="{45E0CB4B-AB51-1845-9C6C-7CAFCD9B232F}"/>
                </a:ext>
              </a:extLst>
            </p:cNvPr>
            <p:cNvSpPr txBox="1"/>
            <p:nvPr/>
          </p:nvSpPr>
          <p:spPr>
            <a:xfrm>
              <a:off x="2751386" y="2533640"/>
              <a:ext cx="1488352" cy="93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提高冷却速率</a:t>
              </a:r>
              <a:endParaRPr lang="en-US" b="1" dirty="0">
                <a:solidFill>
                  <a:schemeClr val="bg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  <p:sp>
          <p:nvSpPr>
            <p:cNvPr id="69" name="Rectangle 55">
              <a:extLst>
                <a:ext uri="{FF2B5EF4-FFF2-40B4-BE49-F238E27FC236}">
                  <a16:creationId xmlns:a16="http://schemas.microsoft.com/office/drawing/2014/main" id="{805E70C2-86F5-D841-9579-5C0F8A41C043}"/>
                </a:ext>
              </a:extLst>
            </p:cNvPr>
            <p:cNvSpPr/>
            <p:nvPr/>
          </p:nvSpPr>
          <p:spPr>
            <a:xfrm>
              <a:off x="2751386" y="2627360"/>
              <a:ext cx="2290241" cy="235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66" dirty="0">
                  <a:solidFill>
                    <a:schemeClr val="bg2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冷却夹套与板层同步工作，加速了整个箱体内外的降温速率，节省生产时间</a:t>
              </a:r>
              <a:endParaRPr lang="en-US" sz="1266" dirty="0">
                <a:solidFill>
                  <a:schemeClr val="bg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AC166C04-F690-9949-BB55-2066550CFCC5}"/>
              </a:ext>
            </a:extLst>
          </p:cNvPr>
          <p:cNvSpPr/>
          <p:nvPr/>
        </p:nvSpPr>
        <p:spPr>
          <a:xfrm>
            <a:off x="5364364" y="2764074"/>
            <a:ext cx="2130021" cy="30243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冷却夹套硅油与板层内硅油共享一套循环泵系统</a:t>
            </a:r>
            <a:endParaRPr lang="en-US" altLang="zh-CN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algn="ctr">
              <a:buNone/>
            </a:pPr>
            <a:endParaRPr lang="en-US" altLang="zh-CN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algn="ctr">
              <a:lnSpc>
                <a:spcPct val="200000"/>
              </a:lnSpc>
              <a:buNone/>
            </a:pP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SIP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后的冷却</a:t>
            </a:r>
            <a:endParaRPr lang="en-US" altLang="zh-CN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algn="ctr">
              <a:lnSpc>
                <a:spcPct val="200000"/>
              </a:lnSpc>
              <a:buNone/>
            </a:pP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低温进料前的冷却</a:t>
            </a:r>
            <a:endParaRPr lang="en-US" altLang="zh-CN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algn="ctr">
              <a:lnSpc>
                <a:spcPct val="200000"/>
              </a:lnSpc>
              <a:buNone/>
            </a:pP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endParaRPr lang="en-AU" altLang="zh-CN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FE81971-7601-D543-A81B-E85BEB015ADE}"/>
              </a:ext>
            </a:extLst>
          </p:cNvPr>
          <p:cNvSpPr/>
          <p:nvPr/>
        </p:nvSpPr>
        <p:spPr>
          <a:xfrm>
            <a:off x="1460823" y="2764074"/>
            <a:ext cx="2952328" cy="23644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761B2548-939A-CF49-B07D-2865526B61EB}"/>
              </a:ext>
            </a:extLst>
          </p:cNvPr>
          <p:cNvSpPr/>
          <p:nvPr/>
        </p:nvSpPr>
        <p:spPr>
          <a:xfrm>
            <a:off x="8418043" y="2825960"/>
            <a:ext cx="2952328" cy="23644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93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 71"/>
          <p:cNvSpPr/>
          <p:nvPr/>
        </p:nvSpPr>
        <p:spPr>
          <a:xfrm>
            <a:off x="3477210" y="170898"/>
            <a:ext cx="9380132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1413" y="170898"/>
            <a:ext cx="254097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288981" y="170898"/>
            <a:ext cx="67661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1414" y="6997978"/>
            <a:ext cx="12855928" cy="902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41D1C2-6B3C-9849-BF40-217B8A7E6D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250" y="33769"/>
            <a:ext cx="1744519" cy="871521"/>
          </a:xfrm>
          <a:prstGeom prst="rect">
            <a:avLst/>
          </a:prstGeom>
        </p:spPr>
      </p:pic>
      <p:sp>
        <p:nvSpPr>
          <p:cNvPr id="77" name="文本框 76">
            <a:extLst>
              <a:ext uri="{FF2B5EF4-FFF2-40B4-BE49-F238E27FC236}">
                <a16:creationId xmlns:a16="http://schemas.microsoft.com/office/drawing/2014/main" id="{B5CF57D4-964C-7D4E-87A2-83C006B247EC}"/>
              </a:ext>
            </a:extLst>
          </p:cNvPr>
          <p:cNvSpPr txBox="1"/>
          <p:nvPr/>
        </p:nvSpPr>
        <p:spPr>
          <a:xfrm>
            <a:off x="986472" y="177189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制冷系统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2806211A-1EF5-8B42-B387-2D49C1A3F09E}"/>
              </a:ext>
            </a:extLst>
          </p:cNvPr>
          <p:cNvSpPr txBox="1"/>
          <p:nvPr/>
        </p:nvSpPr>
        <p:spPr>
          <a:xfrm>
            <a:off x="522813" y="729609"/>
            <a:ext cx="2753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REFRIGERATION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SYSTEM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3D992F7-222E-1848-B73C-03844EC264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98" y="1376114"/>
            <a:ext cx="4693533" cy="4480421"/>
          </a:xfrm>
          <a:prstGeom prst="rect">
            <a:avLst/>
          </a:prstGeom>
        </p:spPr>
      </p:pic>
      <p:grpSp>
        <p:nvGrpSpPr>
          <p:cNvPr id="26" name="Group 437">
            <a:extLst>
              <a:ext uri="{FF2B5EF4-FFF2-40B4-BE49-F238E27FC236}">
                <a16:creationId xmlns:a16="http://schemas.microsoft.com/office/drawing/2014/main" id="{91B56CA4-C781-364D-88BF-48BDA175BDA9}"/>
              </a:ext>
            </a:extLst>
          </p:cNvPr>
          <p:cNvGrpSpPr/>
          <p:nvPr/>
        </p:nvGrpSpPr>
        <p:grpSpPr>
          <a:xfrm>
            <a:off x="1796806" y="4232383"/>
            <a:ext cx="1992321" cy="351956"/>
            <a:chOff x="6133642" y="2917653"/>
            <a:chExt cx="1889122" cy="333725"/>
          </a:xfrm>
        </p:grpSpPr>
        <p:grpSp>
          <p:nvGrpSpPr>
            <p:cNvPr id="27" name="Group 438">
              <a:extLst>
                <a:ext uri="{FF2B5EF4-FFF2-40B4-BE49-F238E27FC236}">
                  <a16:creationId xmlns:a16="http://schemas.microsoft.com/office/drawing/2014/main" id="{742265D9-03D4-DB42-8FB9-B25646AF081F}"/>
                </a:ext>
              </a:extLst>
            </p:cNvPr>
            <p:cNvGrpSpPr/>
            <p:nvPr/>
          </p:nvGrpSpPr>
          <p:grpSpPr>
            <a:xfrm>
              <a:off x="6133642" y="2939249"/>
              <a:ext cx="277647" cy="276819"/>
              <a:chOff x="2138511" y="2464802"/>
              <a:chExt cx="354012" cy="352956"/>
            </a:xfrm>
            <a:solidFill>
              <a:schemeClr val="accent2"/>
            </a:solidFill>
          </p:grpSpPr>
          <p:sp>
            <p:nvSpPr>
              <p:cNvPr id="29" name="Oval 440">
                <a:extLst>
                  <a:ext uri="{FF2B5EF4-FFF2-40B4-BE49-F238E27FC236}">
                    <a16:creationId xmlns:a16="http://schemas.microsoft.com/office/drawing/2014/main" id="{9EFF898D-D7B9-BB40-A5B8-A04B3709B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9830" y="2555417"/>
                <a:ext cx="171376" cy="171727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bg2"/>
                  </a:solidFill>
                </a:endParaRPr>
              </a:p>
            </p:txBody>
          </p:sp>
          <p:sp>
            <p:nvSpPr>
              <p:cNvPr id="30" name="Freeform 441">
                <a:extLst>
                  <a:ext uri="{FF2B5EF4-FFF2-40B4-BE49-F238E27FC236}">
                    <a16:creationId xmlns:a16="http://schemas.microsoft.com/office/drawing/2014/main" id="{83982EA0-671E-4542-B1AD-D26D096568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38511" y="2464802"/>
                <a:ext cx="354012" cy="352956"/>
              </a:xfrm>
              <a:custGeom>
                <a:avLst/>
                <a:gdLst>
                  <a:gd name="T0" fmla="*/ 212 w 423"/>
                  <a:gd name="T1" fmla="*/ 0 h 424"/>
                  <a:gd name="T2" fmla="*/ 0 w 423"/>
                  <a:gd name="T3" fmla="*/ 212 h 424"/>
                  <a:gd name="T4" fmla="*/ 212 w 423"/>
                  <a:gd name="T5" fmla="*/ 424 h 424"/>
                  <a:gd name="T6" fmla="*/ 423 w 423"/>
                  <a:gd name="T7" fmla="*/ 212 h 424"/>
                  <a:gd name="T8" fmla="*/ 212 w 423"/>
                  <a:gd name="T9" fmla="*/ 0 h 424"/>
                  <a:gd name="T10" fmla="*/ 212 w 423"/>
                  <a:gd name="T11" fmla="*/ 386 h 424"/>
                  <a:gd name="T12" fmla="*/ 38 w 423"/>
                  <a:gd name="T13" fmla="*/ 212 h 424"/>
                  <a:gd name="T14" fmla="*/ 212 w 423"/>
                  <a:gd name="T15" fmla="*/ 38 h 424"/>
                  <a:gd name="T16" fmla="*/ 386 w 423"/>
                  <a:gd name="T17" fmla="*/ 212 h 424"/>
                  <a:gd name="T18" fmla="*/ 212 w 423"/>
                  <a:gd name="T19" fmla="*/ 386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3" h="424">
                    <a:moveTo>
                      <a:pt x="212" y="0"/>
                    </a:moveTo>
                    <a:cubicBezTo>
                      <a:pt x="95" y="0"/>
                      <a:pt x="0" y="95"/>
                      <a:pt x="0" y="212"/>
                    </a:cubicBezTo>
                    <a:cubicBezTo>
                      <a:pt x="0" y="329"/>
                      <a:pt x="95" y="424"/>
                      <a:pt x="212" y="424"/>
                    </a:cubicBezTo>
                    <a:cubicBezTo>
                      <a:pt x="329" y="424"/>
                      <a:pt x="423" y="329"/>
                      <a:pt x="423" y="212"/>
                    </a:cubicBezTo>
                    <a:cubicBezTo>
                      <a:pt x="423" y="95"/>
                      <a:pt x="329" y="0"/>
                      <a:pt x="212" y="0"/>
                    </a:cubicBezTo>
                    <a:close/>
                    <a:moveTo>
                      <a:pt x="212" y="386"/>
                    </a:moveTo>
                    <a:cubicBezTo>
                      <a:pt x="116" y="386"/>
                      <a:pt x="38" y="308"/>
                      <a:pt x="38" y="212"/>
                    </a:cubicBezTo>
                    <a:cubicBezTo>
                      <a:pt x="38" y="116"/>
                      <a:pt x="116" y="38"/>
                      <a:pt x="212" y="38"/>
                    </a:cubicBezTo>
                    <a:cubicBezTo>
                      <a:pt x="308" y="38"/>
                      <a:pt x="386" y="116"/>
                      <a:pt x="386" y="212"/>
                    </a:cubicBezTo>
                    <a:cubicBezTo>
                      <a:pt x="386" y="308"/>
                      <a:pt x="308" y="386"/>
                      <a:pt x="212" y="386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28" name="TextBox 439">
              <a:extLst>
                <a:ext uri="{FF2B5EF4-FFF2-40B4-BE49-F238E27FC236}">
                  <a16:creationId xmlns:a16="http://schemas.microsoft.com/office/drawing/2014/main" id="{32685FB4-1400-1646-BD53-8C52BB852523}"/>
                </a:ext>
              </a:extLst>
            </p:cNvPr>
            <p:cNvSpPr txBox="1"/>
            <p:nvPr/>
          </p:nvSpPr>
          <p:spPr>
            <a:xfrm>
              <a:off x="6411291" y="2917653"/>
              <a:ext cx="1611473" cy="333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87" dirty="0">
                  <a:solidFill>
                    <a:schemeClr val="bg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冻干曲线更平稳</a:t>
              </a:r>
              <a:endParaRPr lang="id-ID" sz="1687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2" name="Group 442">
            <a:extLst>
              <a:ext uri="{FF2B5EF4-FFF2-40B4-BE49-F238E27FC236}">
                <a16:creationId xmlns:a16="http://schemas.microsoft.com/office/drawing/2014/main" id="{BF354166-46F5-124B-8E96-BEC01216B3FC}"/>
              </a:ext>
            </a:extLst>
          </p:cNvPr>
          <p:cNvGrpSpPr/>
          <p:nvPr/>
        </p:nvGrpSpPr>
        <p:grpSpPr>
          <a:xfrm>
            <a:off x="9467068" y="2657449"/>
            <a:ext cx="2984580" cy="351956"/>
            <a:chOff x="7989641" y="2377761"/>
            <a:chExt cx="2829985" cy="333725"/>
          </a:xfrm>
        </p:grpSpPr>
        <p:grpSp>
          <p:nvGrpSpPr>
            <p:cNvPr id="33" name="Group 443">
              <a:extLst>
                <a:ext uri="{FF2B5EF4-FFF2-40B4-BE49-F238E27FC236}">
                  <a16:creationId xmlns:a16="http://schemas.microsoft.com/office/drawing/2014/main" id="{D371C160-FA4B-3F4E-B52C-B854D500EC15}"/>
                </a:ext>
              </a:extLst>
            </p:cNvPr>
            <p:cNvGrpSpPr/>
            <p:nvPr/>
          </p:nvGrpSpPr>
          <p:grpSpPr>
            <a:xfrm>
              <a:off x="7989641" y="2399357"/>
              <a:ext cx="277647" cy="276819"/>
              <a:chOff x="2138511" y="2464802"/>
              <a:chExt cx="354012" cy="352956"/>
            </a:xfrm>
            <a:solidFill>
              <a:schemeClr val="accent3"/>
            </a:solidFill>
          </p:grpSpPr>
          <p:sp>
            <p:nvSpPr>
              <p:cNvPr id="35" name="Oval 445">
                <a:extLst>
                  <a:ext uri="{FF2B5EF4-FFF2-40B4-BE49-F238E27FC236}">
                    <a16:creationId xmlns:a16="http://schemas.microsoft.com/office/drawing/2014/main" id="{37D80075-AEE1-774F-89CE-5B0CD82F9F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9830" y="2555417"/>
                <a:ext cx="171376" cy="17172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bg2"/>
                  </a:solidFill>
                </a:endParaRPr>
              </a:p>
            </p:txBody>
          </p:sp>
          <p:sp>
            <p:nvSpPr>
              <p:cNvPr id="36" name="Freeform 446">
                <a:extLst>
                  <a:ext uri="{FF2B5EF4-FFF2-40B4-BE49-F238E27FC236}">
                    <a16:creationId xmlns:a16="http://schemas.microsoft.com/office/drawing/2014/main" id="{8CD6C397-5DB7-C64C-B3A0-F7F96BAE54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38511" y="2464802"/>
                <a:ext cx="354012" cy="352956"/>
              </a:xfrm>
              <a:custGeom>
                <a:avLst/>
                <a:gdLst>
                  <a:gd name="T0" fmla="*/ 212 w 423"/>
                  <a:gd name="T1" fmla="*/ 0 h 424"/>
                  <a:gd name="T2" fmla="*/ 0 w 423"/>
                  <a:gd name="T3" fmla="*/ 212 h 424"/>
                  <a:gd name="T4" fmla="*/ 212 w 423"/>
                  <a:gd name="T5" fmla="*/ 424 h 424"/>
                  <a:gd name="T6" fmla="*/ 423 w 423"/>
                  <a:gd name="T7" fmla="*/ 212 h 424"/>
                  <a:gd name="T8" fmla="*/ 212 w 423"/>
                  <a:gd name="T9" fmla="*/ 0 h 424"/>
                  <a:gd name="T10" fmla="*/ 212 w 423"/>
                  <a:gd name="T11" fmla="*/ 386 h 424"/>
                  <a:gd name="T12" fmla="*/ 38 w 423"/>
                  <a:gd name="T13" fmla="*/ 212 h 424"/>
                  <a:gd name="T14" fmla="*/ 212 w 423"/>
                  <a:gd name="T15" fmla="*/ 38 h 424"/>
                  <a:gd name="T16" fmla="*/ 386 w 423"/>
                  <a:gd name="T17" fmla="*/ 212 h 424"/>
                  <a:gd name="T18" fmla="*/ 212 w 423"/>
                  <a:gd name="T19" fmla="*/ 386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3" h="424">
                    <a:moveTo>
                      <a:pt x="212" y="0"/>
                    </a:moveTo>
                    <a:cubicBezTo>
                      <a:pt x="95" y="0"/>
                      <a:pt x="0" y="95"/>
                      <a:pt x="0" y="212"/>
                    </a:cubicBezTo>
                    <a:cubicBezTo>
                      <a:pt x="0" y="329"/>
                      <a:pt x="95" y="424"/>
                      <a:pt x="212" y="424"/>
                    </a:cubicBezTo>
                    <a:cubicBezTo>
                      <a:pt x="329" y="424"/>
                      <a:pt x="423" y="329"/>
                      <a:pt x="423" y="212"/>
                    </a:cubicBezTo>
                    <a:cubicBezTo>
                      <a:pt x="423" y="95"/>
                      <a:pt x="329" y="0"/>
                      <a:pt x="212" y="0"/>
                    </a:cubicBezTo>
                    <a:close/>
                    <a:moveTo>
                      <a:pt x="212" y="386"/>
                    </a:moveTo>
                    <a:cubicBezTo>
                      <a:pt x="116" y="386"/>
                      <a:pt x="38" y="308"/>
                      <a:pt x="38" y="212"/>
                    </a:cubicBezTo>
                    <a:cubicBezTo>
                      <a:pt x="38" y="116"/>
                      <a:pt x="116" y="38"/>
                      <a:pt x="212" y="38"/>
                    </a:cubicBezTo>
                    <a:cubicBezTo>
                      <a:pt x="308" y="38"/>
                      <a:pt x="386" y="116"/>
                      <a:pt x="386" y="212"/>
                    </a:cubicBezTo>
                    <a:cubicBezTo>
                      <a:pt x="386" y="308"/>
                      <a:pt x="308" y="386"/>
                      <a:pt x="212" y="3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34" name="TextBox 444">
              <a:extLst>
                <a:ext uri="{FF2B5EF4-FFF2-40B4-BE49-F238E27FC236}">
                  <a16:creationId xmlns:a16="http://schemas.microsoft.com/office/drawing/2014/main" id="{8A92CB4E-0465-A24A-8175-6C08B3C53627}"/>
                </a:ext>
              </a:extLst>
            </p:cNvPr>
            <p:cNvSpPr txBox="1"/>
            <p:nvPr/>
          </p:nvSpPr>
          <p:spPr>
            <a:xfrm>
              <a:off x="8267290" y="2377761"/>
              <a:ext cx="2552336" cy="333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id-ID" sz="1687" dirty="0">
                  <a:solidFill>
                    <a:schemeClr val="bg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制冷系统</a:t>
              </a:r>
              <a:r>
                <a:rPr lang="en-US" altLang="zh-CN" sz="1687" dirty="0">
                  <a:solidFill>
                    <a:schemeClr val="bg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</a:t>
              </a:r>
              <a:r>
                <a:rPr lang="zh-CN" altLang="en-US" sz="1687" dirty="0">
                  <a:solidFill>
                    <a:schemeClr val="bg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年稳定运行承诺</a:t>
              </a:r>
              <a:endParaRPr lang="id-ID" sz="1687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7" name="Group 447">
            <a:extLst>
              <a:ext uri="{FF2B5EF4-FFF2-40B4-BE49-F238E27FC236}">
                <a16:creationId xmlns:a16="http://schemas.microsoft.com/office/drawing/2014/main" id="{C5F681F3-2197-5840-A665-D746001AB2D3}"/>
              </a:ext>
            </a:extLst>
          </p:cNvPr>
          <p:cNvGrpSpPr/>
          <p:nvPr/>
        </p:nvGrpSpPr>
        <p:grpSpPr>
          <a:xfrm>
            <a:off x="9275851" y="2170699"/>
            <a:ext cx="2425131" cy="351956"/>
            <a:chOff x="7989641" y="2917653"/>
            <a:chExt cx="2299516" cy="333725"/>
          </a:xfrm>
        </p:grpSpPr>
        <p:grpSp>
          <p:nvGrpSpPr>
            <p:cNvPr id="38" name="Group 448">
              <a:extLst>
                <a:ext uri="{FF2B5EF4-FFF2-40B4-BE49-F238E27FC236}">
                  <a16:creationId xmlns:a16="http://schemas.microsoft.com/office/drawing/2014/main" id="{DED966E9-0944-8748-94FE-82E1900B2997}"/>
                </a:ext>
              </a:extLst>
            </p:cNvPr>
            <p:cNvGrpSpPr/>
            <p:nvPr/>
          </p:nvGrpSpPr>
          <p:grpSpPr>
            <a:xfrm>
              <a:off x="7989641" y="2939249"/>
              <a:ext cx="277647" cy="276819"/>
              <a:chOff x="2138511" y="2464802"/>
              <a:chExt cx="354012" cy="352956"/>
            </a:xfrm>
            <a:solidFill>
              <a:schemeClr val="accent6"/>
            </a:solidFill>
          </p:grpSpPr>
          <p:sp>
            <p:nvSpPr>
              <p:cNvPr id="40" name="Oval 450">
                <a:extLst>
                  <a:ext uri="{FF2B5EF4-FFF2-40B4-BE49-F238E27FC236}">
                    <a16:creationId xmlns:a16="http://schemas.microsoft.com/office/drawing/2014/main" id="{BDE28984-752C-3646-8437-4E6AF7D0F3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9830" y="2555417"/>
                <a:ext cx="171376" cy="171727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bg2"/>
                  </a:solidFill>
                </a:endParaRPr>
              </a:p>
            </p:txBody>
          </p:sp>
          <p:sp>
            <p:nvSpPr>
              <p:cNvPr id="41" name="Freeform 451">
                <a:extLst>
                  <a:ext uri="{FF2B5EF4-FFF2-40B4-BE49-F238E27FC236}">
                    <a16:creationId xmlns:a16="http://schemas.microsoft.com/office/drawing/2014/main" id="{39271C1B-EFEC-554E-9C8D-6055F73AFB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38511" y="2464802"/>
                <a:ext cx="354012" cy="352956"/>
              </a:xfrm>
              <a:custGeom>
                <a:avLst/>
                <a:gdLst>
                  <a:gd name="T0" fmla="*/ 212 w 423"/>
                  <a:gd name="T1" fmla="*/ 0 h 424"/>
                  <a:gd name="T2" fmla="*/ 0 w 423"/>
                  <a:gd name="T3" fmla="*/ 212 h 424"/>
                  <a:gd name="T4" fmla="*/ 212 w 423"/>
                  <a:gd name="T5" fmla="*/ 424 h 424"/>
                  <a:gd name="T6" fmla="*/ 423 w 423"/>
                  <a:gd name="T7" fmla="*/ 212 h 424"/>
                  <a:gd name="T8" fmla="*/ 212 w 423"/>
                  <a:gd name="T9" fmla="*/ 0 h 424"/>
                  <a:gd name="T10" fmla="*/ 212 w 423"/>
                  <a:gd name="T11" fmla="*/ 386 h 424"/>
                  <a:gd name="T12" fmla="*/ 38 w 423"/>
                  <a:gd name="T13" fmla="*/ 212 h 424"/>
                  <a:gd name="T14" fmla="*/ 212 w 423"/>
                  <a:gd name="T15" fmla="*/ 38 h 424"/>
                  <a:gd name="T16" fmla="*/ 386 w 423"/>
                  <a:gd name="T17" fmla="*/ 212 h 424"/>
                  <a:gd name="T18" fmla="*/ 212 w 423"/>
                  <a:gd name="T19" fmla="*/ 386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3" h="424">
                    <a:moveTo>
                      <a:pt x="212" y="0"/>
                    </a:moveTo>
                    <a:cubicBezTo>
                      <a:pt x="95" y="0"/>
                      <a:pt x="0" y="95"/>
                      <a:pt x="0" y="212"/>
                    </a:cubicBezTo>
                    <a:cubicBezTo>
                      <a:pt x="0" y="329"/>
                      <a:pt x="95" y="424"/>
                      <a:pt x="212" y="424"/>
                    </a:cubicBezTo>
                    <a:cubicBezTo>
                      <a:pt x="329" y="424"/>
                      <a:pt x="423" y="329"/>
                      <a:pt x="423" y="212"/>
                    </a:cubicBezTo>
                    <a:cubicBezTo>
                      <a:pt x="423" y="95"/>
                      <a:pt x="329" y="0"/>
                      <a:pt x="212" y="0"/>
                    </a:cubicBezTo>
                    <a:close/>
                    <a:moveTo>
                      <a:pt x="212" y="386"/>
                    </a:moveTo>
                    <a:cubicBezTo>
                      <a:pt x="116" y="386"/>
                      <a:pt x="38" y="308"/>
                      <a:pt x="38" y="212"/>
                    </a:cubicBezTo>
                    <a:cubicBezTo>
                      <a:pt x="38" y="116"/>
                      <a:pt x="116" y="38"/>
                      <a:pt x="212" y="38"/>
                    </a:cubicBezTo>
                    <a:cubicBezTo>
                      <a:pt x="308" y="38"/>
                      <a:pt x="386" y="116"/>
                      <a:pt x="386" y="212"/>
                    </a:cubicBezTo>
                    <a:cubicBezTo>
                      <a:pt x="386" y="308"/>
                      <a:pt x="308" y="386"/>
                      <a:pt x="212" y="386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39" name="TextBox 449">
              <a:extLst>
                <a:ext uri="{FF2B5EF4-FFF2-40B4-BE49-F238E27FC236}">
                  <a16:creationId xmlns:a16="http://schemas.microsoft.com/office/drawing/2014/main" id="{9637FE74-6815-EB46-9365-437717C5FDE0}"/>
                </a:ext>
              </a:extLst>
            </p:cNvPr>
            <p:cNvSpPr txBox="1"/>
            <p:nvPr/>
          </p:nvSpPr>
          <p:spPr>
            <a:xfrm>
              <a:off x="8267290" y="2917653"/>
              <a:ext cx="2021867" cy="333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id-ID" sz="1687" dirty="0">
                  <a:solidFill>
                    <a:schemeClr val="bg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控制</a:t>
              </a:r>
              <a:r>
                <a:rPr lang="zh-CN" altLang="en-US" sz="1687" dirty="0">
                  <a:solidFill>
                    <a:schemeClr val="bg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方式更简便高效</a:t>
              </a:r>
              <a:endParaRPr lang="id-ID" sz="1687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2" name="Group 442">
            <a:extLst>
              <a:ext uri="{FF2B5EF4-FFF2-40B4-BE49-F238E27FC236}">
                <a16:creationId xmlns:a16="http://schemas.microsoft.com/office/drawing/2014/main" id="{00807B3A-1480-DA47-9FB6-CBF178C1A178}"/>
              </a:ext>
            </a:extLst>
          </p:cNvPr>
          <p:cNvGrpSpPr/>
          <p:nvPr/>
        </p:nvGrpSpPr>
        <p:grpSpPr>
          <a:xfrm>
            <a:off x="979914" y="2157942"/>
            <a:ext cx="3046262" cy="611578"/>
            <a:chOff x="7989641" y="2377759"/>
            <a:chExt cx="2888474" cy="579899"/>
          </a:xfrm>
        </p:grpSpPr>
        <p:grpSp>
          <p:nvGrpSpPr>
            <p:cNvPr id="53" name="Group 443">
              <a:extLst>
                <a:ext uri="{FF2B5EF4-FFF2-40B4-BE49-F238E27FC236}">
                  <a16:creationId xmlns:a16="http://schemas.microsoft.com/office/drawing/2014/main" id="{D098E306-7F04-DA4B-8B7D-BB4597B788E0}"/>
                </a:ext>
              </a:extLst>
            </p:cNvPr>
            <p:cNvGrpSpPr/>
            <p:nvPr/>
          </p:nvGrpSpPr>
          <p:grpSpPr>
            <a:xfrm>
              <a:off x="7989641" y="2399357"/>
              <a:ext cx="277647" cy="276819"/>
              <a:chOff x="2138511" y="2464802"/>
              <a:chExt cx="354012" cy="352956"/>
            </a:xfrm>
            <a:solidFill>
              <a:schemeClr val="accent3"/>
            </a:solidFill>
          </p:grpSpPr>
          <p:sp>
            <p:nvSpPr>
              <p:cNvPr id="55" name="Oval 445">
                <a:extLst>
                  <a:ext uri="{FF2B5EF4-FFF2-40B4-BE49-F238E27FC236}">
                    <a16:creationId xmlns:a16="http://schemas.microsoft.com/office/drawing/2014/main" id="{0FAED10C-00F7-D945-8452-F74CBE7969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9830" y="2555417"/>
                <a:ext cx="171376" cy="17172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bg2"/>
                  </a:solidFill>
                </a:endParaRPr>
              </a:p>
            </p:txBody>
          </p:sp>
          <p:sp>
            <p:nvSpPr>
              <p:cNvPr id="56" name="Freeform 446">
                <a:extLst>
                  <a:ext uri="{FF2B5EF4-FFF2-40B4-BE49-F238E27FC236}">
                    <a16:creationId xmlns:a16="http://schemas.microsoft.com/office/drawing/2014/main" id="{9B61F0CF-56B7-CD42-B4E2-4483008D9C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38511" y="2464802"/>
                <a:ext cx="354012" cy="352956"/>
              </a:xfrm>
              <a:custGeom>
                <a:avLst/>
                <a:gdLst>
                  <a:gd name="T0" fmla="*/ 212 w 423"/>
                  <a:gd name="T1" fmla="*/ 0 h 424"/>
                  <a:gd name="T2" fmla="*/ 0 w 423"/>
                  <a:gd name="T3" fmla="*/ 212 h 424"/>
                  <a:gd name="T4" fmla="*/ 212 w 423"/>
                  <a:gd name="T5" fmla="*/ 424 h 424"/>
                  <a:gd name="T6" fmla="*/ 423 w 423"/>
                  <a:gd name="T7" fmla="*/ 212 h 424"/>
                  <a:gd name="T8" fmla="*/ 212 w 423"/>
                  <a:gd name="T9" fmla="*/ 0 h 424"/>
                  <a:gd name="T10" fmla="*/ 212 w 423"/>
                  <a:gd name="T11" fmla="*/ 386 h 424"/>
                  <a:gd name="T12" fmla="*/ 38 w 423"/>
                  <a:gd name="T13" fmla="*/ 212 h 424"/>
                  <a:gd name="T14" fmla="*/ 212 w 423"/>
                  <a:gd name="T15" fmla="*/ 38 h 424"/>
                  <a:gd name="T16" fmla="*/ 386 w 423"/>
                  <a:gd name="T17" fmla="*/ 212 h 424"/>
                  <a:gd name="T18" fmla="*/ 212 w 423"/>
                  <a:gd name="T19" fmla="*/ 386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3" h="424">
                    <a:moveTo>
                      <a:pt x="212" y="0"/>
                    </a:moveTo>
                    <a:cubicBezTo>
                      <a:pt x="95" y="0"/>
                      <a:pt x="0" y="95"/>
                      <a:pt x="0" y="212"/>
                    </a:cubicBezTo>
                    <a:cubicBezTo>
                      <a:pt x="0" y="329"/>
                      <a:pt x="95" y="424"/>
                      <a:pt x="212" y="424"/>
                    </a:cubicBezTo>
                    <a:cubicBezTo>
                      <a:pt x="329" y="424"/>
                      <a:pt x="423" y="329"/>
                      <a:pt x="423" y="212"/>
                    </a:cubicBezTo>
                    <a:cubicBezTo>
                      <a:pt x="423" y="95"/>
                      <a:pt x="329" y="0"/>
                      <a:pt x="212" y="0"/>
                    </a:cubicBezTo>
                    <a:close/>
                    <a:moveTo>
                      <a:pt x="212" y="386"/>
                    </a:moveTo>
                    <a:cubicBezTo>
                      <a:pt x="116" y="386"/>
                      <a:pt x="38" y="308"/>
                      <a:pt x="38" y="212"/>
                    </a:cubicBezTo>
                    <a:cubicBezTo>
                      <a:pt x="38" y="116"/>
                      <a:pt x="116" y="38"/>
                      <a:pt x="212" y="38"/>
                    </a:cubicBezTo>
                    <a:cubicBezTo>
                      <a:pt x="308" y="38"/>
                      <a:pt x="386" y="116"/>
                      <a:pt x="386" y="212"/>
                    </a:cubicBezTo>
                    <a:cubicBezTo>
                      <a:pt x="386" y="308"/>
                      <a:pt x="308" y="386"/>
                      <a:pt x="212" y="3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54" name="TextBox 444">
              <a:extLst>
                <a:ext uri="{FF2B5EF4-FFF2-40B4-BE49-F238E27FC236}">
                  <a16:creationId xmlns:a16="http://schemas.microsoft.com/office/drawing/2014/main" id="{15BA5476-ADC2-994D-B3F0-BFACDCA330B8}"/>
                </a:ext>
              </a:extLst>
            </p:cNvPr>
            <p:cNvSpPr txBox="1"/>
            <p:nvPr/>
          </p:nvSpPr>
          <p:spPr>
            <a:xfrm>
              <a:off x="8267289" y="2377759"/>
              <a:ext cx="2610826" cy="579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87" dirty="0">
                  <a:solidFill>
                    <a:schemeClr val="bg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控冷过程中板层的制冷与冷阱的制冷无需切换</a:t>
              </a:r>
              <a:endParaRPr lang="id-ID" sz="1687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57" name="矩形 56">
            <a:extLst>
              <a:ext uri="{FF2B5EF4-FFF2-40B4-BE49-F238E27FC236}">
                <a16:creationId xmlns:a16="http://schemas.microsoft.com/office/drawing/2014/main" id="{4BB9EB76-2030-3F40-9C68-8C1A38C81E5B}"/>
              </a:ext>
            </a:extLst>
          </p:cNvPr>
          <p:cNvSpPr/>
          <p:nvPr/>
        </p:nvSpPr>
        <p:spPr>
          <a:xfrm>
            <a:off x="4256259" y="5984544"/>
            <a:ext cx="4346232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2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依托冰轮的强大制冷背景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AD3C8E0-6627-4312-A0B1-2878837F3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2649" y="3166975"/>
            <a:ext cx="432435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8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 71"/>
          <p:cNvSpPr/>
          <p:nvPr/>
        </p:nvSpPr>
        <p:spPr>
          <a:xfrm>
            <a:off x="3477210" y="170898"/>
            <a:ext cx="9380132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1413" y="170898"/>
            <a:ext cx="254097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288981" y="170898"/>
            <a:ext cx="67661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1414" y="6997978"/>
            <a:ext cx="12855928" cy="902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41D1C2-6B3C-9849-BF40-217B8A7E6D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250" y="33769"/>
            <a:ext cx="1744519" cy="871521"/>
          </a:xfrm>
          <a:prstGeom prst="rect">
            <a:avLst/>
          </a:prstGeom>
        </p:spPr>
      </p:pic>
      <p:sp>
        <p:nvSpPr>
          <p:cNvPr id="77" name="文本框 76">
            <a:extLst>
              <a:ext uri="{FF2B5EF4-FFF2-40B4-BE49-F238E27FC236}">
                <a16:creationId xmlns:a16="http://schemas.microsoft.com/office/drawing/2014/main" id="{B5CF57D4-964C-7D4E-87A2-83C006B247EC}"/>
              </a:ext>
            </a:extLst>
          </p:cNvPr>
          <p:cNvSpPr txBox="1"/>
          <p:nvPr/>
        </p:nvSpPr>
        <p:spPr>
          <a:xfrm>
            <a:off x="986474" y="177189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真空系统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2806211A-1EF5-8B42-B387-2D49C1A3F09E}"/>
              </a:ext>
            </a:extLst>
          </p:cNvPr>
          <p:cNvSpPr txBox="1"/>
          <p:nvPr/>
        </p:nvSpPr>
        <p:spPr>
          <a:xfrm>
            <a:off x="921962" y="729609"/>
            <a:ext cx="1955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VACCUM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SYSTEM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6F28FC52-6B3C-984A-9874-B68BF459D80E}"/>
              </a:ext>
            </a:extLst>
          </p:cNvPr>
          <p:cNvSpPr txBox="1"/>
          <p:nvPr/>
        </p:nvSpPr>
        <p:spPr>
          <a:xfrm>
            <a:off x="6438040" y="2660433"/>
            <a:ext cx="5112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购买成本 </a:t>
            </a: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23.8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万元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装机功率 </a:t>
            </a: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11KW</a:t>
            </a:r>
          </a:p>
          <a:p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运行功率 </a:t>
            </a: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11KW</a:t>
            </a:r>
            <a:endParaRPr kumimoji="1"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D526790-BEAF-C448-81C7-4418B5FD0A99}"/>
              </a:ext>
            </a:extLst>
          </p:cNvPr>
          <p:cNvGrpSpPr/>
          <p:nvPr/>
        </p:nvGrpSpPr>
        <p:grpSpPr>
          <a:xfrm>
            <a:off x="1510962" y="2646847"/>
            <a:ext cx="4546322" cy="1473534"/>
            <a:chOff x="1510962" y="2495121"/>
            <a:chExt cx="4546322" cy="147353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BDE3168-F834-644C-AECD-F8E59770B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10962" y="2582710"/>
              <a:ext cx="1930320" cy="94735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D74815AF-75A7-4C4B-9893-293850861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65078" y="2582710"/>
              <a:ext cx="1953141" cy="958552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0E5DF1DF-370B-AE41-AFCA-D2513FC09D5C}"/>
                </a:ext>
              </a:extLst>
            </p:cNvPr>
            <p:cNvSpPr txBox="1"/>
            <p:nvPr/>
          </p:nvSpPr>
          <p:spPr>
            <a:xfrm>
              <a:off x="3054059" y="2495121"/>
              <a:ext cx="5042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800" dirty="0"/>
                <a:t>+</a:t>
              </a:r>
              <a:endParaRPr kumimoji="1" lang="zh-CN" altLang="en-US" sz="4800" dirty="0"/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71ABCF68-E928-344F-9E84-677CBFE74A8D}"/>
                </a:ext>
              </a:extLst>
            </p:cNvPr>
            <p:cNvSpPr txBox="1"/>
            <p:nvPr/>
          </p:nvSpPr>
          <p:spPr>
            <a:xfrm>
              <a:off x="5553065" y="2495121"/>
              <a:ext cx="5042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800" dirty="0"/>
                <a:t>=</a:t>
              </a:r>
              <a:endParaRPr kumimoji="1" lang="zh-CN" altLang="en-US" sz="4800" dirty="0"/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88D777DF-37CC-8A45-977D-7326D5389FE2}"/>
                </a:ext>
              </a:extLst>
            </p:cNvPr>
            <p:cNvSpPr txBox="1"/>
            <p:nvPr/>
          </p:nvSpPr>
          <p:spPr>
            <a:xfrm>
              <a:off x="1542662" y="3564418"/>
              <a:ext cx="22322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EM175</a:t>
              </a:r>
              <a:endPara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9DF46DF5-5B9A-624C-9CF9-088ED41B695A}"/>
                </a:ext>
              </a:extLst>
            </p:cNvPr>
            <p:cNvSpPr txBox="1"/>
            <p:nvPr/>
          </p:nvSpPr>
          <p:spPr>
            <a:xfrm>
              <a:off x="3791121" y="3568545"/>
              <a:ext cx="22322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EM175</a:t>
              </a:r>
              <a:endPara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76041C9-904C-4F4A-A072-5FCFA4660E4B}"/>
              </a:ext>
            </a:extLst>
          </p:cNvPr>
          <p:cNvGrpSpPr/>
          <p:nvPr/>
        </p:nvGrpSpPr>
        <p:grpSpPr>
          <a:xfrm>
            <a:off x="1469972" y="4399769"/>
            <a:ext cx="7039642" cy="1641368"/>
            <a:chOff x="1469972" y="4399769"/>
            <a:chExt cx="7039642" cy="1641368"/>
          </a:xfrm>
        </p:grpSpPr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46D3879-4C6F-8643-BD4E-399CFF48E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10962" y="4399769"/>
              <a:ext cx="1336296" cy="958264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2A9CCE88-65B3-3548-BA20-A3A258550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65079" y="4399769"/>
              <a:ext cx="1336296" cy="958264"/>
            </a:xfrm>
            <a:prstGeom prst="rect">
              <a:avLst/>
            </a:prstGeom>
          </p:spPr>
        </p:pic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C794A49F-C203-4F44-B354-F4351FD30490}"/>
                </a:ext>
              </a:extLst>
            </p:cNvPr>
            <p:cNvSpPr txBox="1"/>
            <p:nvPr/>
          </p:nvSpPr>
          <p:spPr>
            <a:xfrm>
              <a:off x="3054059" y="4463402"/>
              <a:ext cx="5042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800" dirty="0"/>
                <a:t>+</a:t>
              </a:r>
              <a:endParaRPr kumimoji="1" lang="zh-CN" altLang="en-US" sz="4800" dirty="0"/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E071FAEE-867F-8042-9B0E-EC53346E4F27}"/>
                </a:ext>
              </a:extLst>
            </p:cNvPr>
            <p:cNvSpPr txBox="1"/>
            <p:nvPr/>
          </p:nvSpPr>
          <p:spPr>
            <a:xfrm>
              <a:off x="7816319" y="4455238"/>
              <a:ext cx="5042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800" dirty="0"/>
                <a:t>=</a:t>
              </a:r>
              <a:endParaRPr kumimoji="1" lang="zh-CN" altLang="en-US" sz="4800" dirty="0"/>
            </a:p>
          </p:txBody>
        </p:sp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5A44E7C8-AF07-AC45-AE89-1C3A23208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49528" y="4399769"/>
              <a:ext cx="1336296" cy="958264"/>
            </a:xfrm>
            <a:prstGeom prst="rect">
              <a:avLst/>
            </a:prstGeom>
          </p:spPr>
        </p:pic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0063B37F-6DB9-7341-8C41-A46D919C9B18}"/>
                </a:ext>
              </a:extLst>
            </p:cNvPr>
            <p:cNvSpPr txBox="1"/>
            <p:nvPr/>
          </p:nvSpPr>
          <p:spPr>
            <a:xfrm>
              <a:off x="5538508" y="4463402"/>
              <a:ext cx="5042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800" dirty="0"/>
                <a:t>+</a:t>
              </a:r>
              <a:endParaRPr kumimoji="1" lang="zh-CN" altLang="en-US" sz="4800" dirty="0"/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8D1641C9-D647-694D-97EC-354F302E93C8}"/>
                </a:ext>
              </a:extLst>
            </p:cNvPr>
            <p:cNvSpPr txBox="1"/>
            <p:nvPr/>
          </p:nvSpPr>
          <p:spPr>
            <a:xfrm>
              <a:off x="1469972" y="5636900"/>
              <a:ext cx="22322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EM80</a:t>
              </a:r>
              <a:endPara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12AD7658-12EB-3F41-9B34-6657E6067DE5}"/>
                </a:ext>
              </a:extLst>
            </p:cNvPr>
            <p:cNvSpPr txBox="1"/>
            <p:nvPr/>
          </p:nvSpPr>
          <p:spPr>
            <a:xfrm>
              <a:off x="3718431" y="5641027"/>
              <a:ext cx="22322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EM80</a:t>
              </a:r>
              <a:endPara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E0BF4D22-BEA5-2A45-97B5-BFBCABCE1CEB}"/>
                </a:ext>
              </a:extLst>
            </p:cNvPr>
            <p:cNvSpPr txBox="1"/>
            <p:nvPr/>
          </p:nvSpPr>
          <p:spPr>
            <a:xfrm>
              <a:off x="6277366" y="5636900"/>
              <a:ext cx="22322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EM80</a:t>
              </a:r>
              <a:r>
                <a:rPr kumimoji="1" lang="zh-CN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</a:p>
          </p:txBody>
        </p:sp>
      </p:grpSp>
      <p:sp>
        <p:nvSpPr>
          <p:cNvPr id="63" name="文本框 62">
            <a:extLst>
              <a:ext uri="{FF2B5EF4-FFF2-40B4-BE49-F238E27FC236}">
                <a16:creationId xmlns:a16="http://schemas.microsoft.com/office/drawing/2014/main" id="{9F77AE7E-46AF-E54C-8752-7FE351D971C3}"/>
              </a:ext>
            </a:extLst>
          </p:cNvPr>
          <p:cNvSpPr txBox="1"/>
          <p:nvPr/>
        </p:nvSpPr>
        <p:spPr>
          <a:xfrm>
            <a:off x="8733978" y="4596528"/>
            <a:ext cx="4968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购买成本 </a:t>
            </a: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22.2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万元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装机功率 </a:t>
            </a: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6.6KW</a:t>
            </a:r>
          </a:p>
          <a:p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运行功率 </a:t>
            </a: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4.4KW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68B63341-D1A3-774B-A20C-E78C9E614036}"/>
              </a:ext>
            </a:extLst>
          </p:cNvPr>
          <p:cNvSpPr/>
          <p:nvPr/>
        </p:nvSpPr>
        <p:spPr>
          <a:xfrm>
            <a:off x="1385162" y="1575077"/>
            <a:ext cx="4346232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2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40m</a:t>
            </a:r>
            <a:r>
              <a:rPr lang="en-US" altLang="zh-CN" sz="2002" baseline="30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2002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冻干机的真空系统配置</a:t>
            </a:r>
          </a:p>
        </p:txBody>
      </p:sp>
    </p:spTree>
    <p:extLst>
      <p:ext uri="{BB962C8B-B14F-4D97-AF65-F5344CB8AC3E}">
        <p14:creationId xmlns:p14="http://schemas.microsoft.com/office/powerpoint/2010/main" val="119913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84021" y="2251556"/>
            <a:ext cx="4609403" cy="3181226"/>
          </a:xfrm>
          <a:prstGeom prst="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54" y="1799871"/>
            <a:ext cx="6514810" cy="3311914"/>
          </a:xfrm>
          <a:prstGeom prst="rect">
            <a:avLst/>
          </a:prstGeom>
          <a:solidFill>
            <a:schemeClr val="accent1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MH_Others_1"/>
          <p:cNvSpPr txBox="1"/>
          <p:nvPr>
            <p:custDataLst>
              <p:tags r:id="rId1"/>
            </p:custDataLst>
          </p:nvPr>
        </p:nvSpPr>
        <p:spPr>
          <a:xfrm>
            <a:off x="2794627" y="2118323"/>
            <a:ext cx="3077903" cy="176939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zh-CN" altLang="en-US" sz="11498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目录</a:t>
            </a:r>
          </a:p>
        </p:txBody>
      </p:sp>
      <p:sp>
        <p:nvSpPr>
          <p:cNvPr id="19" name="MH_Others_2"/>
          <p:cNvSpPr txBox="1"/>
          <p:nvPr>
            <p:custDataLst>
              <p:tags r:id="rId2"/>
            </p:custDataLst>
          </p:nvPr>
        </p:nvSpPr>
        <p:spPr>
          <a:xfrm>
            <a:off x="2684021" y="3974279"/>
            <a:ext cx="3299115" cy="6771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CONTENTS</a:t>
            </a:r>
            <a:endParaRPr lang="zh-CN" altLang="en-US" sz="4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MH_Entry_1"/>
          <p:cNvSpPr/>
          <p:nvPr>
            <p:custDataLst>
              <p:tags r:id="rId3"/>
            </p:custDataLst>
          </p:nvPr>
        </p:nvSpPr>
        <p:spPr>
          <a:xfrm>
            <a:off x="7872933" y="2299637"/>
            <a:ext cx="2466406" cy="53848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冰轮简介</a:t>
            </a:r>
            <a:endParaRPr lang="en-US" altLang="zh-CN" sz="2399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MOON</a:t>
            </a: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GROUP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MH_Entry_2"/>
          <p:cNvSpPr/>
          <p:nvPr>
            <p:custDataLst>
              <p:tags r:id="rId4"/>
            </p:custDataLst>
          </p:nvPr>
        </p:nvSpPr>
        <p:spPr>
          <a:xfrm>
            <a:off x="7872933" y="2912542"/>
            <a:ext cx="2466406" cy="53848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zh-CN" altLang="en-US" sz="2399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容器结构</a:t>
            </a:r>
            <a:endParaRPr lang="en-US" altLang="zh-CN" sz="2399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/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VESSEL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MH_Entry_3"/>
          <p:cNvSpPr/>
          <p:nvPr>
            <p:custDataLst>
              <p:tags r:id="rId5"/>
            </p:custDataLst>
          </p:nvPr>
        </p:nvSpPr>
        <p:spPr>
          <a:xfrm>
            <a:off x="7872933" y="3525447"/>
            <a:ext cx="2466406" cy="53848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zh-CN" altLang="en-US" sz="2399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双夹套</a:t>
            </a:r>
            <a:endParaRPr lang="en-US" altLang="zh-CN" sz="2399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/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DUAL</a:t>
            </a: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JACKET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MH_Entry_4"/>
          <p:cNvSpPr/>
          <p:nvPr>
            <p:custDataLst>
              <p:tags r:id="rId6"/>
            </p:custDataLst>
          </p:nvPr>
        </p:nvSpPr>
        <p:spPr>
          <a:xfrm>
            <a:off x="7872933" y="4138352"/>
            <a:ext cx="2466406" cy="53848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zh-CN" altLang="en-US" sz="2399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制冷系统</a:t>
            </a:r>
            <a:endParaRPr lang="en-US" altLang="zh-CN" sz="2399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/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REFRIGERATION</a:t>
            </a: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SYSTEM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2684021" y="5776447"/>
            <a:ext cx="1017437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H_Entry_4">
            <a:extLst>
              <a:ext uri="{FF2B5EF4-FFF2-40B4-BE49-F238E27FC236}">
                <a16:creationId xmlns:a16="http://schemas.microsoft.com/office/drawing/2014/main" id="{00D733FE-FBBA-CA44-98CD-CC9FE7D335FD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872933" y="4751257"/>
            <a:ext cx="2466406" cy="53848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zh-CN" altLang="en-US" sz="2399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真空系统</a:t>
            </a:r>
            <a:endParaRPr lang="en-US" altLang="zh-CN" sz="2399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/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VACUUM</a:t>
            </a: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SYSTEM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77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8" grpId="0"/>
      <p:bldP spid="19" grpId="0"/>
      <p:bldP spid="13" grpId="0"/>
      <p:bldP spid="14" grpId="0"/>
      <p:bldP spid="15" grpId="0"/>
      <p:bldP spid="16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6EF66C7-7882-0F43-87A5-A1BD2406D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28491"/>
            <a:ext cx="12871351" cy="19316448"/>
          </a:xfrm>
          <a:prstGeom prst="rect">
            <a:avLst/>
          </a:prstGeom>
        </p:spPr>
      </p:pic>
      <p:sp>
        <p:nvSpPr>
          <p:cNvPr id="7" name="矩形 259"/>
          <p:cNvSpPr>
            <a:spLocks noChangeArrowheads="1"/>
          </p:cNvSpPr>
          <p:nvPr/>
        </p:nvSpPr>
        <p:spPr bwMode="auto">
          <a:xfrm>
            <a:off x="1162460" y="2550428"/>
            <a:ext cx="7632848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7200" dirty="0">
                <a:solidFill>
                  <a:schemeClr val="bg1"/>
                </a:solidFill>
                <a:cs typeface="Arial" panose="020B0604020202020204" pitchFamily="34" charset="0"/>
              </a:rPr>
              <a:t>感谢聆听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30DDC20-B406-A04C-8B57-6D4C0E6A1989}"/>
              </a:ext>
            </a:extLst>
          </p:cNvPr>
          <p:cNvSpPr/>
          <p:nvPr/>
        </p:nvSpPr>
        <p:spPr>
          <a:xfrm>
            <a:off x="1162460" y="4062708"/>
            <a:ext cx="3783355" cy="2304256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992E98E-B968-714D-B101-E7EF4F20A5EE}"/>
              </a:ext>
            </a:extLst>
          </p:cNvPr>
          <p:cNvSpPr txBox="1"/>
          <p:nvPr/>
        </p:nvSpPr>
        <p:spPr>
          <a:xfrm>
            <a:off x="1604839" y="4362134"/>
            <a:ext cx="3528392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吴彤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总经理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tong.wu@moonprocess.com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99A1DCA-D785-AE43-BE48-7F0A7BCE41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767" y="519981"/>
            <a:ext cx="2496706" cy="235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3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矩形 196"/>
          <p:cNvSpPr/>
          <p:nvPr/>
        </p:nvSpPr>
        <p:spPr>
          <a:xfrm>
            <a:off x="3477210" y="170898"/>
            <a:ext cx="9380132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8" name="矩形 197"/>
          <p:cNvSpPr/>
          <p:nvPr/>
        </p:nvSpPr>
        <p:spPr>
          <a:xfrm>
            <a:off x="1413" y="170898"/>
            <a:ext cx="254097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9" name="矩形 198"/>
          <p:cNvSpPr/>
          <p:nvPr/>
        </p:nvSpPr>
        <p:spPr>
          <a:xfrm>
            <a:off x="288981" y="170898"/>
            <a:ext cx="67661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0" name="矩形 199"/>
          <p:cNvSpPr/>
          <p:nvPr/>
        </p:nvSpPr>
        <p:spPr>
          <a:xfrm>
            <a:off x="1414" y="6997978"/>
            <a:ext cx="12855928" cy="902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1" name="文本框 200"/>
          <p:cNvSpPr txBox="1"/>
          <p:nvPr/>
        </p:nvSpPr>
        <p:spPr>
          <a:xfrm>
            <a:off x="986465" y="177189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冰轮介绍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3" name="文本框 202"/>
          <p:cNvSpPr txBox="1"/>
          <p:nvPr/>
        </p:nvSpPr>
        <p:spPr>
          <a:xfrm>
            <a:off x="1082644" y="729609"/>
            <a:ext cx="163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MOON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GROUP</a:t>
            </a:r>
          </a:p>
        </p:txBody>
      </p:sp>
      <p:pic>
        <p:nvPicPr>
          <p:cNvPr id="204" name="图片 203">
            <a:extLst>
              <a:ext uri="{FF2B5EF4-FFF2-40B4-BE49-F238E27FC236}">
                <a16:creationId xmlns:a16="http://schemas.microsoft.com/office/drawing/2014/main" id="{23384E9B-991D-DB4C-87CD-12C251F91D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250" y="33769"/>
            <a:ext cx="1744519" cy="8715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8633212-80F0-BF44-B2EB-C128BA34F1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425" y="1301251"/>
            <a:ext cx="9040161" cy="5086333"/>
          </a:xfrm>
          <a:prstGeom prst="rect">
            <a:avLst/>
          </a:prstGeom>
        </p:spPr>
      </p:pic>
      <p:sp>
        <p:nvSpPr>
          <p:cNvPr id="158" name="矩形 157">
            <a:extLst>
              <a:ext uri="{FF2B5EF4-FFF2-40B4-BE49-F238E27FC236}">
                <a16:creationId xmlns:a16="http://schemas.microsoft.com/office/drawing/2014/main" id="{21B2DC8F-88CF-CA42-90BA-650C7DF63562}"/>
              </a:ext>
            </a:extLst>
          </p:cNvPr>
          <p:cNvSpPr/>
          <p:nvPr/>
        </p:nvSpPr>
        <p:spPr>
          <a:xfrm>
            <a:off x="1738404" y="1816125"/>
            <a:ext cx="4824536" cy="2536400"/>
          </a:xfrm>
          <a:prstGeom prst="rect">
            <a:avLst/>
          </a:prstGeom>
          <a:solidFill>
            <a:schemeClr val="accent1">
              <a:lumMod val="50000"/>
              <a:alpha val="66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烟台冰轮集团有限公司创建于</a:t>
            </a:r>
            <a:r>
              <a:rPr lang="en-US" altLang="zh-CN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1956</a:t>
            </a:r>
            <a:r>
              <a:rPr lang="zh-CN" altLang="zh-CN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年，是以低温冷冻、中央空调、环保制热、能源化工装备、精密铸件等为主导产业的跨行业、国际化经营的大型集团化企业。冰轮集团旗下冰轮环境技术股份有限公司（代码：</a:t>
            </a:r>
            <a:r>
              <a:rPr lang="en-US" altLang="zh-CN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000811</a:t>
            </a:r>
            <a:r>
              <a:rPr lang="zh-CN" altLang="zh-CN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）</a:t>
            </a:r>
            <a:r>
              <a:rPr lang="en-US" altLang="zh-CN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1998</a:t>
            </a:r>
            <a:r>
              <a:rPr lang="zh-CN" altLang="zh-CN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年在深交所上市。</a:t>
            </a:r>
            <a:r>
              <a:rPr lang="zh-CN" altLang="zh-CN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zh-CN" altLang="en-US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619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矩形 196"/>
          <p:cNvSpPr/>
          <p:nvPr/>
        </p:nvSpPr>
        <p:spPr>
          <a:xfrm>
            <a:off x="3477210" y="170898"/>
            <a:ext cx="9380132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8" name="矩形 197"/>
          <p:cNvSpPr/>
          <p:nvPr/>
        </p:nvSpPr>
        <p:spPr>
          <a:xfrm>
            <a:off x="1413" y="170898"/>
            <a:ext cx="254097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9" name="矩形 198"/>
          <p:cNvSpPr/>
          <p:nvPr/>
        </p:nvSpPr>
        <p:spPr>
          <a:xfrm>
            <a:off x="288981" y="170898"/>
            <a:ext cx="67661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0" name="矩形 199"/>
          <p:cNvSpPr/>
          <p:nvPr/>
        </p:nvSpPr>
        <p:spPr>
          <a:xfrm>
            <a:off x="1414" y="6997978"/>
            <a:ext cx="12855928" cy="902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1" name="文本框 200"/>
          <p:cNvSpPr txBox="1"/>
          <p:nvPr/>
        </p:nvSpPr>
        <p:spPr>
          <a:xfrm>
            <a:off x="986465" y="177189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冰轮介绍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3" name="文本框 202"/>
          <p:cNvSpPr txBox="1"/>
          <p:nvPr/>
        </p:nvSpPr>
        <p:spPr>
          <a:xfrm>
            <a:off x="1082644" y="729609"/>
            <a:ext cx="163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MOON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GROUP</a:t>
            </a:r>
          </a:p>
        </p:txBody>
      </p:sp>
      <p:pic>
        <p:nvPicPr>
          <p:cNvPr id="204" name="图片 203">
            <a:extLst>
              <a:ext uri="{FF2B5EF4-FFF2-40B4-BE49-F238E27FC236}">
                <a16:creationId xmlns:a16="http://schemas.microsoft.com/office/drawing/2014/main" id="{23384E9B-991D-DB4C-87CD-12C251F91D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250" y="33769"/>
            <a:ext cx="1744519" cy="871521"/>
          </a:xfrm>
          <a:prstGeom prst="rect">
            <a:avLst/>
          </a:prstGeom>
        </p:spPr>
      </p:pic>
      <p:sp>
        <p:nvSpPr>
          <p:cNvPr id="205" name="矩形 204">
            <a:extLst>
              <a:ext uri="{FF2B5EF4-FFF2-40B4-BE49-F238E27FC236}">
                <a16:creationId xmlns:a16="http://schemas.microsoft.com/office/drawing/2014/main" id="{13110524-4D55-5B49-840A-BD6641A3B7EC}"/>
              </a:ext>
            </a:extLst>
          </p:cNvPr>
          <p:cNvSpPr/>
          <p:nvPr/>
        </p:nvSpPr>
        <p:spPr>
          <a:xfrm>
            <a:off x="6573392" y="1323389"/>
            <a:ext cx="5688618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24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72</a:t>
            </a:r>
            <a:r>
              <a:rPr lang="en-GB" altLang="zh-CN" sz="2400" dirty="0" err="1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亿元</a:t>
            </a:r>
            <a:r>
              <a:rPr lang="en-GB" altLang="zh-CN" sz="14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总资产</a:t>
            </a:r>
            <a:r>
              <a: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GB" altLang="zh-CN" sz="14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截止</a:t>
            </a:r>
            <a:r>
              <a:rPr lang="en-US" altLang="zh-CN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2018</a:t>
            </a:r>
            <a:r>
              <a: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年末）</a:t>
            </a:r>
            <a:endParaRPr lang="en-GB" altLang="zh-CN" sz="1400" dirty="0">
              <a:solidFill>
                <a:schemeClr val="bg2">
                  <a:lumMod val="60000"/>
                  <a:lumOff val="4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Aft>
                <a:spcPts val="0"/>
              </a:spcAft>
            </a:pPr>
            <a:r>
              <a: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从业员工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5000</a:t>
            </a:r>
            <a:r>
              <a: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多人</a:t>
            </a:r>
            <a:r>
              <a:rPr lang="en-US" altLang="zh-CN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含海外外籍员工）</a:t>
            </a:r>
            <a:endParaRPr lang="en-US" altLang="zh-CN" sz="1400" dirty="0">
              <a:solidFill>
                <a:schemeClr val="bg2">
                  <a:lumMod val="60000"/>
                  <a:lumOff val="4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Aft>
                <a:spcPts val="0"/>
              </a:spcAft>
            </a:pPr>
            <a:r>
              <a: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</a:t>
            </a:r>
            <a:r>
              <a:rPr lang="en-US" altLang="zh-CN" sz="24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</a:t>
            </a:r>
            <a:r>
              <a: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个国家设立办事处， 服务于</a:t>
            </a:r>
            <a:r>
              <a:rPr lang="en-US" altLang="zh-CN" sz="24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60</a:t>
            </a:r>
            <a:r>
              <a: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多个国家和地区的广大客户 </a:t>
            </a:r>
          </a:p>
          <a:p>
            <a:pPr>
              <a:spcAft>
                <a:spcPts val="0"/>
              </a:spcAft>
            </a:pPr>
            <a:r>
              <a: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国内服务网络</a:t>
            </a:r>
            <a:r>
              <a:rPr lang="en-US" altLang="zh-CN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38</a:t>
            </a:r>
            <a:r>
              <a: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个办事处覆盖全国 </a:t>
            </a:r>
            <a:endParaRPr lang="en-US" altLang="zh-CN" sz="1400" dirty="0">
              <a:solidFill>
                <a:schemeClr val="bg2">
                  <a:lumMod val="60000"/>
                  <a:lumOff val="4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中国机械工业核心竞争力</a:t>
            </a:r>
            <a:r>
              <a:rPr lang="en-US" altLang="zh-CN" sz="24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30</a:t>
            </a:r>
            <a:r>
              <a: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佳</a:t>
            </a:r>
            <a:endParaRPr lang="en-US" altLang="zh-CN" sz="1400" dirty="0">
              <a:solidFill>
                <a:schemeClr val="bg2">
                  <a:lumMod val="60000"/>
                  <a:lumOff val="4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中国机械工业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100</a:t>
            </a:r>
            <a:r>
              <a: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强 （第</a:t>
            </a:r>
            <a:r>
              <a:rPr lang="en-US" altLang="zh-CN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59</a:t>
            </a:r>
            <a:r>
              <a: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位）</a:t>
            </a:r>
            <a:endParaRPr lang="en-US" altLang="zh-CN" sz="1400" dirty="0">
              <a:solidFill>
                <a:schemeClr val="bg2">
                  <a:lumMod val="60000"/>
                  <a:lumOff val="4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中国大企业集团竞争力</a:t>
            </a:r>
            <a:r>
              <a:rPr lang="en-US" altLang="zh-CN" sz="24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500</a:t>
            </a:r>
            <a:r>
              <a: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强 </a:t>
            </a:r>
          </a:p>
          <a:p>
            <a:r>
              <a: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中国民族制冷行业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领军</a:t>
            </a:r>
            <a:r>
              <a: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企业</a:t>
            </a:r>
          </a:p>
          <a:p>
            <a:r>
              <a: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</a:t>
            </a:r>
            <a:r>
              <a:rPr lang="zh-CN" altLang="en-US" sz="24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最大</a:t>
            </a:r>
            <a:r>
              <a: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的螺杆压缩机生产和出口企业集团</a:t>
            </a:r>
          </a:p>
          <a:p>
            <a:r>
              <a: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唯一</a:t>
            </a:r>
            <a:r>
              <a: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能同时生产开启式、半封闭、全封闭螺杆压缩机企业集团</a:t>
            </a:r>
            <a:endParaRPr lang="en-US" altLang="zh-CN" sz="1400" dirty="0">
              <a:solidFill>
                <a:schemeClr val="bg2">
                  <a:lumMod val="60000"/>
                  <a:lumOff val="4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世界中国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唯一</a:t>
            </a:r>
            <a:r>
              <a: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能提供从</a:t>
            </a:r>
            <a:r>
              <a:rPr lang="en-US" altLang="zh-CN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-271</a:t>
            </a:r>
            <a:r>
              <a: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度</a:t>
            </a:r>
            <a:r>
              <a:rPr lang="en-US" altLang="zh-CN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~+200</a:t>
            </a:r>
            <a:r>
              <a: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度宽温区制冷制热系统综合方案企业集团</a:t>
            </a:r>
          </a:p>
          <a:p>
            <a:endParaRPr lang="en-US" altLang="zh-CN" sz="1400" dirty="0">
              <a:solidFill>
                <a:schemeClr val="bg2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3CDE174-C4FA-CF46-9855-1B7A4CCD4B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45" y="1408611"/>
            <a:ext cx="4554642" cy="4416855"/>
          </a:xfrm>
          <a:prstGeom prst="rect">
            <a:avLst/>
          </a:prstGeom>
        </p:spPr>
      </p:pic>
      <p:cxnSp>
        <p:nvCxnSpPr>
          <p:cNvPr id="42" name="Straight Connector 413">
            <a:extLst>
              <a:ext uri="{FF2B5EF4-FFF2-40B4-BE49-F238E27FC236}">
                <a16:creationId xmlns:a16="http://schemas.microsoft.com/office/drawing/2014/main" id="{30D65B1D-D6EF-CE4E-86E4-EE4A0422A81A}"/>
              </a:ext>
            </a:extLst>
          </p:cNvPr>
          <p:cNvCxnSpPr/>
          <p:nvPr/>
        </p:nvCxnSpPr>
        <p:spPr>
          <a:xfrm>
            <a:off x="6285359" y="1637775"/>
            <a:ext cx="0" cy="395709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19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3477210" y="170898"/>
            <a:ext cx="9380132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413" y="170898"/>
            <a:ext cx="254097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88981" y="170898"/>
            <a:ext cx="67661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414" y="6997978"/>
            <a:ext cx="12855928" cy="902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81279" y="177189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冻干机结构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390418" y="729609"/>
            <a:ext cx="1018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Structure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8D016CAD-EFC6-784C-B02F-25C6F68903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250" y="33769"/>
            <a:ext cx="1744519" cy="87152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8790DDF-F793-40ED-84F4-398F1ABB3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239" y="1302937"/>
            <a:ext cx="7076672" cy="529739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B998441-2EC5-4103-A1F1-66C8FA2CFD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89" y="1381622"/>
            <a:ext cx="7851297" cy="521326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FF99F51-4DC4-4E22-8D2C-AAC1EC1EC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89" y="1182774"/>
            <a:ext cx="8308484" cy="533404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648FCC3-14BC-488B-8C47-5DD1B6532B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959" y="818567"/>
            <a:ext cx="8099704" cy="6069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429EA81-58FD-4744-823C-977D77666E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46" y="1488343"/>
            <a:ext cx="9756306" cy="548792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B88A923-7EA2-4D54-9A98-E92124D979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338" y="1488343"/>
            <a:ext cx="8099704" cy="455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4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3477210" y="170898"/>
            <a:ext cx="9380132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413" y="170898"/>
            <a:ext cx="254097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88981" y="170898"/>
            <a:ext cx="67661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414" y="6997978"/>
            <a:ext cx="12855928" cy="902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986464" y="177189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容器结构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409654" y="729609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VESSEL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8D016CAD-EFC6-784C-B02F-25C6F68903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250" y="33769"/>
            <a:ext cx="1744519" cy="871521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5FE583B6-E3EB-1B43-822D-D44CD2017D12}"/>
              </a:ext>
            </a:extLst>
          </p:cNvPr>
          <p:cNvSpPr/>
          <p:nvPr/>
        </p:nvSpPr>
        <p:spPr>
          <a:xfrm>
            <a:off x="4256259" y="5984544"/>
            <a:ext cx="4346232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2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主流厂商</a:t>
            </a:r>
            <a:r>
              <a:rPr lang="en-US" altLang="zh-CN" sz="2002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40m</a:t>
            </a:r>
            <a:r>
              <a:rPr lang="en-US" altLang="zh-CN" sz="2002" baseline="30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2002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冻干机尺寸（</a:t>
            </a:r>
            <a:r>
              <a:rPr lang="en-US" altLang="zh-CN" sz="2002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mm</a:t>
            </a:r>
            <a:r>
              <a:rPr lang="zh-CN" altLang="en-US" sz="2002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）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9384CA46-B9FC-A34B-A43D-24D8B9500475}"/>
              </a:ext>
            </a:extLst>
          </p:cNvPr>
          <p:cNvGrpSpPr/>
          <p:nvPr/>
        </p:nvGrpSpPr>
        <p:grpSpPr>
          <a:xfrm>
            <a:off x="884759" y="1573293"/>
            <a:ext cx="3620081" cy="4491304"/>
            <a:chOff x="884759" y="1573293"/>
            <a:chExt cx="3620081" cy="4491304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EFE890A8-09F9-E74D-A9DA-3938E3A59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897576" y="2909062"/>
              <a:ext cx="4051211" cy="2259859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1D714A54-BC0B-F04B-BC7C-40A49D324CBD}"/>
                </a:ext>
              </a:extLst>
            </p:cNvPr>
            <p:cNvSpPr/>
            <p:nvPr/>
          </p:nvSpPr>
          <p:spPr>
            <a:xfrm>
              <a:off x="1316807" y="3245140"/>
              <a:ext cx="738664" cy="1693384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altLang="zh-CN" sz="3600" b="1" cap="none" spc="0" dirty="0">
                  <a:ln/>
                  <a:solidFill>
                    <a:schemeClr val="accent3"/>
                  </a:solidFill>
                  <a:effectLst/>
                </a:rPr>
                <a:t>5500</a:t>
              </a:r>
              <a:endParaRPr lang="zh-CN" altLang="en-US" sz="3600" b="1" cap="none" spc="0" dirty="0">
                <a:ln/>
                <a:solidFill>
                  <a:schemeClr val="accent3"/>
                </a:solidFill>
                <a:effectLst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6B409650-05E9-114C-988D-901787D9CEA0}"/>
                </a:ext>
              </a:extLst>
            </p:cNvPr>
            <p:cNvSpPr/>
            <p:nvPr/>
          </p:nvSpPr>
          <p:spPr>
            <a:xfrm>
              <a:off x="1361674" y="1573293"/>
              <a:ext cx="3143166" cy="646331"/>
            </a:xfrm>
            <a:prstGeom prst="rect">
              <a:avLst/>
            </a:prstGeom>
            <a:noFill/>
          </p:spPr>
          <p:txBody>
            <a:bodyPr vert="horz"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altLang="zh-CN" sz="3600" b="1" cap="none" spc="0" dirty="0">
                  <a:ln/>
                  <a:solidFill>
                    <a:schemeClr val="accent3"/>
                  </a:solidFill>
                  <a:effectLst/>
                </a:rPr>
                <a:t>2620</a:t>
              </a:r>
              <a:endParaRPr lang="zh-CN" altLang="en-US" sz="3600" b="1" cap="none" spc="0" dirty="0">
                <a:ln/>
                <a:solidFill>
                  <a:schemeClr val="accent3"/>
                </a:solidFill>
                <a:effectLst/>
              </a:endParaRP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05D7F61B-3C73-3E4D-830D-BFB5D1946FBA}"/>
                </a:ext>
              </a:extLst>
            </p:cNvPr>
            <p:cNvSpPr/>
            <p:nvPr/>
          </p:nvSpPr>
          <p:spPr>
            <a:xfrm>
              <a:off x="884759" y="1744117"/>
              <a:ext cx="908492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示例一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921C60FD-715D-F341-8E88-69298CDCF6F2}"/>
              </a:ext>
            </a:extLst>
          </p:cNvPr>
          <p:cNvGrpSpPr/>
          <p:nvPr/>
        </p:nvGrpSpPr>
        <p:grpSpPr>
          <a:xfrm>
            <a:off x="8923499" y="1686071"/>
            <a:ext cx="3601280" cy="3810340"/>
            <a:chOff x="4772311" y="1573293"/>
            <a:chExt cx="3601280" cy="381034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BC79D3C-EC37-8946-8A86-D3171E572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5078316" y="2568578"/>
              <a:ext cx="3370246" cy="2259863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3F81A4CD-61E5-1B47-9D05-859857EF1F66}"/>
                </a:ext>
              </a:extLst>
            </p:cNvPr>
            <p:cNvSpPr/>
            <p:nvPr/>
          </p:nvSpPr>
          <p:spPr>
            <a:xfrm>
              <a:off x="5104739" y="2974512"/>
              <a:ext cx="738664" cy="1693384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altLang="zh-CN" sz="3600" b="1" dirty="0">
                  <a:ln/>
                  <a:solidFill>
                    <a:schemeClr val="accent3"/>
                  </a:solidFill>
                </a:rPr>
                <a:t>4319</a:t>
              </a:r>
              <a:endParaRPr lang="zh-CN" altLang="en-US" sz="3600" b="1" cap="none" spc="0" dirty="0">
                <a:ln/>
                <a:solidFill>
                  <a:schemeClr val="accent3"/>
                </a:solidFill>
                <a:effectLst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324A0175-2475-5949-8F29-D1066705C05F}"/>
                </a:ext>
              </a:extLst>
            </p:cNvPr>
            <p:cNvSpPr/>
            <p:nvPr/>
          </p:nvSpPr>
          <p:spPr>
            <a:xfrm>
              <a:off x="5230425" y="1573293"/>
              <a:ext cx="3143166" cy="646331"/>
            </a:xfrm>
            <a:prstGeom prst="rect">
              <a:avLst/>
            </a:prstGeom>
            <a:noFill/>
          </p:spPr>
          <p:txBody>
            <a:bodyPr vert="horz"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altLang="zh-CN" sz="3600" b="1" cap="none" spc="0" dirty="0">
                  <a:ln/>
                  <a:solidFill>
                    <a:schemeClr val="accent3"/>
                  </a:solidFill>
                  <a:effectLst/>
                </a:rPr>
                <a:t>2777</a:t>
              </a:r>
              <a:endParaRPr lang="zh-CN" altLang="en-US" sz="3600" b="1" cap="none" spc="0" dirty="0">
                <a:ln/>
                <a:solidFill>
                  <a:schemeClr val="accent3"/>
                </a:solidFill>
                <a:effectLst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6E2B856F-F89C-2C4E-9FEB-7B96A6E2B491}"/>
                </a:ext>
              </a:extLst>
            </p:cNvPr>
            <p:cNvSpPr/>
            <p:nvPr/>
          </p:nvSpPr>
          <p:spPr>
            <a:xfrm>
              <a:off x="4772311" y="1744117"/>
              <a:ext cx="908492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示例二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A2E4DBBC-7C70-8F4F-B4F9-A039A3C2915C}"/>
              </a:ext>
            </a:extLst>
          </p:cNvPr>
          <p:cNvGrpSpPr/>
          <p:nvPr/>
        </p:nvGrpSpPr>
        <p:grpSpPr>
          <a:xfrm>
            <a:off x="5038180" y="1751382"/>
            <a:ext cx="3478413" cy="3676229"/>
            <a:chOff x="8711602" y="1573293"/>
            <a:chExt cx="3478413" cy="3676229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B5B192B-DC9E-BB4E-A4A3-C26ECB213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8913444" y="2548851"/>
              <a:ext cx="3236133" cy="216521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8C3A35E7-2C7B-4244-8D65-DBAD3C866733}"/>
                </a:ext>
              </a:extLst>
            </p:cNvPr>
            <p:cNvSpPr/>
            <p:nvPr/>
          </p:nvSpPr>
          <p:spPr>
            <a:xfrm>
              <a:off x="8946430" y="2902504"/>
              <a:ext cx="738664" cy="1693384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altLang="zh-CN" sz="3600" b="1" dirty="0">
                  <a:ln/>
                  <a:solidFill>
                    <a:schemeClr val="accent3"/>
                  </a:solidFill>
                </a:rPr>
                <a:t>3700</a:t>
              </a:r>
              <a:endParaRPr lang="zh-CN" altLang="en-US" sz="3600" b="1" cap="none" spc="0" dirty="0">
                <a:ln/>
                <a:solidFill>
                  <a:schemeClr val="accent3"/>
                </a:solidFill>
                <a:effectLst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64C4AA3D-D17F-7143-B972-AA2940B4A892}"/>
                </a:ext>
              </a:extLst>
            </p:cNvPr>
            <p:cNvSpPr/>
            <p:nvPr/>
          </p:nvSpPr>
          <p:spPr>
            <a:xfrm>
              <a:off x="9046849" y="1573293"/>
              <a:ext cx="3143166" cy="646331"/>
            </a:xfrm>
            <a:prstGeom prst="rect">
              <a:avLst/>
            </a:prstGeom>
            <a:noFill/>
          </p:spPr>
          <p:txBody>
            <a:bodyPr vert="horz"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altLang="zh-CN" sz="3600" b="1" cap="none" spc="0" dirty="0">
                  <a:ln/>
                  <a:solidFill>
                    <a:schemeClr val="accent3"/>
                  </a:solidFill>
                  <a:effectLst/>
                </a:rPr>
                <a:t>2642</a:t>
              </a:r>
              <a:endParaRPr lang="zh-CN" altLang="en-US" sz="3600" b="1" cap="none" spc="0" dirty="0">
                <a:ln/>
                <a:solidFill>
                  <a:schemeClr val="accent3"/>
                </a:solidFill>
                <a:effectLst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91A0A5CA-5B09-A04D-A8CC-B81758764E79}"/>
                </a:ext>
              </a:extLst>
            </p:cNvPr>
            <p:cNvSpPr/>
            <p:nvPr/>
          </p:nvSpPr>
          <p:spPr>
            <a:xfrm>
              <a:off x="8711602" y="1672109"/>
              <a:ext cx="908492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冰轮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514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7581503" y="1954145"/>
            <a:ext cx="3205716" cy="1768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占地面积小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n"/>
            </a:pPr>
            <a:r>
              <a:rPr lang="en-US" sz="1406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节省机械间的空间</a:t>
            </a:r>
            <a:r>
              <a:rPr lang="zh-CN" altLang="en-US" sz="1406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，同等产量的机型，冰轮占用更小的面积</a:t>
            </a:r>
            <a:endParaRPr lang="en-US" altLang="zh-CN" sz="1406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n"/>
            </a:pPr>
            <a:r>
              <a:rPr lang="zh-CN" altLang="en-US" sz="1406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固定面积下，可以摆放更大产量的冰轮设备（升级改造时）</a:t>
            </a:r>
            <a:endParaRPr lang="en-US" sz="1406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16147" y="4008420"/>
            <a:ext cx="3205716" cy="1444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重量轻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，热负荷小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n"/>
            </a:pPr>
            <a:r>
              <a:rPr lang="en-US" sz="1406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半圆柱设计</a:t>
            </a:r>
            <a:r>
              <a:rPr lang="zh-CN" altLang="en-US" sz="1406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，无需</a:t>
            </a:r>
            <a:r>
              <a:rPr lang="en-US" sz="1406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加强筋</a:t>
            </a:r>
            <a:r>
              <a:rPr lang="zh-CN" altLang="en-US" sz="1406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，所以重量轻</a:t>
            </a:r>
            <a:endParaRPr lang="en-US" altLang="zh-CN" sz="1406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n"/>
            </a:pPr>
            <a:r>
              <a:rPr lang="en-US" sz="1406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在所有换热环节</a:t>
            </a:r>
            <a:r>
              <a:rPr lang="zh-CN" altLang="en-US" sz="1406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，都更加节能</a:t>
            </a:r>
            <a:endParaRPr lang="en-US" sz="1406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477210" y="170898"/>
            <a:ext cx="9380132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413" y="170898"/>
            <a:ext cx="254097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88981" y="170898"/>
            <a:ext cx="67661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414" y="6997978"/>
            <a:ext cx="12855928" cy="902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986464" y="177189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容器结构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409654" y="729609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VESSEL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8D016CAD-EFC6-784C-B02F-25C6F68903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250" y="33769"/>
            <a:ext cx="1744519" cy="871521"/>
          </a:xfrm>
          <a:prstGeom prst="rect">
            <a:avLst/>
          </a:prstGeom>
        </p:spPr>
      </p:pic>
      <p:grpSp>
        <p:nvGrpSpPr>
          <p:cNvPr id="51" name="组合 50">
            <a:extLst>
              <a:ext uri="{FF2B5EF4-FFF2-40B4-BE49-F238E27FC236}">
                <a16:creationId xmlns:a16="http://schemas.microsoft.com/office/drawing/2014/main" id="{F5220673-45DA-7441-88E9-0E92D2A19CC9}"/>
              </a:ext>
            </a:extLst>
          </p:cNvPr>
          <p:cNvGrpSpPr/>
          <p:nvPr/>
        </p:nvGrpSpPr>
        <p:grpSpPr>
          <a:xfrm>
            <a:off x="6756563" y="1960141"/>
            <a:ext cx="589696" cy="604643"/>
            <a:chOff x="6911227" y="2349101"/>
            <a:chExt cx="589696" cy="604643"/>
          </a:xfrm>
        </p:grpSpPr>
        <p:sp>
          <p:nvSpPr>
            <p:cNvPr id="37" name="Rectangle 36"/>
            <p:cNvSpPr/>
            <p:nvPr/>
          </p:nvSpPr>
          <p:spPr bwMode="auto">
            <a:xfrm>
              <a:off x="6911227" y="2349101"/>
              <a:ext cx="589696" cy="604643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48" name="图形 47" descr="V 形箭头">
              <a:extLst>
                <a:ext uri="{FF2B5EF4-FFF2-40B4-BE49-F238E27FC236}">
                  <a16:creationId xmlns:a16="http://schemas.microsoft.com/office/drawing/2014/main" id="{7C39ACD3-EDE0-EB4C-9E6E-E44E9EA7F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74034" y="2447218"/>
              <a:ext cx="429342" cy="429342"/>
            </a:xfrm>
            <a:prstGeom prst="rect">
              <a:avLst/>
            </a:prstGeom>
          </p:spPr>
        </p:pic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27C4720D-DB61-AE49-B5BF-5D7F3799A607}"/>
              </a:ext>
            </a:extLst>
          </p:cNvPr>
          <p:cNvGrpSpPr/>
          <p:nvPr/>
        </p:nvGrpSpPr>
        <p:grpSpPr>
          <a:xfrm>
            <a:off x="6756563" y="4163810"/>
            <a:ext cx="589697" cy="604643"/>
            <a:chOff x="6962730" y="4064063"/>
            <a:chExt cx="589697" cy="604643"/>
          </a:xfrm>
        </p:grpSpPr>
        <p:sp>
          <p:nvSpPr>
            <p:cNvPr id="38" name="Rectangle 37"/>
            <p:cNvSpPr/>
            <p:nvPr/>
          </p:nvSpPr>
          <p:spPr bwMode="auto">
            <a:xfrm>
              <a:off x="6962730" y="4064063"/>
              <a:ext cx="589697" cy="60464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49" name="图形 48" descr="V 形箭头">
              <a:extLst>
                <a:ext uri="{FF2B5EF4-FFF2-40B4-BE49-F238E27FC236}">
                  <a16:creationId xmlns:a16="http://schemas.microsoft.com/office/drawing/2014/main" id="{F75641E8-7C45-5444-A5D1-EC3BC27EC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51411" y="4165434"/>
              <a:ext cx="429342" cy="429342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981B364E-1F6C-4547-8887-A62E1839C3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464" y="1580195"/>
            <a:ext cx="5400600" cy="430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7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3477210" y="170898"/>
            <a:ext cx="9380132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413" y="170898"/>
            <a:ext cx="254097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88981" y="170898"/>
            <a:ext cx="67661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414" y="6997978"/>
            <a:ext cx="12855928" cy="902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986464" y="177189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容器结构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409654" y="729609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VESSEL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8D016CAD-EFC6-784C-B02F-25C6F68903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250" y="33769"/>
            <a:ext cx="1744519" cy="87152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590D949-C059-CB4D-8A17-A24E09902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839" y="1340464"/>
            <a:ext cx="8945882" cy="4598644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8481E4F7-3B83-AE41-9379-69E452C373CA}"/>
              </a:ext>
            </a:extLst>
          </p:cNvPr>
          <p:cNvSpPr/>
          <p:nvPr/>
        </p:nvSpPr>
        <p:spPr>
          <a:xfrm>
            <a:off x="4256259" y="5984544"/>
            <a:ext cx="4346232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2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40m</a:t>
            </a:r>
            <a:r>
              <a:rPr lang="en-US" altLang="zh-CN" sz="2002" baseline="30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2002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冻干机布局图示例</a:t>
            </a:r>
            <a:r>
              <a:rPr lang="en-US" altLang="zh-CN" sz="2002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zh-CN" altLang="en-US" sz="2002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F1BF22-540C-4C11-AE19-35AC455CF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35" y="813599"/>
            <a:ext cx="7673679" cy="61389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F10801-034C-4C70-B1ED-585A0D8662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499" y="1054261"/>
            <a:ext cx="7250489" cy="58003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570939C-38EC-45BC-B732-B20B25449D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310" y="898886"/>
            <a:ext cx="7250489" cy="58003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031FF3F-E90C-4B69-8624-5BA91B838A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674" y="935951"/>
            <a:ext cx="7204159" cy="576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1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850465" y="5296052"/>
            <a:ext cx="10691477" cy="1182259"/>
            <a:chOff x="894743" y="2778488"/>
            <a:chExt cx="3374415" cy="840764"/>
          </a:xfrm>
        </p:grpSpPr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894743" y="3068225"/>
              <a:ext cx="3374415" cy="551027"/>
            </a:xfrm>
            <a:prstGeom prst="rect">
              <a:avLst/>
            </a:prstGeom>
          </p:spPr>
          <p:txBody>
            <a:bodyPr vert="horz" lIns="128580" tIns="64290" rIns="128580" bIns="6429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1600" dirty="0"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冰轮冻干设备单机较目前主流一线设备在</a:t>
              </a:r>
              <a:r>
                <a:rPr lang="zh-CN" altLang="en-US" sz="1600" dirty="0">
                  <a:solidFill>
                    <a:schemeClr val="accent1">
                      <a:lumMod val="50000"/>
                    </a:schemeClr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机械间</a:t>
              </a:r>
              <a:r>
                <a:rPr lang="zh-CN" altLang="en-US" sz="1600" dirty="0"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占地面积的缩小量，导致相应的</a:t>
              </a:r>
              <a:r>
                <a:rPr lang="en-US" altLang="zh-CN" sz="1600" dirty="0">
                  <a:solidFill>
                    <a:schemeClr val="accent1">
                      <a:lumMod val="50000"/>
                    </a:schemeClr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A</a:t>
              </a:r>
              <a:r>
                <a:rPr lang="zh-CN" altLang="en-US" sz="1600" dirty="0">
                  <a:solidFill>
                    <a:schemeClr val="accent1">
                      <a:lumMod val="50000"/>
                    </a:schemeClr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级区</a:t>
              </a:r>
              <a:r>
                <a:rPr lang="zh-CN" altLang="en-US" sz="1600" dirty="0"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净化区域面积也会有等比例的缩小。</a:t>
              </a:r>
              <a:endParaRPr lang="en-US" altLang="zh-CN" sz="1600" dirty="0"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  <p:sp>
          <p:nvSpPr>
            <p:cNvPr id="25" name="Content Placeholder 2"/>
            <p:cNvSpPr txBox="1">
              <a:spLocks/>
            </p:cNvSpPr>
            <p:nvPr/>
          </p:nvSpPr>
          <p:spPr>
            <a:xfrm>
              <a:off x="1482424" y="2778488"/>
              <a:ext cx="1973885" cy="330793"/>
            </a:xfrm>
            <a:prstGeom prst="rect">
              <a:avLst/>
            </a:prstGeom>
          </p:spPr>
          <p:txBody>
            <a:bodyPr vert="horz" lIns="128580" tIns="64290" rIns="128580" bIns="6429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898" b="1" dirty="0">
                  <a:solidFill>
                    <a:schemeClr val="bg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单机占地缩小比例</a:t>
              </a:r>
              <a:endParaRPr lang="en-US" sz="1898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41" name="矩形 40"/>
          <p:cNvSpPr/>
          <p:nvPr/>
        </p:nvSpPr>
        <p:spPr>
          <a:xfrm>
            <a:off x="3477210" y="170898"/>
            <a:ext cx="9380132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413" y="170898"/>
            <a:ext cx="254097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88981" y="170898"/>
            <a:ext cx="67661" cy="597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414" y="6997978"/>
            <a:ext cx="12855928" cy="902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576093" y="177189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年度工作概述</a:t>
            </a:r>
            <a:endParaRPr lang="en-US" altLang="zh-CN" sz="3200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498412" y="729609"/>
            <a:ext cx="2802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ANNUAL WORK SUMMARY</a:t>
            </a: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F1FF254C-9DB4-0F41-8E81-7586277578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250" y="33769"/>
            <a:ext cx="1744519" cy="871521"/>
          </a:xfrm>
          <a:prstGeom prst="rect">
            <a:avLst/>
          </a:prstGeom>
        </p:spPr>
      </p:pic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C8E55E16-88B9-7143-B59A-F1C5A761463C}"/>
              </a:ext>
            </a:extLst>
          </p:cNvPr>
          <p:cNvSpPr txBox="1">
            <a:spLocks/>
          </p:cNvSpPr>
          <p:nvPr/>
        </p:nvSpPr>
        <p:spPr>
          <a:xfrm>
            <a:off x="390195" y="4178320"/>
            <a:ext cx="2775623" cy="465152"/>
          </a:xfrm>
          <a:prstGeom prst="rect">
            <a:avLst/>
          </a:prstGeom>
        </p:spPr>
        <p:txBody>
          <a:bodyPr vert="horz" lIns="128580" tIns="64290" rIns="128580" bIns="6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898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相对于示例</a:t>
            </a:r>
            <a:r>
              <a:rPr lang="en-US" altLang="zh-CN" sz="1898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endParaRPr lang="en-US" sz="1898" b="1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173444B-C218-284A-8BD0-8CFAF6900A92}"/>
              </a:ext>
            </a:extLst>
          </p:cNvPr>
          <p:cNvGrpSpPr/>
          <p:nvPr/>
        </p:nvGrpSpPr>
        <p:grpSpPr>
          <a:xfrm>
            <a:off x="6727276" y="1758956"/>
            <a:ext cx="2880000" cy="2880000"/>
            <a:chOff x="5461485" y="1780206"/>
            <a:chExt cx="3191171" cy="2996178"/>
          </a:xfrm>
        </p:grpSpPr>
        <p:grpSp>
          <p:nvGrpSpPr>
            <p:cNvPr id="11" name="Group 10"/>
            <p:cNvGrpSpPr/>
            <p:nvPr/>
          </p:nvGrpSpPr>
          <p:grpSpPr>
            <a:xfrm>
              <a:off x="5461485" y="1780206"/>
              <a:ext cx="3191171" cy="2996178"/>
              <a:chOff x="2495600" y="2132855"/>
              <a:chExt cx="2016224" cy="2016224"/>
            </a:xfrm>
          </p:grpSpPr>
          <p:sp>
            <p:nvSpPr>
              <p:cNvPr id="12" name="同心圆 4"/>
              <p:cNvSpPr/>
              <p:nvPr/>
            </p:nvSpPr>
            <p:spPr>
              <a:xfrm>
                <a:off x="2603612" y="2261498"/>
                <a:ext cx="1800200" cy="1800200"/>
              </a:xfrm>
              <a:prstGeom prst="donut">
                <a:avLst>
                  <a:gd name="adj" fmla="val 1230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6435" tIns="48218" rIns="96435" bIns="48218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空心弧 7"/>
              <p:cNvSpPr/>
              <p:nvPr/>
            </p:nvSpPr>
            <p:spPr>
              <a:xfrm rot="16200000">
                <a:off x="2495600" y="2132855"/>
                <a:ext cx="2016224" cy="2016224"/>
              </a:xfrm>
              <a:prstGeom prst="blockArc">
                <a:avLst>
                  <a:gd name="adj1" fmla="val 3829526"/>
                  <a:gd name="adj2" fmla="val 21545576"/>
                  <a:gd name="adj3" fmla="val 20293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txBody>
              <a:bodyPr vert="horz" wrap="square" lIns="96435" tIns="48218" rIns="96435" bIns="48218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8" name="TextBox 16">
              <a:extLst>
                <a:ext uri="{FF2B5EF4-FFF2-40B4-BE49-F238E27FC236}">
                  <a16:creationId xmlns:a16="http://schemas.microsoft.com/office/drawing/2014/main" id="{78387B2F-2CF4-3144-89BC-3B3318CAC32E}"/>
                </a:ext>
              </a:extLst>
            </p:cNvPr>
            <p:cNvSpPr txBox="1"/>
            <p:nvPr/>
          </p:nvSpPr>
          <p:spPr>
            <a:xfrm>
              <a:off x="6365323" y="2888883"/>
              <a:ext cx="17662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>
                  <a:solidFill>
                    <a:schemeClr val="bg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18</a:t>
              </a:r>
              <a:r>
                <a:rPr lang="vi-VN" sz="4800" dirty="0">
                  <a:solidFill>
                    <a:schemeClr val="bg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%</a:t>
              </a:r>
            </a:p>
          </p:txBody>
        </p:sp>
      </p:grp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7D240EDB-0245-C448-8059-B94D83C52324}"/>
              </a:ext>
            </a:extLst>
          </p:cNvPr>
          <p:cNvSpPr txBox="1">
            <a:spLocks/>
          </p:cNvSpPr>
          <p:nvPr/>
        </p:nvSpPr>
        <p:spPr>
          <a:xfrm>
            <a:off x="9692932" y="4175213"/>
            <a:ext cx="2775623" cy="465152"/>
          </a:xfrm>
          <a:prstGeom prst="rect">
            <a:avLst/>
          </a:prstGeom>
        </p:spPr>
        <p:txBody>
          <a:bodyPr vert="horz" lIns="128580" tIns="64290" rIns="128580" bIns="6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898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相对于示例</a:t>
            </a:r>
            <a:r>
              <a:rPr lang="en-US" altLang="zh-CN" sz="1898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endParaRPr lang="en-US" sz="1898" b="1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6" name="Group 4">
            <a:extLst>
              <a:ext uri="{FF2B5EF4-FFF2-40B4-BE49-F238E27FC236}">
                <a16:creationId xmlns:a16="http://schemas.microsoft.com/office/drawing/2014/main" id="{635FFDE6-A8E2-174B-B7E6-7C741668B6A4}"/>
              </a:ext>
            </a:extLst>
          </p:cNvPr>
          <p:cNvGrpSpPr>
            <a:grpSpLocks noChangeAspect="1"/>
          </p:cNvGrpSpPr>
          <p:nvPr/>
        </p:nvGrpSpPr>
        <p:grpSpPr>
          <a:xfrm>
            <a:off x="2901303" y="1799457"/>
            <a:ext cx="2880000" cy="2752972"/>
            <a:chOff x="7082738" y="2128986"/>
            <a:chExt cx="2016224" cy="2016224"/>
          </a:xfrm>
        </p:grpSpPr>
        <p:sp>
          <p:nvSpPr>
            <p:cNvPr id="50" name="同心圆 17">
              <a:extLst>
                <a:ext uri="{FF2B5EF4-FFF2-40B4-BE49-F238E27FC236}">
                  <a16:creationId xmlns:a16="http://schemas.microsoft.com/office/drawing/2014/main" id="{31D76243-541B-2E4F-8C66-014B054ED42D}"/>
                </a:ext>
              </a:extLst>
            </p:cNvPr>
            <p:cNvSpPr/>
            <p:nvPr/>
          </p:nvSpPr>
          <p:spPr>
            <a:xfrm>
              <a:off x="7176120" y="2240868"/>
              <a:ext cx="1800200" cy="1800200"/>
            </a:xfrm>
            <a:prstGeom prst="donut">
              <a:avLst>
                <a:gd name="adj" fmla="val 1230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1" name="空心弧 18">
              <a:extLst>
                <a:ext uri="{FF2B5EF4-FFF2-40B4-BE49-F238E27FC236}">
                  <a16:creationId xmlns:a16="http://schemas.microsoft.com/office/drawing/2014/main" id="{6E8C529A-7BAE-524F-ABDD-9EDE87A5FE9F}"/>
                </a:ext>
              </a:extLst>
            </p:cNvPr>
            <p:cNvSpPr/>
            <p:nvPr/>
          </p:nvSpPr>
          <p:spPr>
            <a:xfrm rot="16200000">
              <a:off x="7082738" y="2128986"/>
              <a:ext cx="2016224" cy="2016224"/>
            </a:xfrm>
            <a:prstGeom prst="blockArc">
              <a:avLst>
                <a:gd name="adj1" fmla="val 7702642"/>
                <a:gd name="adj2" fmla="val 18209"/>
                <a:gd name="adj3" fmla="val 19876"/>
              </a:avLst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2" name="TextBox 18">
            <a:extLst>
              <a:ext uri="{FF2B5EF4-FFF2-40B4-BE49-F238E27FC236}">
                <a16:creationId xmlns:a16="http://schemas.microsoft.com/office/drawing/2014/main" id="{3918FA17-8CC9-7D43-896F-098083B03243}"/>
              </a:ext>
            </a:extLst>
          </p:cNvPr>
          <p:cNvSpPr txBox="1"/>
          <p:nvPr/>
        </p:nvSpPr>
        <p:spPr>
          <a:xfrm>
            <a:off x="3777714" y="2845013"/>
            <a:ext cx="1293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36</a:t>
            </a:r>
            <a:r>
              <a:rPr lang="vi-VN" sz="40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23286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9E7965BD-BA7C-4284-B303-3DF26FF20985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UUID" val="{C1A8F295-47DC-48FB-81BD-666766343352}"/>
  <p:tag name="ISPRING_RESOURCE_FOLDER" val="E:\素材\正版图-卖\PPT\0变色龙\0包图网\bt369\ppt\bt369\"/>
  <p:tag name="ISPRING_PRESENTATION_PATH" val="E:\素材\正版图-卖\PPT\0变色龙\0包图网\bt369\ppt\bt369.pptx"/>
  <p:tag name="ISPRING_PROJECT_FOLDER_UPDATED" val="1"/>
  <p:tag name="ISPRING_SCREEN_RECS_UPDATED" val="E:\素材\正版图-卖\PPT\0变色龙\0包图网\bt369\ppt\bt369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bt126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4"/>
</p:tagLst>
</file>

<file path=ppt/theme/theme1.xml><?xml version="1.0" encoding="utf-8"?>
<a:theme xmlns:a="http://schemas.openxmlformats.org/drawingml/2006/main" name="自定义设计方案">
  <a:themeElements>
    <a:clrScheme name="自定义 494">
      <a:dk1>
        <a:sysClr val="windowText" lastClr="000000"/>
      </a:dk1>
      <a:lt1>
        <a:sysClr val="window" lastClr="FFFFFF"/>
      </a:lt1>
      <a:dk2>
        <a:srgbClr val="00B0F0"/>
      </a:dk2>
      <a:lt2>
        <a:srgbClr val="7F7F7F"/>
      </a:lt2>
      <a:accent1>
        <a:srgbClr val="0070C0"/>
      </a:accent1>
      <a:accent2>
        <a:srgbClr val="00B0F0"/>
      </a:accent2>
      <a:accent3>
        <a:srgbClr val="0070C0"/>
      </a:accent3>
      <a:accent4>
        <a:srgbClr val="00B0F0"/>
      </a:accent4>
      <a:accent5>
        <a:srgbClr val="0070C0"/>
      </a:accent5>
      <a:accent6>
        <a:srgbClr val="00B0F0"/>
      </a:accent6>
      <a:hlink>
        <a:srgbClr val="0070C0"/>
      </a:hlink>
      <a:folHlink>
        <a:srgbClr val="00B0F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1118</Words>
  <Application>Microsoft Macintosh PowerPoint</Application>
  <PresentationFormat>自定义</PresentationFormat>
  <Paragraphs>172</Paragraphs>
  <Slides>20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8" baseType="lpstr">
      <vt:lpstr>Microsoft YaHei</vt:lpstr>
      <vt:lpstr>Microsoft YaHei</vt:lpstr>
      <vt:lpstr>Microsoft YaHei Light</vt:lpstr>
      <vt:lpstr>Arial</vt:lpstr>
      <vt:lpstr>Calibri</vt:lpstr>
      <vt:lpstr>Calibri Light</vt:lpstr>
      <vt:lpstr>Wingdings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bt1264</dc:title>
  <dc:creator/>
  <cp:lastModifiedBy/>
  <cp:revision>1</cp:revision>
  <dcterms:created xsi:type="dcterms:W3CDTF">2017-03-09T14:40:27Z</dcterms:created>
  <dcterms:modified xsi:type="dcterms:W3CDTF">2019-07-01T01:50:32Z</dcterms:modified>
</cp:coreProperties>
</file>