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86" r:id="rId1"/>
    <p:sldMasterId id="2147483745" r:id="rId2"/>
  </p:sldMasterIdLst>
  <p:notesMasterIdLst>
    <p:notesMasterId r:id="rId64"/>
  </p:notesMasterIdLst>
  <p:sldIdLst>
    <p:sldId id="282" r:id="rId3"/>
    <p:sldId id="1025" r:id="rId4"/>
    <p:sldId id="1161" r:id="rId5"/>
    <p:sldId id="1162" r:id="rId6"/>
    <p:sldId id="1009" r:id="rId7"/>
    <p:sldId id="1142" r:id="rId8"/>
    <p:sldId id="1019" r:id="rId9"/>
    <p:sldId id="1020" r:id="rId10"/>
    <p:sldId id="1021" r:id="rId11"/>
    <p:sldId id="1170" r:id="rId12"/>
    <p:sldId id="1133" r:id="rId13"/>
    <p:sldId id="1134" r:id="rId14"/>
    <p:sldId id="1171" r:id="rId15"/>
    <p:sldId id="1144" r:id="rId16"/>
    <p:sldId id="1145" r:id="rId17"/>
    <p:sldId id="1146" r:id="rId18"/>
    <p:sldId id="1150" r:id="rId19"/>
    <p:sldId id="1147" r:id="rId20"/>
    <p:sldId id="1148" r:id="rId21"/>
    <p:sldId id="1149" r:id="rId22"/>
    <p:sldId id="1151" r:id="rId23"/>
    <p:sldId id="1152" r:id="rId24"/>
    <p:sldId id="1153" r:id="rId25"/>
    <p:sldId id="1154" r:id="rId26"/>
    <p:sldId id="1155" r:id="rId27"/>
    <p:sldId id="1156" r:id="rId28"/>
    <p:sldId id="1157" r:id="rId29"/>
    <p:sldId id="1158" r:id="rId30"/>
    <p:sldId id="1159" r:id="rId31"/>
    <p:sldId id="1026" r:id="rId32"/>
    <p:sldId id="1076" r:id="rId33"/>
    <p:sldId id="1078" r:id="rId34"/>
    <p:sldId id="1140" r:id="rId35"/>
    <p:sldId id="1141" r:id="rId36"/>
    <p:sldId id="1084" r:id="rId37"/>
    <p:sldId id="1086" r:id="rId38"/>
    <p:sldId id="1087" r:id="rId39"/>
    <p:sldId id="1088" r:id="rId40"/>
    <p:sldId id="1089" r:id="rId41"/>
    <p:sldId id="1090" r:id="rId42"/>
    <p:sldId id="1123" r:id="rId43"/>
    <p:sldId id="1122" r:id="rId44"/>
    <p:sldId id="1124" r:id="rId45"/>
    <p:sldId id="1125" r:id="rId46"/>
    <p:sldId id="1128" r:id="rId47"/>
    <p:sldId id="1127" r:id="rId48"/>
    <p:sldId id="1126" r:id="rId49"/>
    <p:sldId id="1173" r:id="rId50"/>
    <p:sldId id="1129" r:id="rId51"/>
    <p:sldId id="1164" r:id="rId52"/>
    <p:sldId id="1131" r:id="rId53"/>
    <p:sldId id="1165" r:id="rId54"/>
    <p:sldId id="1166" r:id="rId55"/>
    <p:sldId id="1130" r:id="rId56"/>
    <p:sldId id="1167" r:id="rId57"/>
    <p:sldId id="1169" r:id="rId58"/>
    <p:sldId id="1160" r:id="rId59"/>
    <p:sldId id="1172" r:id="rId60"/>
    <p:sldId id="1174" r:id="rId61"/>
    <p:sldId id="1176" r:id="rId62"/>
    <p:sldId id="959" r:id="rId63"/>
  </p:sldIdLst>
  <p:sldSz cx="12192000" cy="6858000"/>
  <p:notesSz cx="6858000" cy="9144000"/>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xmlns="">
        <p15:guide id="1" orient="horz" pos="2175" userDrawn="1">
          <p15:clr>
            <a:srgbClr val="A4A3A4"/>
          </p15:clr>
        </p15:guide>
        <p15:guide id="2" pos="388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2066" autoAdjust="0"/>
  </p:normalViewPr>
  <p:slideViewPr>
    <p:cSldViewPr>
      <p:cViewPr varScale="1">
        <p:scale>
          <a:sx n="104" d="100"/>
          <a:sy n="104" d="100"/>
        </p:scale>
        <p:origin x="-798" y="-96"/>
      </p:cViewPr>
      <p:guideLst>
        <p:guide orient="horz" pos="2175"/>
        <p:guide pos="3883"/>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buFont typeface="Arial" panose="020B0604020202020204" pitchFamily="34" charset="0"/>
              <a:buNone/>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buFont typeface="Arial" panose="020B0604020202020204" pitchFamily="34" charset="0"/>
              <a:buNone/>
              <a:defRPr sz="1200"/>
            </a:lvl1pPr>
          </a:lstStyle>
          <a:p>
            <a:pPr>
              <a:defRPr/>
            </a:pPr>
            <a:fld id="{4F3497EA-A4F7-4797-AD38-BD6F24C54575}" type="datetimeFigureOut">
              <a:rPr lang="zh-CN" altLang="en-US"/>
              <a:pPr>
                <a:defRPr/>
              </a:pPr>
              <a:t>2019/6/28</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buFont typeface="Arial" panose="020B0604020202020204" pitchFamily="34" charset="0"/>
              <a:buNone/>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eaLnBrk="1" hangingPunct="1">
              <a:buFont typeface="Arial" panose="020B0604020202020204" pitchFamily="34" charset="0"/>
              <a:buNone/>
              <a:defRPr sz="1200"/>
            </a:lvl1pPr>
          </a:lstStyle>
          <a:p>
            <a:fld id="{C281727E-37D7-4FC5-80F4-0FAEF16EF732}" type="slidenum">
              <a:rPr lang="zh-CN" altLang="en-US"/>
              <a:pPr/>
              <a:t>‹#›</a:t>
            </a:fld>
            <a:endParaRPr lang="zh-CN" altLang="en-US"/>
          </a:p>
        </p:txBody>
      </p:sp>
    </p:spTree>
    <p:extLst>
      <p:ext uri="{BB962C8B-B14F-4D97-AF65-F5344CB8AC3E}">
        <p14:creationId xmlns:p14="http://schemas.microsoft.com/office/powerpoint/2010/main" xmlns="" val="21454849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5" name="文本框"/>
          <p:cNvSpPr>
            <a:spLocks noGrp="1"/>
          </p:cNvSpPr>
          <p:nvPr>
            <p:ph type="sldNum" idx="5"/>
          </p:nvPr>
        </p:nvSpPr>
        <p:spPr>
          <a:xfrm>
            <a:off x="3884613" y="8685213"/>
            <a:ext cx="2971800" cy="457200"/>
          </a:xfrm>
          <a:prstGeom prst="rect">
            <a:avLst/>
          </a:prstGeom>
          <a:noFill/>
          <a:ln w="9525" cap="flat" cmpd="sng">
            <a:noFill/>
            <a:prstDash val="solid"/>
            <a:miter/>
          </a:ln>
        </p:spPr>
        <p:txBody>
          <a:bodyPr vert="horz" wrap="square" lIns="91440" tIns="45720" rIns="91440" bIns="45720" anchor="b" anchorCtr="0">
            <a:prstTxWarp prst="textNoShape">
              <a:avLst/>
            </a:prstTxWarp>
          </a:bodyPr>
          <a:lstStyle/>
          <a:p>
            <a:pPr algn="r"/>
            <a:fld id="{CAD2D6BD-DE1B-4B5F-8B41-2702339687B9}" type="slidenum">
              <a:rPr lang="en-US" altLang="zh-CN" sz="1200" b="0" i="0" u="none" strike="noStrike" kern="1200" cap="none" spc="0" baseline="0">
                <a:solidFill>
                  <a:schemeClr val="tx1"/>
                </a:solidFill>
                <a:latin typeface="Arial" charset="0"/>
                <a:ea typeface="等线" charset="0"/>
                <a:cs typeface="Times New Roman" pitchFamily="18" charset="0"/>
              </a:rPr>
              <a:pPr algn="r"/>
              <a:t>2</a:t>
            </a:fld>
            <a:endParaRPr lang="zh-CN" altLang="en-US" sz="1200">
              <a:latin typeface="Arial" charset="0"/>
              <a:ea typeface="等线" charset="0"/>
              <a:cs typeface="等线" charset="0"/>
            </a:endParaRPr>
          </a:p>
        </p:txBody>
      </p:sp>
      <p:sp>
        <p:nvSpPr>
          <p:cNvPr id="218" name="对象"/>
          <p:cNvSpPr>
            <a:spLocks noGrp="1" noRot="1" noChangeAspect="1"/>
          </p:cNvSpPr>
          <p:nvPr>
            <p:ph type="sldImg"/>
          </p:nvPr>
        </p:nvSpPr>
        <p:spPr>
          <a:xfrm>
            <a:off x="381000" y="685800"/>
            <a:ext cx="6096000" cy="3429000"/>
          </a:xfrm>
          <a:prstGeom prst="rect">
            <a:avLst/>
          </a:prstGeom>
          <a:noFill/>
          <a:ln w="9525" cap="flat" cmpd="sng">
            <a:noFill/>
            <a:prstDash val="solid"/>
            <a:miter/>
          </a:ln>
        </p:spPr>
      </p:sp>
      <p:sp>
        <p:nvSpPr>
          <p:cNvPr id="219" name="文本框"/>
          <p:cNvSpPr>
            <a:spLocks noGrp="1"/>
          </p:cNvSpPr>
          <p:nvPr>
            <p:ph type="body" idx="1"/>
          </p:nvPr>
        </p:nvSpPr>
        <p:spPr>
          <a:xfrm>
            <a:off x="685800" y="4343400"/>
            <a:ext cx="5486400" cy="4114800"/>
          </a:xfrm>
          <a:prstGeom prst="rect">
            <a:avLst/>
          </a:prstGeom>
          <a:noFill/>
          <a:ln w="9525" cap="flat" cmpd="sng">
            <a:noFill/>
            <a:prstDash val="solid"/>
            <a:miter/>
          </a:ln>
        </p:spPr>
        <p:txBody>
          <a:bodyPr vert="horz" wrap="square" lIns="91440" tIns="45720" rIns="91440" bIns="45720" anchor="t" anchorCtr="0">
            <a:prstTxWarp prst="textNoShape">
              <a:avLst/>
            </a:prstTxWarp>
          </a:bodyPr>
          <a:lstStyle/>
          <a:p>
            <a:endParaRPr lang="zh-CN" altLang="en-US"/>
          </a:p>
        </p:txBody>
      </p:sp>
    </p:spTree>
    <p:extLst>
      <p:ext uri="{BB962C8B-B14F-4D97-AF65-F5344CB8AC3E}">
        <p14:creationId xmlns:p14="http://schemas.microsoft.com/office/powerpoint/2010/main" xmlns="" val="2130328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5" name="文本框"/>
          <p:cNvSpPr>
            <a:spLocks noGrp="1"/>
          </p:cNvSpPr>
          <p:nvPr>
            <p:ph type="sldNum" idx="5"/>
          </p:nvPr>
        </p:nvSpPr>
        <p:spPr>
          <a:xfrm>
            <a:off x="3884613" y="8685213"/>
            <a:ext cx="2971800" cy="457200"/>
          </a:xfrm>
          <a:prstGeom prst="rect">
            <a:avLst/>
          </a:prstGeom>
          <a:noFill/>
          <a:ln w="9525" cap="flat" cmpd="sng">
            <a:noFill/>
            <a:prstDash val="solid"/>
            <a:miter/>
          </a:ln>
        </p:spPr>
        <p:txBody>
          <a:bodyPr vert="horz" wrap="square" lIns="91440" tIns="45720" rIns="91440" bIns="45720" anchor="b" anchorCtr="0">
            <a:prstTxWarp prst="textNoShape">
              <a:avLst/>
            </a:prstTxWarp>
          </a:bodyPr>
          <a:lstStyle/>
          <a:p>
            <a:pPr algn="r"/>
            <a:fld id="{CAD2D6BD-DE1B-4B5F-8B41-2702339687B9}" type="slidenum">
              <a:rPr lang="en-US" altLang="zh-CN" sz="1200" b="0" i="0" u="none" strike="noStrike" kern="1200" cap="none" spc="0" baseline="0">
                <a:solidFill>
                  <a:schemeClr val="tx1"/>
                </a:solidFill>
                <a:latin typeface="Arial" charset="0"/>
                <a:ea typeface="等线" charset="0"/>
                <a:cs typeface="Times New Roman" pitchFamily="18" charset="0"/>
              </a:rPr>
              <a:pPr algn="r"/>
              <a:t>10</a:t>
            </a:fld>
            <a:endParaRPr lang="zh-CN" altLang="en-US" sz="1200">
              <a:latin typeface="Arial" charset="0"/>
              <a:ea typeface="等线" charset="0"/>
              <a:cs typeface="等线" charset="0"/>
            </a:endParaRPr>
          </a:p>
        </p:txBody>
      </p:sp>
      <p:sp>
        <p:nvSpPr>
          <p:cNvPr id="218" name="对象"/>
          <p:cNvSpPr>
            <a:spLocks noGrp="1" noRot="1" noChangeAspect="1"/>
          </p:cNvSpPr>
          <p:nvPr>
            <p:ph type="sldImg"/>
          </p:nvPr>
        </p:nvSpPr>
        <p:spPr>
          <a:xfrm>
            <a:off x="381000" y="685800"/>
            <a:ext cx="6096000" cy="3429000"/>
          </a:xfrm>
          <a:prstGeom prst="rect">
            <a:avLst/>
          </a:prstGeom>
          <a:noFill/>
          <a:ln w="9525" cap="flat" cmpd="sng">
            <a:noFill/>
            <a:prstDash val="solid"/>
            <a:miter/>
          </a:ln>
        </p:spPr>
      </p:sp>
      <p:sp>
        <p:nvSpPr>
          <p:cNvPr id="219" name="文本框"/>
          <p:cNvSpPr>
            <a:spLocks noGrp="1"/>
          </p:cNvSpPr>
          <p:nvPr>
            <p:ph type="body" idx="1"/>
          </p:nvPr>
        </p:nvSpPr>
        <p:spPr>
          <a:xfrm>
            <a:off x="685800" y="4343400"/>
            <a:ext cx="5486400" cy="4114800"/>
          </a:xfrm>
          <a:prstGeom prst="rect">
            <a:avLst/>
          </a:prstGeom>
          <a:noFill/>
          <a:ln w="9525" cap="flat" cmpd="sng">
            <a:noFill/>
            <a:prstDash val="solid"/>
            <a:miter/>
          </a:ln>
        </p:spPr>
        <p:txBody>
          <a:bodyPr vert="horz" wrap="square" lIns="91440" tIns="45720" rIns="91440" bIns="45720" anchor="t" anchorCtr="0">
            <a:prstTxWarp prst="textNoShape">
              <a:avLst/>
            </a:prstTxWarp>
          </a:bodyPr>
          <a:lstStyle/>
          <a:p>
            <a:endParaRPr lang="zh-CN" altLang="en-US"/>
          </a:p>
        </p:txBody>
      </p:sp>
    </p:spTree>
    <p:extLst>
      <p:ext uri="{BB962C8B-B14F-4D97-AF65-F5344CB8AC3E}">
        <p14:creationId xmlns:p14="http://schemas.microsoft.com/office/powerpoint/2010/main" xmlns="" val="2068023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5" name="文本框"/>
          <p:cNvSpPr>
            <a:spLocks noGrp="1"/>
          </p:cNvSpPr>
          <p:nvPr>
            <p:ph type="sldNum" idx="5"/>
          </p:nvPr>
        </p:nvSpPr>
        <p:spPr>
          <a:xfrm>
            <a:off x="3884613" y="8685213"/>
            <a:ext cx="2971800" cy="457200"/>
          </a:xfrm>
          <a:prstGeom prst="rect">
            <a:avLst/>
          </a:prstGeom>
          <a:noFill/>
          <a:ln w="9525" cap="flat" cmpd="sng">
            <a:noFill/>
            <a:prstDash val="solid"/>
            <a:miter/>
          </a:ln>
        </p:spPr>
        <p:txBody>
          <a:bodyPr vert="horz" wrap="square" lIns="91440" tIns="45720" rIns="91440" bIns="45720" anchor="b" anchorCtr="0">
            <a:prstTxWarp prst="textNoShape">
              <a:avLst/>
            </a:prstTxWarp>
          </a:bodyPr>
          <a:lstStyle/>
          <a:p>
            <a:pPr algn="r"/>
            <a:fld id="{CAD2D6BD-DE1B-4B5F-8B41-2702339687B9}" type="slidenum">
              <a:rPr lang="en-US" altLang="zh-CN" sz="1200" b="0" i="0" u="none" strike="noStrike" kern="1200" cap="none" spc="0" baseline="0">
                <a:solidFill>
                  <a:schemeClr val="tx1"/>
                </a:solidFill>
                <a:latin typeface="Arial" charset="0"/>
                <a:ea typeface="等线" charset="0"/>
                <a:cs typeface="Times New Roman" pitchFamily="18" charset="0"/>
              </a:rPr>
              <a:pPr algn="r"/>
              <a:t>13</a:t>
            </a:fld>
            <a:endParaRPr lang="zh-CN" altLang="en-US" sz="1200">
              <a:latin typeface="Arial" charset="0"/>
              <a:ea typeface="等线" charset="0"/>
              <a:cs typeface="等线" charset="0"/>
            </a:endParaRPr>
          </a:p>
        </p:txBody>
      </p:sp>
      <p:sp>
        <p:nvSpPr>
          <p:cNvPr id="218" name="对象"/>
          <p:cNvSpPr>
            <a:spLocks noGrp="1" noRot="1" noChangeAspect="1"/>
          </p:cNvSpPr>
          <p:nvPr>
            <p:ph type="sldImg"/>
          </p:nvPr>
        </p:nvSpPr>
        <p:spPr>
          <a:xfrm>
            <a:off x="381000" y="685800"/>
            <a:ext cx="6096000" cy="3429000"/>
          </a:xfrm>
          <a:prstGeom prst="rect">
            <a:avLst/>
          </a:prstGeom>
          <a:noFill/>
          <a:ln w="9525" cap="flat" cmpd="sng">
            <a:noFill/>
            <a:prstDash val="solid"/>
            <a:miter/>
          </a:ln>
        </p:spPr>
      </p:sp>
      <p:sp>
        <p:nvSpPr>
          <p:cNvPr id="219" name="文本框"/>
          <p:cNvSpPr>
            <a:spLocks noGrp="1"/>
          </p:cNvSpPr>
          <p:nvPr>
            <p:ph type="body" idx="1"/>
          </p:nvPr>
        </p:nvSpPr>
        <p:spPr>
          <a:xfrm>
            <a:off x="685800" y="4343400"/>
            <a:ext cx="5486400" cy="4114800"/>
          </a:xfrm>
          <a:prstGeom prst="rect">
            <a:avLst/>
          </a:prstGeom>
          <a:noFill/>
          <a:ln w="9525" cap="flat" cmpd="sng">
            <a:noFill/>
            <a:prstDash val="solid"/>
            <a:miter/>
          </a:ln>
        </p:spPr>
        <p:txBody>
          <a:bodyPr vert="horz" wrap="square" lIns="91440" tIns="45720" rIns="91440" bIns="45720" anchor="t" anchorCtr="0">
            <a:prstTxWarp prst="textNoShape">
              <a:avLst/>
            </a:prstTxWarp>
          </a:bodyPr>
          <a:lstStyle/>
          <a:p>
            <a:endParaRPr lang="zh-CN" altLang="en-US"/>
          </a:p>
        </p:txBody>
      </p:sp>
    </p:spTree>
    <p:extLst>
      <p:ext uri="{BB962C8B-B14F-4D97-AF65-F5344CB8AC3E}">
        <p14:creationId xmlns:p14="http://schemas.microsoft.com/office/powerpoint/2010/main" xmlns="" val="1035805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5" name="文本框"/>
          <p:cNvSpPr>
            <a:spLocks noGrp="1"/>
          </p:cNvSpPr>
          <p:nvPr>
            <p:ph type="sldNum" idx="5"/>
          </p:nvPr>
        </p:nvSpPr>
        <p:spPr>
          <a:xfrm>
            <a:off x="3884613" y="8685213"/>
            <a:ext cx="2971800" cy="457200"/>
          </a:xfrm>
          <a:prstGeom prst="rect">
            <a:avLst/>
          </a:prstGeom>
          <a:noFill/>
          <a:ln w="9525" cap="flat" cmpd="sng">
            <a:noFill/>
            <a:prstDash val="solid"/>
            <a:miter/>
          </a:ln>
        </p:spPr>
        <p:txBody>
          <a:bodyPr vert="horz" wrap="square" lIns="91440" tIns="45720" rIns="91440" bIns="45720" anchor="b" anchorCtr="0">
            <a:prstTxWarp prst="textNoShape">
              <a:avLst/>
            </a:prstTxWarp>
          </a:bodyPr>
          <a:lstStyle/>
          <a:p>
            <a:pPr algn="r"/>
            <a:fld id="{CAD2D6BD-DE1B-4B5F-8B41-2702339687B9}" type="slidenum">
              <a:rPr lang="en-US" altLang="zh-CN" sz="1200" b="0" i="0" u="none" strike="noStrike" kern="1200" cap="none" spc="0" baseline="0">
                <a:solidFill>
                  <a:schemeClr val="tx1"/>
                </a:solidFill>
                <a:latin typeface="Arial" charset="0"/>
                <a:ea typeface="等线" charset="0"/>
                <a:cs typeface="Times New Roman" pitchFamily="18" charset="0"/>
              </a:rPr>
              <a:pPr algn="r"/>
              <a:t>18</a:t>
            </a:fld>
            <a:endParaRPr lang="zh-CN" altLang="en-US" sz="1200">
              <a:latin typeface="Arial" charset="0"/>
              <a:ea typeface="等线" charset="0"/>
              <a:cs typeface="等线" charset="0"/>
            </a:endParaRPr>
          </a:p>
        </p:txBody>
      </p:sp>
      <p:sp>
        <p:nvSpPr>
          <p:cNvPr id="218" name="对象"/>
          <p:cNvSpPr>
            <a:spLocks noGrp="1" noRot="1" noChangeAspect="1"/>
          </p:cNvSpPr>
          <p:nvPr>
            <p:ph type="sldImg"/>
          </p:nvPr>
        </p:nvSpPr>
        <p:spPr>
          <a:xfrm>
            <a:off x="381000" y="685800"/>
            <a:ext cx="6096000" cy="3429000"/>
          </a:xfrm>
          <a:prstGeom prst="rect">
            <a:avLst/>
          </a:prstGeom>
          <a:noFill/>
          <a:ln w="9525" cap="flat" cmpd="sng">
            <a:noFill/>
            <a:prstDash val="solid"/>
            <a:miter/>
          </a:ln>
        </p:spPr>
      </p:sp>
      <p:sp>
        <p:nvSpPr>
          <p:cNvPr id="219" name="文本框"/>
          <p:cNvSpPr>
            <a:spLocks noGrp="1"/>
          </p:cNvSpPr>
          <p:nvPr>
            <p:ph type="body" idx="1"/>
          </p:nvPr>
        </p:nvSpPr>
        <p:spPr>
          <a:xfrm>
            <a:off x="685800" y="4343400"/>
            <a:ext cx="5486400" cy="4114800"/>
          </a:xfrm>
          <a:prstGeom prst="rect">
            <a:avLst/>
          </a:prstGeom>
          <a:noFill/>
          <a:ln w="9525" cap="flat" cmpd="sng">
            <a:noFill/>
            <a:prstDash val="solid"/>
            <a:miter/>
          </a:ln>
        </p:spPr>
        <p:txBody>
          <a:bodyPr vert="horz" wrap="square" lIns="91440" tIns="45720" rIns="91440" bIns="45720" anchor="t" anchorCtr="0">
            <a:prstTxWarp prst="textNoShape">
              <a:avLst/>
            </a:prstTxWarp>
          </a:bodyPr>
          <a:lstStyle/>
          <a:p>
            <a:endParaRPr lang="zh-CN" altLang="en-US"/>
          </a:p>
        </p:txBody>
      </p:sp>
    </p:spTree>
    <p:extLst>
      <p:ext uri="{BB962C8B-B14F-4D97-AF65-F5344CB8AC3E}">
        <p14:creationId xmlns:p14="http://schemas.microsoft.com/office/powerpoint/2010/main" xmlns="" val="907708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DCF6F07-4138-4617-BF55-B59860E6EBB8}" type="slidenum">
              <a:rPr lang="en-US" altLang="zh-CN">
                <a:latin typeface="Tahoma" panose="020B0604030504040204" pitchFamily="34" charset="0"/>
                <a:cs typeface="Times New Roman" panose="02020603050405020304" pitchFamily="18" charset="0"/>
              </a:rPr>
              <a:pPr eaLnBrk="1" hangingPunct="1"/>
              <a:t>25</a:t>
            </a:fld>
            <a:endParaRPr lang="en-US" altLang="zh-CN">
              <a:latin typeface="Tahoma" panose="020B0604030504040204" pitchFamily="34" charset="0"/>
              <a:cs typeface="Times New Roman" panose="02020603050405020304" pitchFamily="18" charset="0"/>
            </a:endParaRPr>
          </a:p>
        </p:txBody>
      </p:sp>
      <p:sp>
        <p:nvSpPr>
          <p:cNvPr id="450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5060"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zh-CN"/>
          </a:p>
        </p:txBody>
      </p:sp>
    </p:spTree>
    <p:extLst>
      <p:ext uri="{BB962C8B-B14F-4D97-AF65-F5344CB8AC3E}">
        <p14:creationId xmlns:p14="http://schemas.microsoft.com/office/powerpoint/2010/main" xmlns="" val="41242904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5" name="文本框"/>
          <p:cNvSpPr>
            <a:spLocks noGrp="1"/>
          </p:cNvSpPr>
          <p:nvPr>
            <p:ph type="sldNum" idx="5"/>
          </p:nvPr>
        </p:nvSpPr>
        <p:spPr>
          <a:xfrm>
            <a:off x="3884613" y="8685213"/>
            <a:ext cx="2971800" cy="457200"/>
          </a:xfrm>
          <a:prstGeom prst="rect">
            <a:avLst/>
          </a:prstGeom>
          <a:noFill/>
          <a:ln w="9525" cap="flat" cmpd="sng">
            <a:noFill/>
            <a:prstDash val="solid"/>
            <a:miter/>
          </a:ln>
        </p:spPr>
        <p:txBody>
          <a:bodyPr vert="horz" wrap="square" lIns="91440" tIns="45720" rIns="91440" bIns="45720" anchor="b" anchorCtr="0">
            <a:prstTxWarp prst="textNoShape">
              <a:avLst/>
            </a:prstTxWarp>
          </a:bodyPr>
          <a:lstStyle/>
          <a:p>
            <a:pPr algn="r"/>
            <a:fld id="{CAD2D6BD-DE1B-4B5F-8B41-2702339687B9}" type="slidenum">
              <a:rPr lang="en-US" altLang="zh-CN" sz="1200" b="0" i="0" u="none" strike="noStrike" kern="1200" cap="none" spc="0" baseline="0">
                <a:solidFill>
                  <a:schemeClr val="tx1"/>
                </a:solidFill>
                <a:latin typeface="Arial" charset="0"/>
                <a:ea typeface="等线" charset="0"/>
                <a:cs typeface="Times New Roman" pitchFamily="18" charset="0"/>
              </a:rPr>
              <a:pPr algn="r"/>
              <a:t>30</a:t>
            </a:fld>
            <a:endParaRPr lang="zh-CN" altLang="en-US" sz="1200">
              <a:latin typeface="Arial" charset="0"/>
              <a:ea typeface="等线" charset="0"/>
              <a:cs typeface="等线" charset="0"/>
            </a:endParaRPr>
          </a:p>
        </p:txBody>
      </p:sp>
      <p:sp>
        <p:nvSpPr>
          <p:cNvPr id="218" name="对象"/>
          <p:cNvSpPr>
            <a:spLocks noGrp="1" noRot="1" noChangeAspect="1"/>
          </p:cNvSpPr>
          <p:nvPr>
            <p:ph type="sldImg"/>
          </p:nvPr>
        </p:nvSpPr>
        <p:spPr>
          <a:xfrm>
            <a:off x="381000" y="685800"/>
            <a:ext cx="6096000" cy="3429000"/>
          </a:xfrm>
          <a:prstGeom prst="rect">
            <a:avLst/>
          </a:prstGeom>
          <a:noFill/>
          <a:ln w="9525" cap="flat" cmpd="sng">
            <a:noFill/>
            <a:prstDash val="solid"/>
            <a:miter/>
          </a:ln>
        </p:spPr>
      </p:sp>
      <p:sp>
        <p:nvSpPr>
          <p:cNvPr id="219" name="文本框"/>
          <p:cNvSpPr>
            <a:spLocks noGrp="1"/>
          </p:cNvSpPr>
          <p:nvPr>
            <p:ph type="body" idx="1"/>
          </p:nvPr>
        </p:nvSpPr>
        <p:spPr>
          <a:xfrm>
            <a:off x="685800" y="4343400"/>
            <a:ext cx="5486400" cy="4114800"/>
          </a:xfrm>
          <a:prstGeom prst="rect">
            <a:avLst/>
          </a:prstGeom>
          <a:noFill/>
          <a:ln w="9525" cap="flat" cmpd="sng">
            <a:noFill/>
            <a:prstDash val="solid"/>
            <a:miter/>
          </a:ln>
        </p:spPr>
        <p:txBody>
          <a:bodyPr vert="horz" wrap="square" lIns="91440" tIns="45720" rIns="91440" bIns="45720" anchor="t" anchorCtr="0">
            <a:prstTxWarp prst="textNoShape">
              <a:avLst/>
            </a:prstTxWarp>
          </a:bodyPr>
          <a:lstStyle/>
          <a:p>
            <a:endParaRPr lang="zh-CN" altLang="en-US"/>
          </a:p>
        </p:txBody>
      </p:sp>
    </p:spTree>
    <p:extLst>
      <p:ext uri="{BB962C8B-B14F-4D97-AF65-F5344CB8AC3E}">
        <p14:creationId xmlns:p14="http://schemas.microsoft.com/office/powerpoint/2010/main" xmlns="" val="907708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5" name="文本框"/>
          <p:cNvSpPr>
            <a:spLocks noGrp="1"/>
          </p:cNvSpPr>
          <p:nvPr>
            <p:ph type="sldNum" idx="5"/>
          </p:nvPr>
        </p:nvSpPr>
        <p:spPr>
          <a:xfrm>
            <a:off x="3884613" y="8685213"/>
            <a:ext cx="2971800" cy="457200"/>
          </a:xfrm>
          <a:prstGeom prst="rect">
            <a:avLst/>
          </a:prstGeom>
          <a:noFill/>
          <a:ln w="9525" cap="flat" cmpd="sng">
            <a:noFill/>
            <a:prstDash val="solid"/>
            <a:miter/>
          </a:ln>
        </p:spPr>
        <p:txBody>
          <a:bodyPr vert="horz" wrap="square" lIns="91440" tIns="45720" rIns="91440" bIns="45720" anchor="b" anchorCtr="0">
            <a:prstTxWarp prst="textNoShape">
              <a:avLst/>
            </a:prstTxWarp>
          </a:bodyPr>
          <a:lstStyle/>
          <a:p>
            <a:pPr algn="r"/>
            <a:fld id="{CAD2D6BD-DE1B-4B5F-8B41-2702339687B9}" type="slidenum">
              <a:rPr lang="en-US" altLang="zh-CN" sz="1200" b="0" i="0" u="none" strike="noStrike" kern="1200" cap="none" spc="0" baseline="0">
                <a:solidFill>
                  <a:schemeClr val="tx1"/>
                </a:solidFill>
                <a:latin typeface="Arial" charset="0"/>
                <a:ea typeface="等线" charset="0"/>
                <a:cs typeface="Times New Roman" pitchFamily="18" charset="0"/>
              </a:rPr>
              <a:pPr algn="r"/>
              <a:t>35</a:t>
            </a:fld>
            <a:endParaRPr lang="zh-CN" altLang="en-US" sz="1200">
              <a:latin typeface="Arial" charset="0"/>
              <a:ea typeface="等线" charset="0"/>
              <a:cs typeface="等线" charset="0"/>
            </a:endParaRPr>
          </a:p>
        </p:txBody>
      </p:sp>
      <p:sp>
        <p:nvSpPr>
          <p:cNvPr id="232" name="对象"/>
          <p:cNvSpPr>
            <a:spLocks noGrp="1" noRot="1" noChangeAspect="1"/>
          </p:cNvSpPr>
          <p:nvPr>
            <p:ph type="sldImg"/>
          </p:nvPr>
        </p:nvSpPr>
        <p:spPr>
          <a:xfrm>
            <a:off x="381000" y="685800"/>
            <a:ext cx="6096000" cy="3429000"/>
          </a:xfrm>
          <a:prstGeom prst="rect">
            <a:avLst/>
          </a:prstGeom>
          <a:noFill/>
          <a:ln w="9525" cap="flat" cmpd="sng">
            <a:noFill/>
            <a:prstDash val="solid"/>
            <a:miter/>
          </a:ln>
        </p:spPr>
      </p:sp>
      <p:sp>
        <p:nvSpPr>
          <p:cNvPr id="233" name="文本框"/>
          <p:cNvSpPr>
            <a:spLocks noGrp="1"/>
          </p:cNvSpPr>
          <p:nvPr>
            <p:ph type="body" idx="1"/>
          </p:nvPr>
        </p:nvSpPr>
        <p:spPr>
          <a:xfrm>
            <a:off x="685800" y="4343400"/>
            <a:ext cx="5486400" cy="4114800"/>
          </a:xfrm>
          <a:prstGeom prst="rect">
            <a:avLst/>
          </a:prstGeom>
          <a:noFill/>
          <a:ln w="9525" cap="flat" cmpd="sng">
            <a:noFill/>
            <a:prstDash val="solid"/>
            <a:miter/>
          </a:ln>
        </p:spPr>
        <p:txBody>
          <a:bodyPr vert="horz" wrap="square" lIns="91440" tIns="45720" rIns="91440" bIns="45720" anchor="t" anchorCtr="0">
            <a:prstTxWarp prst="textNoShape">
              <a:avLst/>
            </a:prstTxWarp>
          </a:bodyPr>
          <a:lstStyle/>
          <a:p>
            <a:endParaRPr lang="zh-CN" altLang="en-US"/>
          </a:p>
        </p:txBody>
      </p:sp>
    </p:spTree>
    <p:extLst>
      <p:ext uri="{BB962C8B-B14F-4D97-AF65-F5344CB8AC3E}">
        <p14:creationId xmlns:p14="http://schemas.microsoft.com/office/powerpoint/2010/main" xmlns="" val="27582823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5" name="文本框"/>
          <p:cNvSpPr>
            <a:spLocks noGrp="1"/>
          </p:cNvSpPr>
          <p:nvPr>
            <p:ph type="sldNum" idx="5"/>
          </p:nvPr>
        </p:nvSpPr>
        <p:spPr>
          <a:xfrm>
            <a:off x="3884613" y="8685213"/>
            <a:ext cx="2971800" cy="457200"/>
          </a:xfrm>
          <a:prstGeom prst="rect">
            <a:avLst/>
          </a:prstGeom>
          <a:noFill/>
          <a:ln w="9525" cap="flat" cmpd="sng">
            <a:noFill/>
            <a:prstDash val="solid"/>
            <a:miter/>
          </a:ln>
        </p:spPr>
        <p:txBody>
          <a:bodyPr vert="horz" wrap="square" lIns="91440" tIns="45720" rIns="91440" bIns="45720" anchor="b" anchorCtr="0">
            <a:prstTxWarp prst="textNoShape">
              <a:avLst/>
            </a:prstTxWarp>
          </a:bodyPr>
          <a:lstStyle/>
          <a:p>
            <a:pPr algn="r"/>
            <a:fld id="{CAD2D6BD-DE1B-4B5F-8B41-2702339687B9}" type="slidenum">
              <a:rPr lang="en-US" altLang="zh-CN" sz="1200" b="0" i="0" u="none" strike="noStrike" kern="1200" cap="none" spc="0" baseline="0">
                <a:solidFill>
                  <a:schemeClr val="tx1"/>
                </a:solidFill>
                <a:latin typeface="Arial" charset="0"/>
                <a:ea typeface="等线" charset="0"/>
                <a:cs typeface="Times New Roman" pitchFamily="18" charset="0"/>
              </a:rPr>
              <a:pPr algn="r"/>
              <a:t>58</a:t>
            </a:fld>
            <a:endParaRPr lang="zh-CN" altLang="en-US" sz="1200">
              <a:latin typeface="Arial" charset="0"/>
              <a:ea typeface="等线" charset="0"/>
              <a:cs typeface="等线" charset="0"/>
            </a:endParaRPr>
          </a:p>
        </p:txBody>
      </p:sp>
      <p:sp>
        <p:nvSpPr>
          <p:cNvPr id="218" name="对象"/>
          <p:cNvSpPr>
            <a:spLocks noGrp="1" noRot="1" noChangeAspect="1"/>
          </p:cNvSpPr>
          <p:nvPr>
            <p:ph type="sldImg"/>
          </p:nvPr>
        </p:nvSpPr>
        <p:spPr>
          <a:xfrm>
            <a:off x="381000" y="685800"/>
            <a:ext cx="6096000" cy="3429000"/>
          </a:xfrm>
          <a:prstGeom prst="rect">
            <a:avLst/>
          </a:prstGeom>
          <a:noFill/>
          <a:ln w="9525" cap="flat" cmpd="sng">
            <a:noFill/>
            <a:prstDash val="solid"/>
            <a:miter/>
          </a:ln>
        </p:spPr>
      </p:sp>
      <p:sp>
        <p:nvSpPr>
          <p:cNvPr id="219" name="文本框"/>
          <p:cNvSpPr>
            <a:spLocks noGrp="1"/>
          </p:cNvSpPr>
          <p:nvPr>
            <p:ph type="body" idx="1"/>
          </p:nvPr>
        </p:nvSpPr>
        <p:spPr>
          <a:xfrm>
            <a:off x="685800" y="4343400"/>
            <a:ext cx="5486400" cy="4114800"/>
          </a:xfrm>
          <a:prstGeom prst="rect">
            <a:avLst/>
          </a:prstGeom>
          <a:noFill/>
          <a:ln w="9525" cap="flat" cmpd="sng">
            <a:noFill/>
            <a:prstDash val="solid"/>
            <a:miter/>
          </a:ln>
        </p:spPr>
        <p:txBody>
          <a:bodyPr vert="horz" wrap="square" lIns="91440" tIns="45720" rIns="91440" bIns="45720" anchor="t" anchorCtr="0">
            <a:prstTxWarp prst="textNoShape">
              <a:avLst/>
            </a:prstTxWarp>
          </a:bodyPr>
          <a:lstStyle/>
          <a:p>
            <a:endParaRPr lang="zh-CN" altLang="en-US"/>
          </a:p>
        </p:txBody>
      </p:sp>
    </p:spTree>
    <p:extLst>
      <p:ext uri="{BB962C8B-B14F-4D97-AF65-F5344CB8AC3E}">
        <p14:creationId xmlns:p14="http://schemas.microsoft.com/office/powerpoint/2010/main" xmlns="" val="2792037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07514B77-75FE-4236-B8AC-F9270C15FF6C}" type="datetime1">
              <a:rPr lang="en-US" altLang="zh-CN" smtClean="0"/>
              <a:pPr/>
              <a:t>6/28/2019</a:t>
            </a:fld>
            <a:endParaRPr lang="zh-CN" altLang="en-US"/>
          </a:p>
        </p:txBody>
      </p:sp>
      <p:sp>
        <p:nvSpPr>
          <p:cNvPr id="5" name="页脚占位符 4"/>
          <p:cNvSpPr>
            <a:spLocks noGrp="1"/>
          </p:cNvSpPr>
          <p:nvPr>
            <p:ph type="ftr" sz="quarter" idx="11"/>
          </p:nvPr>
        </p:nvSpPr>
        <p:spPr/>
        <p:txBody>
          <a:bodyPr/>
          <a:lstStyle/>
          <a:p>
            <a:r>
              <a:rPr lang="zh-CN" altLang="en-US"/>
              <a:t>陈洪 以岭药业</a:t>
            </a:r>
          </a:p>
        </p:txBody>
      </p:sp>
      <p:sp>
        <p:nvSpPr>
          <p:cNvPr id="6" name="灯片编号占位符 5"/>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 name="日期占位符 2"/>
          <p:cNvSpPr>
            <a:spLocks noGrp="1"/>
          </p:cNvSpPr>
          <p:nvPr>
            <p:ph type="dt" sz="half" idx="10"/>
          </p:nvPr>
        </p:nvSpPr>
        <p:spPr/>
        <p:txBody>
          <a:bodyPr/>
          <a:lstStyle/>
          <a:p>
            <a:fld id="{5E44EDBA-2E87-4E21-A0CD-B968CC9A2B93}" type="datetime1">
              <a:rPr lang="en-US" altLang="zh-CN" smtClean="0"/>
              <a:pPr/>
              <a:t>6/28/2019</a:t>
            </a:fld>
            <a:endParaRPr lang="zh-CN" altLang="en-US"/>
          </a:p>
        </p:txBody>
      </p:sp>
      <p:sp>
        <p:nvSpPr>
          <p:cNvPr id="4" name="页脚占位符 3"/>
          <p:cNvSpPr>
            <a:spLocks noGrp="1"/>
          </p:cNvSpPr>
          <p:nvPr>
            <p:ph type="ftr" sz="quarter" idx="11"/>
          </p:nvPr>
        </p:nvSpPr>
        <p:spPr/>
        <p:txBody>
          <a:bodyPr/>
          <a:lstStyle/>
          <a:p>
            <a:r>
              <a:rPr lang="zh-CN" altLang="en-US"/>
              <a:t>陈洪 以岭药业</a:t>
            </a:r>
          </a:p>
        </p:txBody>
      </p:sp>
      <p:sp>
        <p:nvSpPr>
          <p:cNvPr id="5" name="灯片编号占位符 4"/>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zh-CN" altLang="en-US"/>
              <a:t>单击此处编辑母版标题样式</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pPr>
              <a:defRPr/>
            </a:pPr>
            <a:fld id="{BE55B4F6-EDF8-43ED-ABDE-43AB16AD9B6F}" type="datetime1">
              <a:rPr lang="en-US" altLang="zh-CN" smtClean="0"/>
              <a:pPr>
                <a:defRPr/>
              </a:pPr>
              <a:t>6/28/2019</a:t>
            </a:fld>
            <a:endParaRPr lang="en-US" altLang="zh-CN"/>
          </a:p>
        </p:txBody>
      </p:sp>
      <p:sp>
        <p:nvSpPr>
          <p:cNvPr id="5" name="Footer Placeholder 4"/>
          <p:cNvSpPr>
            <a:spLocks noGrp="1"/>
          </p:cNvSpPr>
          <p:nvPr>
            <p:ph type="ftr" sz="quarter" idx="11"/>
          </p:nvPr>
        </p:nvSpPr>
        <p:spPr/>
        <p:txBody>
          <a:bodyPr/>
          <a:lstStyle/>
          <a:p>
            <a:pPr>
              <a:defRPr/>
            </a:pPr>
            <a:r>
              <a:rPr lang="zh-CN" altLang="en-US"/>
              <a:t>陈洪 以岭药业</a:t>
            </a:r>
            <a:endParaRPr lang="en-US" altLang="zh-C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C61F4C7-7F8E-4852-B96B-1CC86A32163C}" type="slidenum">
              <a:rPr lang="zh-CN" altLang="en-US" smtClean="0"/>
              <a:pPr/>
              <a:t>‹#›</a:t>
            </a:fld>
            <a:endParaRPr lang="en-US" altLang="zh-CN"/>
          </a:p>
        </p:txBody>
      </p:sp>
    </p:spTree>
    <p:extLst>
      <p:ext uri="{BB962C8B-B14F-4D97-AF65-F5344CB8AC3E}">
        <p14:creationId xmlns:p14="http://schemas.microsoft.com/office/powerpoint/2010/main" xmlns="" val="34742321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zh-CN" altLang="en-US"/>
              <a:t>单击此处编辑母版标题样式</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pPr>
              <a:defRPr/>
            </a:pPr>
            <a:fld id="{2EB1857D-954A-4EFA-82B9-EE895F64A51E}" type="datetime1">
              <a:rPr lang="en-US" altLang="zh-CN" smtClean="0"/>
              <a:pPr>
                <a:defRPr/>
              </a:pPr>
              <a:t>6/28/2019</a:t>
            </a:fld>
            <a:endParaRPr lang="en-US" altLang="zh-CN"/>
          </a:p>
        </p:txBody>
      </p:sp>
      <p:sp>
        <p:nvSpPr>
          <p:cNvPr id="5" name="Footer Placeholder 4"/>
          <p:cNvSpPr>
            <a:spLocks noGrp="1"/>
          </p:cNvSpPr>
          <p:nvPr>
            <p:ph type="ftr" sz="quarter" idx="11"/>
          </p:nvPr>
        </p:nvSpPr>
        <p:spPr/>
        <p:txBody>
          <a:bodyPr/>
          <a:lstStyle/>
          <a:p>
            <a:pPr>
              <a:defRPr/>
            </a:pPr>
            <a:r>
              <a:rPr lang="zh-CN" altLang="en-US"/>
              <a:t>陈洪 以岭药业</a:t>
            </a:r>
            <a:endParaRPr lang="en-US" altLang="zh-C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41594D9-5E4E-4846-BB3C-6A425F15F14F}" type="slidenum">
              <a:rPr lang="zh-CN" altLang="en-US" smtClean="0"/>
              <a:pPr/>
              <a:t>‹#›</a:t>
            </a:fld>
            <a:endParaRPr lang="en-US" altLang="zh-CN"/>
          </a:p>
        </p:txBody>
      </p:sp>
    </p:spTree>
    <p:extLst>
      <p:ext uri="{BB962C8B-B14F-4D97-AF65-F5344CB8AC3E}">
        <p14:creationId xmlns:p14="http://schemas.microsoft.com/office/powerpoint/2010/main" xmlns="" val="3425686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pPr>
              <a:defRPr/>
            </a:pPr>
            <a:fld id="{E75A658B-3527-4B03-826C-63054CF99D13}" type="datetime1">
              <a:rPr lang="en-US" altLang="zh-CN" smtClean="0"/>
              <a:pPr>
                <a:defRPr/>
              </a:pPr>
              <a:t>6/28/2019</a:t>
            </a:fld>
            <a:endParaRPr lang="en-US" altLang="zh-CN"/>
          </a:p>
        </p:txBody>
      </p:sp>
      <p:sp>
        <p:nvSpPr>
          <p:cNvPr id="5" name="Footer Placeholder 4"/>
          <p:cNvSpPr>
            <a:spLocks noGrp="1"/>
          </p:cNvSpPr>
          <p:nvPr>
            <p:ph type="ftr" sz="quarter" idx="11"/>
          </p:nvPr>
        </p:nvSpPr>
        <p:spPr/>
        <p:txBody>
          <a:bodyPr/>
          <a:lstStyle/>
          <a:p>
            <a:pPr>
              <a:defRPr/>
            </a:pPr>
            <a:r>
              <a:rPr lang="zh-CN" altLang="en-US"/>
              <a:t>陈洪 以岭药业</a:t>
            </a:r>
            <a:endParaRPr lang="en-US" altLang="zh-C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A57822-211D-438E-8A39-63F0366A3526}" type="slidenum">
              <a:rPr lang="zh-CN" altLang="en-US" smtClean="0"/>
              <a:pPr/>
              <a:t>‹#›</a:t>
            </a:fld>
            <a:endParaRPr lang="en-US" altLang="zh-CN"/>
          </a:p>
        </p:txBody>
      </p:sp>
    </p:spTree>
    <p:extLst>
      <p:ext uri="{BB962C8B-B14F-4D97-AF65-F5344CB8AC3E}">
        <p14:creationId xmlns:p14="http://schemas.microsoft.com/office/powerpoint/2010/main" xmlns="" val="31937356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pPr>
              <a:defRPr/>
            </a:pPr>
            <a:fld id="{105951B3-A29F-4026-8949-2567BA5738FD}" type="datetime1">
              <a:rPr lang="en-US" altLang="zh-CN" smtClean="0"/>
              <a:pPr>
                <a:defRPr/>
              </a:pPr>
              <a:t>6/28/2019</a:t>
            </a:fld>
            <a:endParaRPr lang="en-US" altLang="zh-CN"/>
          </a:p>
        </p:txBody>
      </p:sp>
      <p:sp>
        <p:nvSpPr>
          <p:cNvPr id="6" name="Footer Placeholder 5"/>
          <p:cNvSpPr>
            <a:spLocks noGrp="1"/>
          </p:cNvSpPr>
          <p:nvPr>
            <p:ph type="ftr" sz="quarter" idx="11"/>
          </p:nvPr>
        </p:nvSpPr>
        <p:spPr/>
        <p:txBody>
          <a:bodyPr/>
          <a:lstStyle/>
          <a:p>
            <a:pPr>
              <a:defRPr/>
            </a:pPr>
            <a:r>
              <a:rPr lang="zh-CN" altLang="en-US"/>
              <a:t>陈洪 以岭药业</a:t>
            </a:r>
            <a:endParaRPr lang="en-US" altLang="zh-C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5A1241F-4014-4D8C-9FE7-A625AA8E14A3}" type="slidenum">
              <a:rPr lang="zh-CN" altLang="en-US" smtClean="0"/>
              <a:pPr/>
              <a:t>‹#›</a:t>
            </a:fld>
            <a:endParaRPr lang="en-US" altLang="zh-CN"/>
          </a:p>
        </p:txBody>
      </p:sp>
    </p:spTree>
    <p:extLst>
      <p:ext uri="{BB962C8B-B14F-4D97-AF65-F5344CB8AC3E}">
        <p14:creationId xmlns:p14="http://schemas.microsoft.com/office/powerpoint/2010/main" xmlns="" val="19526364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pPr>
              <a:defRPr/>
            </a:pPr>
            <a:fld id="{0D154BA5-D6EA-442A-A529-FFBD3786BEF0}" type="datetime1">
              <a:rPr lang="en-US" altLang="zh-CN" smtClean="0"/>
              <a:pPr>
                <a:defRPr/>
              </a:pPr>
              <a:t>6/28/2019</a:t>
            </a:fld>
            <a:endParaRPr lang="en-US" altLang="zh-CN"/>
          </a:p>
        </p:txBody>
      </p:sp>
      <p:sp>
        <p:nvSpPr>
          <p:cNvPr id="8" name="Footer Placeholder 7"/>
          <p:cNvSpPr>
            <a:spLocks noGrp="1"/>
          </p:cNvSpPr>
          <p:nvPr>
            <p:ph type="ftr" sz="quarter" idx="11"/>
          </p:nvPr>
        </p:nvSpPr>
        <p:spPr/>
        <p:txBody>
          <a:bodyPr/>
          <a:lstStyle/>
          <a:p>
            <a:pPr>
              <a:defRPr/>
            </a:pPr>
            <a:r>
              <a:rPr lang="zh-CN" altLang="en-US"/>
              <a:t>陈洪 以岭药业</a:t>
            </a:r>
            <a:endParaRPr lang="en-US" altLang="zh-C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CDF96B1-8D10-4F52-90C6-87B1080EABB0}" type="slidenum">
              <a:rPr lang="zh-CN" altLang="en-US" smtClean="0"/>
              <a:pPr/>
              <a:t>‹#›</a:t>
            </a:fld>
            <a:endParaRPr lang="en-US" altLang="zh-CN"/>
          </a:p>
        </p:txBody>
      </p:sp>
    </p:spTree>
    <p:extLst>
      <p:ext uri="{BB962C8B-B14F-4D97-AF65-F5344CB8AC3E}">
        <p14:creationId xmlns:p14="http://schemas.microsoft.com/office/powerpoint/2010/main" xmlns="" val="36834023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pPr>
              <a:defRPr/>
            </a:pPr>
            <a:fld id="{10749536-C85C-4FC2-95F9-76A7499FD0C2}" type="datetime1">
              <a:rPr lang="en-US" altLang="zh-CN" smtClean="0"/>
              <a:pPr>
                <a:defRPr/>
              </a:pPr>
              <a:t>6/28/2019</a:t>
            </a:fld>
            <a:endParaRPr lang="en-US" altLang="zh-CN"/>
          </a:p>
        </p:txBody>
      </p:sp>
      <p:sp>
        <p:nvSpPr>
          <p:cNvPr id="4" name="Footer Placeholder 3"/>
          <p:cNvSpPr>
            <a:spLocks noGrp="1"/>
          </p:cNvSpPr>
          <p:nvPr>
            <p:ph type="ftr" sz="quarter" idx="11"/>
          </p:nvPr>
        </p:nvSpPr>
        <p:spPr/>
        <p:txBody>
          <a:bodyPr/>
          <a:lstStyle/>
          <a:p>
            <a:pPr>
              <a:defRPr/>
            </a:pPr>
            <a:r>
              <a:rPr lang="zh-CN" altLang="en-US"/>
              <a:t>陈洪 以岭药业</a:t>
            </a:r>
            <a:endParaRPr lang="en-US" altLang="zh-C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D1BCF8E-AEE7-486F-8B4C-AC73B2E8681B}" type="slidenum">
              <a:rPr lang="zh-CN" altLang="en-US" smtClean="0"/>
              <a:pPr/>
              <a:t>‹#›</a:t>
            </a:fld>
            <a:endParaRPr lang="en-US" altLang="zh-CN"/>
          </a:p>
        </p:txBody>
      </p:sp>
    </p:spTree>
    <p:extLst>
      <p:ext uri="{BB962C8B-B14F-4D97-AF65-F5344CB8AC3E}">
        <p14:creationId xmlns:p14="http://schemas.microsoft.com/office/powerpoint/2010/main" xmlns="" val="17561172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0C55011-827F-4633-81EB-4B9699C1B6BF}" type="datetime1">
              <a:rPr lang="en-US" altLang="zh-CN" smtClean="0"/>
              <a:pPr>
                <a:defRPr/>
              </a:pPr>
              <a:t>6/28/2019</a:t>
            </a:fld>
            <a:endParaRPr lang="en-US" altLang="zh-CN"/>
          </a:p>
        </p:txBody>
      </p:sp>
      <p:sp>
        <p:nvSpPr>
          <p:cNvPr id="3" name="Footer Placeholder 2"/>
          <p:cNvSpPr>
            <a:spLocks noGrp="1"/>
          </p:cNvSpPr>
          <p:nvPr>
            <p:ph type="ftr" sz="quarter" idx="11"/>
          </p:nvPr>
        </p:nvSpPr>
        <p:spPr/>
        <p:txBody>
          <a:bodyPr/>
          <a:lstStyle/>
          <a:p>
            <a:pPr>
              <a:defRPr/>
            </a:pPr>
            <a:r>
              <a:rPr lang="zh-CN" altLang="en-US"/>
              <a:t>陈洪 以岭药业</a:t>
            </a:r>
            <a:endParaRPr lang="en-US" altLang="zh-C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486D0B3-1CAB-4BA7-A184-9E5BCB60B324}" type="slidenum">
              <a:rPr lang="zh-CN" altLang="en-US" smtClean="0"/>
              <a:pPr/>
              <a:t>‹#›</a:t>
            </a:fld>
            <a:endParaRPr lang="en-US" altLang="zh-CN"/>
          </a:p>
        </p:txBody>
      </p:sp>
    </p:spTree>
    <p:extLst>
      <p:ext uri="{BB962C8B-B14F-4D97-AF65-F5344CB8AC3E}">
        <p14:creationId xmlns:p14="http://schemas.microsoft.com/office/powerpoint/2010/main" xmlns="" val="16709228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zh-CN" altLang="en-US"/>
              <a:t>单击此处编辑母版标题样式</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pPr>
              <a:defRPr/>
            </a:pPr>
            <a:fld id="{AEFA8F91-DAB1-4581-A2DD-DA91D717A53B}" type="datetime1">
              <a:rPr lang="en-US" altLang="zh-CN" smtClean="0"/>
              <a:pPr>
                <a:defRPr/>
              </a:pPr>
              <a:t>6/28/2019</a:t>
            </a:fld>
            <a:endParaRPr lang="en-US" altLang="zh-CN"/>
          </a:p>
        </p:txBody>
      </p:sp>
      <p:sp>
        <p:nvSpPr>
          <p:cNvPr id="6" name="Footer Placeholder 5"/>
          <p:cNvSpPr>
            <a:spLocks noGrp="1"/>
          </p:cNvSpPr>
          <p:nvPr>
            <p:ph type="ftr" sz="quarter" idx="11"/>
          </p:nvPr>
        </p:nvSpPr>
        <p:spPr/>
        <p:txBody>
          <a:bodyPr/>
          <a:lstStyle/>
          <a:p>
            <a:pPr>
              <a:defRPr/>
            </a:pPr>
            <a:r>
              <a:rPr lang="zh-CN" altLang="en-US"/>
              <a:t>陈洪 以岭药业</a:t>
            </a:r>
            <a:endParaRPr lang="en-US" altLang="zh-C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37E748F-ADF8-4C7A-AFC5-60514B4CA371}" type="slidenum">
              <a:rPr lang="zh-CN" altLang="en-US" smtClean="0"/>
              <a:pPr/>
              <a:t>‹#›</a:t>
            </a:fld>
            <a:endParaRPr lang="en-US" altLang="zh-CN"/>
          </a:p>
        </p:txBody>
      </p:sp>
    </p:spTree>
    <p:extLst>
      <p:ext uri="{BB962C8B-B14F-4D97-AF65-F5344CB8AC3E}">
        <p14:creationId xmlns:p14="http://schemas.microsoft.com/office/powerpoint/2010/main" xmlns="" val="31097322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pPr>
              <a:defRPr/>
            </a:pPr>
            <a:fld id="{266BBC08-95BF-47A2-B92D-7C23B734F8DE}" type="datetime1">
              <a:rPr lang="en-US" altLang="zh-CN" smtClean="0"/>
              <a:pPr>
                <a:defRPr/>
              </a:pPr>
              <a:t>6/28/2019</a:t>
            </a:fld>
            <a:endParaRPr lang="en-US" altLang="zh-CN"/>
          </a:p>
        </p:txBody>
      </p:sp>
      <p:sp>
        <p:nvSpPr>
          <p:cNvPr id="6" name="Footer Placeholder 5"/>
          <p:cNvSpPr>
            <a:spLocks noGrp="1"/>
          </p:cNvSpPr>
          <p:nvPr>
            <p:ph type="ftr" sz="quarter" idx="11"/>
          </p:nvPr>
        </p:nvSpPr>
        <p:spPr/>
        <p:txBody>
          <a:bodyPr/>
          <a:lstStyle/>
          <a:p>
            <a:pPr>
              <a:defRPr/>
            </a:pPr>
            <a:r>
              <a:rPr lang="zh-CN" altLang="en-US"/>
              <a:t>陈洪 以岭药业</a:t>
            </a:r>
            <a:endParaRPr lang="en-US" altLang="zh-C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8DFAB90-918D-4758-B0A6-84EFAA45C650}" type="slidenum">
              <a:rPr lang="zh-CN" altLang="en-US" smtClean="0"/>
              <a:pPr/>
              <a:t>‹#›</a:t>
            </a:fld>
            <a:endParaRPr lang="en-US" altLang="zh-CN"/>
          </a:p>
        </p:txBody>
      </p:sp>
    </p:spTree>
    <p:extLst>
      <p:ext uri="{BB962C8B-B14F-4D97-AF65-F5344CB8AC3E}">
        <p14:creationId xmlns:p14="http://schemas.microsoft.com/office/powerpoint/2010/main" xmlns="" val="2706105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DE3F82F-4FAA-470F-89BB-BABBB5C3C17C}" type="datetime1">
              <a:rPr lang="en-US" altLang="zh-CN" smtClean="0"/>
              <a:pPr/>
              <a:t>6/28/2019</a:t>
            </a:fld>
            <a:endParaRPr lang="zh-CN" altLang="en-US"/>
          </a:p>
        </p:txBody>
      </p:sp>
      <p:sp>
        <p:nvSpPr>
          <p:cNvPr id="5" name="页脚占位符 4"/>
          <p:cNvSpPr>
            <a:spLocks noGrp="1"/>
          </p:cNvSpPr>
          <p:nvPr>
            <p:ph type="ftr" sz="quarter" idx="11"/>
          </p:nvPr>
        </p:nvSpPr>
        <p:spPr/>
        <p:txBody>
          <a:bodyPr/>
          <a:lstStyle/>
          <a:p>
            <a:r>
              <a:rPr lang="zh-CN" altLang="en-US"/>
              <a:t>陈洪 以岭药业</a:t>
            </a:r>
          </a:p>
        </p:txBody>
      </p:sp>
      <p:sp>
        <p:nvSpPr>
          <p:cNvPr id="6" name="灯片编号占位符 5"/>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E668072C-83B7-4277-92AE-28C17371204A}" type="datetime1">
              <a:rPr lang="en-US" altLang="zh-CN" smtClean="0"/>
              <a:pPr/>
              <a:t>6/28/2019</a:t>
            </a:fld>
            <a:endParaRPr lang="zh-CN" altLang="en-US"/>
          </a:p>
        </p:txBody>
      </p:sp>
      <p:sp>
        <p:nvSpPr>
          <p:cNvPr id="5" name="Footer Placeholder 4"/>
          <p:cNvSpPr>
            <a:spLocks noGrp="1"/>
          </p:cNvSpPr>
          <p:nvPr>
            <p:ph type="ftr" sz="quarter" idx="11"/>
          </p:nvPr>
        </p:nvSpPr>
        <p:spPr/>
        <p:txBody>
          <a:bodyPr/>
          <a:lstStyle/>
          <a:p>
            <a:r>
              <a:rPr lang="zh-CN" altLang="en-US"/>
              <a:t>陈洪 以岭药业</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D9BB5D0-35E4-459D-AEF3-FE4D7C45CC19}" type="slidenum">
              <a:rPr lang="zh-CN" altLang="en-US" smtClean="0"/>
              <a:pPr/>
              <a:t>‹#›</a:t>
            </a:fld>
            <a:endParaRPr lang="zh-CN" altLang="en-US"/>
          </a:p>
        </p:txBody>
      </p:sp>
    </p:spTree>
    <p:extLst>
      <p:ext uri="{BB962C8B-B14F-4D97-AF65-F5344CB8AC3E}">
        <p14:creationId xmlns:p14="http://schemas.microsoft.com/office/powerpoint/2010/main" xmlns="" val="1392126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CN" altLang="en-US"/>
              <a:t>单击此处编辑母版标题样式</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A9E03D1E-21F1-4225-BEB4-21DF03994687}" type="datetime1">
              <a:rPr lang="en-US" altLang="zh-CN" smtClean="0"/>
              <a:pPr/>
              <a:t>6/28/2019</a:t>
            </a:fld>
            <a:endParaRPr lang="zh-CN" altLang="en-US"/>
          </a:p>
        </p:txBody>
      </p:sp>
      <p:sp>
        <p:nvSpPr>
          <p:cNvPr id="5" name="Footer Placeholder 4"/>
          <p:cNvSpPr>
            <a:spLocks noGrp="1"/>
          </p:cNvSpPr>
          <p:nvPr>
            <p:ph type="ftr" sz="quarter" idx="11"/>
          </p:nvPr>
        </p:nvSpPr>
        <p:spPr/>
        <p:txBody>
          <a:bodyPr/>
          <a:lstStyle/>
          <a:p>
            <a:r>
              <a:rPr lang="zh-CN" altLang="en-US"/>
              <a:t>陈洪 以岭药业</a:t>
            </a: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D9BB5D0-35E4-459D-AEF3-FE4D7C45CC19}" type="slidenum">
              <a:rPr lang="zh-CN" altLang="en-US" smtClean="0"/>
              <a:pPr/>
              <a:t>‹#›</a:t>
            </a:fld>
            <a:endParaRPr lang="zh-CN" alt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4644071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a:t>单击此处编辑母版文本样式</a:t>
            </a:r>
          </a:p>
        </p:txBody>
      </p:sp>
      <p:sp>
        <p:nvSpPr>
          <p:cNvPr id="5" name="Date Placeholder 4"/>
          <p:cNvSpPr>
            <a:spLocks noGrp="1"/>
          </p:cNvSpPr>
          <p:nvPr>
            <p:ph type="dt" sz="half" idx="10"/>
          </p:nvPr>
        </p:nvSpPr>
        <p:spPr/>
        <p:txBody>
          <a:bodyPr/>
          <a:lstStyle/>
          <a:p>
            <a:fld id="{4DA9D95F-266A-408A-B741-C6E1D84E6325}" type="datetime1">
              <a:rPr lang="en-US" altLang="zh-CN" smtClean="0"/>
              <a:pPr/>
              <a:t>6/28/2019</a:t>
            </a:fld>
            <a:endParaRPr lang="zh-CN" altLang="en-US"/>
          </a:p>
        </p:txBody>
      </p:sp>
      <p:sp>
        <p:nvSpPr>
          <p:cNvPr id="6" name="Footer Placeholder 5"/>
          <p:cNvSpPr>
            <a:spLocks noGrp="1"/>
          </p:cNvSpPr>
          <p:nvPr>
            <p:ph type="ftr" sz="quarter" idx="11"/>
          </p:nvPr>
        </p:nvSpPr>
        <p:spPr/>
        <p:txBody>
          <a:bodyPr/>
          <a:lstStyle/>
          <a:p>
            <a:r>
              <a:rPr lang="zh-CN" altLang="en-US"/>
              <a:t>陈洪 以岭药业</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D9BB5D0-35E4-459D-AEF3-FE4D7C45CC19}" type="slidenum">
              <a:rPr lang="zh-CN" altLang="en-US" smtClean="0"/>
              <a:pPr/>
              <a:t>‹#›</a:t>
            </a:fld>
            <a:endParaRPr lang="zh-CN" altLang="en-US"/>
          </a:p>
        </p:txBody>
      </p:sp>
    </p:spTree>
    <p:extLst>
      <p:ext uri="{BB962C8B-B14F-4D97-AF65-F5344CB8AC3E}">
        <p14:creationId xmlns:p14="http://schemas.microsoft.com/office/powerpoint/2010/main" xmlns="" val="19902225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CN" altLang="en-US"/>
              <a:t>单击此处编辑母版标题样式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a:t>单击此处编辑母版文本样式</a:t>
            </a:r>
          </a:p>
        </p:txBody>
      </p:sp>
      <p:sp>
        <p:nvSpPr>
          <p:cNvPr id="5" name="Date Placeholder 4"/>
          <p:cNvSpPr>
            <a:spLocks noGrp="1"/>
          </p:cNvSpPr>
          <p:nvPr>
            <p:ph type="dt" sz="half" idx="10"/>
          </p:nvPr>
        </p:nvSpPr>
        <p:spPr/>
        <p:txBody>
          <a:bodyPr/>
          <a:lstStyle/>
          <a:p>
            <a:fld id="{12C1A036-B861-4DEC-BF15-334CAC701C4D}" type="datetime1">
              <a:rPr lang="en-US" altLang="zh-CN" smtClean="0"/>
              <a:pPr/>
              <a:t>6/28/2019</a:t>
            </a:fld>
            <a:endParaRPr lang="zh-CN" altLang="en-US"/>
          </a:p>
        </p:txBody>
      </p:sp>
      <p:sp>
        <p:nvSpPr>
          <p:cNvPr id="6" name="Footer Placeholder 5"/>
          <p:cNvSpPr>
            <a:spLocks noGrp="1"/>
          </p:cNvSpPr>
          <p:nvPr>
            <p:ph type="ftr" sz="quarter" idx="11"/>
          </p:nvPr>
        </p:nvSpPr>
        <p:spPr/>
        <p:txBody>
          <a:bodyPr/>
          <a:lstStyle/>
          <a:p>
            <a:r>
              <a:rPr lang="zh-CN" altLang="en-US"/>
              <a:t>陈洪 以岭药业</a:t>
            </a: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D9BB5D0-35E4-459D-AEF3-FE4D7C45CC19}" type="slidenum">
              <a:rPr lang="zh-CN" altLang="en-US" smtClean="0"/>
              <a:pPr/>
              <a:t>‹#›</a:t>
            </a:fld>
            <a:endParaRPr lang="zh-CN" alt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7490692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zh-CN" altLang="en-US"/>
              <a:t>单击此处编辑母版标题样式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a:t>单击此处编辑母版文本样式</a:t>
            </a:r>
          </a:p>
        </p:txBody>
      </p:sp>
      <p:sp>
        <p:nvSpPr>
          <p:cNvPr id="5" name="Date Placeholder 4"/>
          <p:cNvSpPr>
            <a:spLocks noGrp="1"/>
          </p:cNvSpPr>
          <p:nvPr>
            <p:ph type="dt" sz="half" idx="10"/>
          </p:nvPr>
        </p:nvSpPr>
        <p:spPr/>
        <p:txBody>
          <a:bodyPr/>
          <a:lstStyle/>
          <a:p>
            <a:fld id="{02C1377D-ED28-41EE-8796-63CA00B613BC}" type="datetime1">
              <a:rPr lang="en-US" altLang="zh-CN" smtClean="0"/>
              <a:pPr/>
              <a:t>6/28/2019</a:t>
            </a:fld>
            <a:endParaRPr lang="zh-CN" altLang="en-US"/>
          </a:p>
        </p:txBody>
      </p:sp>
      <p:sp>
        <p:nvSpPr>
          <p:cNvPr id="6" name="Footer Placeholder 5"/>
          <p:cNvSpPr>
            <a:spLocks noGrp="1"/>
          </p:cNvSpPr>
          <p:nvPr>
            <p:ph type="ftr" sz="quarter" idx="11"/>
          </p:nvPr>
        </p:nvSpPr>
        <p:spPr/>
        <p:txBody>
          <a:bodyPr/>
          <a:lstStyle/>
          <a:p>
            <a:r>
              <a:rPr lang="zh-CN" altLang="en-US"/>
              <a:t>陈洪 以岭药业</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D9BB5D0-35E4-459D-AEF3-FE4D7C45CC19}" type="slidenum">
              <a:rPr lang="zh-CN" altLang="en-US" smtClean="0"/>
              <a:pPr/>
              <a:t>‹#›</a:t>
            </a:fld>
            <a:endParaRPr lang="zh-CN" altLang="en-US"/>
          </a:p>
        </p:txBody>
      </p:sp>
    </p:spTree>
    <p:extLst>
      <p:ext uri="{BB962C8B-B14F-4D97-AF65-F5344CB8AC3E}">
        <p14:creationId xmlns:p14="http://schemas.microsoft.com/office/powerpoint/2010/main" xmlns="" val="12056598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ncho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pPr>
              <a:defRPr/>
            </a:pPr>
            <a:fld id="{FF38B368-8F19-4E1A-B1AF-A1D6D2F21131}" type="datetime1">
              <a:rPr lang="en-US" altLang="zh-CN" smtClean="0"/>
              <a:pPr>
                <a:defRPr/>
              </a:pPr>
              <a:t>6/28/2019</a:t>
            </a:fld>
            <a:endParaRPr lang="en-US" altLang="zh-CN"/>
          </a:p>
        </p:txBody>
      </p:sp>
      <p:sp>
        <p:nvSpPr>
          <p:cNvPr id="5" name="Footer Placeholder 4"/>
          <p:cNvSpPr>
            <a:spLocks noGrp="1"/>
          </p:cNvSpPr>
          <p:nvPr>
            <p:ph type="ftr" sz="quarter" idx="11"/>
          </p:nvPr>
        </p:nvSpPr>
        <p:spPr/>
        <p:txBody>
          <a:bodyPr/>
          <a:lstStyle/>
          <a:p>
            <a:pPr>
              <a:defRPr/>
            </a:pPr>
            <a:r>
              <a:rPr lang="zh-CN" altLang="en-US"/>
              <a:t>陈洪 以岭药业</a:t>
            </a:r>
            <a:endParaRPr lang="en-US" altLang="zh-C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1D50B77-326E-4D4E-9791-47D7562A40C9}" type="slidenum">
              <a:rPr lang="zh-CN" altLang="en-US" smtClean="0"/>
              <a:pPr/>
              <a:t>‹#›</a:t>
            </a:fld>
            <a:endParaRPr lang="en-US" altLang="zh-CN"/>
          </a:p>
        </p:txBody>
      </p:sp>
    </p:spTree>
    <p:extLst>
      <p:ext uri="{BB962C8B-B14F-4D97-AF65-F5344CB8AC3E}">
        <p14:creationId xmlns:p14="http://schemas.microsoft.com/office/powerpoint/2010/main" xmlns="" val="26084747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pPr>
              <a:defRPr/>
            </a:pPr>
            <a:fld id="{5C2D09CA-1BD3-48FA-A35E-EE0B1F895670}" type="datetime1">
              <a:rPr lang="en-US" altLang="zh-CN" smtClean="0"/>
              <a:pPr>
                <a:defRPr/>
              </a:pPr>
              <a:t>6/28/2019</a:t>
            </a:fld>
            <a:endParaRPr lang="en-US" altLang="zh-CN"/>
          </a:p>
        </p:txBody>
      </p:sp>
      <p:sp>
        <p:nvSpPr>
          <p:cNvPr id="5" name="Footer Placeholder 4"/>
          <p:cNvSpPr>
            <a:spLocks noGrp="1"/>
          </p:cNvSpPr>
          <p:nvPr>
            <p:ph type="ftr" sz="quarter" idx="11"/>
          </p:nvPr>
        </p:nvSpPr>
        <p:spPr/>
        <p:txBody>
          <a:bodyPr/>
          <a:lstStyle/>
          <a:p>
            <a:pPr>
              <a:defRPr/>
            </a:pPr>
            <a:r>
              <a:rPr lang="zh-CN" altLang="en-US"/>
              <a:t>陈洪 以岭药业</a:t>
            </a:r>
            <a:endParaRPr lang="en-US" altLang="zh-C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933D28F-2257-4CAF-9822-7DD02C827500}" type="slidenum">
              <a:rPr lang="zh-CN" altLang="en-US" smtClean="0"/>
              <a:pPr/>
              <a:t>‹#›</a:t>
            </a:fld>
            <a:endParaRPr lang="en-US" altLang="zh-CN"/>
          </a:p>
        </p:txBody>
      </p:sp>
    </p:spTree>
    <p:extLst>
      <p:ext uri="{BB962C8B-B14F-4D97-AF65-F5344CB8AC3E}">
        <p14:creationId xmlns:p14="http://schemas.microsoft.com/office/powerpoint/2010/main" xmlns="" val="478242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39"/>
            <a:ext cx="10515600" cy="2852737"/>
          </a:xfrm>
        </p:spPr>
        <p:txBody>
          <a:bodyPr anchor="b"/>
          <a:lstStyle>
            <a:lvl1pPr>
              <a:defRPr sz="4500"/>
            </a:lvl1pPr>
          </a:lstStyle>
          <a:p>
            <a:r>
              <a:rPr lang="zh-CN" altLang="en-US"/>
              <a:t>单击此处编辑母版标题样式</a:t>
            </a:r>
          </a:p>
        </p:txBody>
      </p:sp>
      <p:sp>
        <p:nvSpPr>
          <p:cNvPr id="3" name="文本占位符 2"/>
          <p:cNvSpPr>
            <a:spLocks noGrp="1"/>
          </p:cNvSpPr>
          <p:nvPr>
            <p:ph type="body" idx="1"/>
          </p:nvPr>
        </p:nvSpPr>
        <p:spPr>
          <a:xfrm>
            <a:off x="831851" y="4589464"/>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84BB9A8-EFE2-42A3-B899-C3DEB4CCE360}" type="datetime1">
              <a:rPr lang="en-US" altLang="zh-CN" smtClean="0"/>
              <a:pPr/>
              <a:t>6/28/2019</a:t>
            </a:fld>
            <a:endParaRPr lang="zh-CN" altLang="en-US"/>
          </a:p>
        </p:txBody>
      </p:sp>
      <p:sp>
        <p:nvSpPr>
          <p:cNvPr id="5" name="页脚占位符 4"/>
          <p:cNvSpPr>
            <a:spLocks noGrp="1"/>
          </p:cNvSpPr>
          <p:nvPr>
            <p:ph type="ftr" sz="quarter" idx="11"/>
          </p:nvPr>
        </p:nvSpPr>
        <p:spPr/>
        <p:txBody>
          <a:bodyPr/>
          <a:lstStyle/>
          <a:p>
            <a:r>
              <a:rPr lang="zh-CN" altLang="en-US"/>
              <a:t>陈洪 以岭药业</a:t>
            </a:r>
          </a:p>
        </p:txBody>
      </p:sp>
      <p:sp>
        <p:nvSpPr>
          <p:cNvPr id="6" name="灯片编号占位符 5"/>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20BEAE84-55B2-45C5-8587-F20E69B3EE24}" type="datetime1">
              <a:rPr lang="en-US" altLang="zh-CN" smtClean="0"/>
              <a:pPr/>
              <a:t>6/28/2019</a:t>
            </a:fld>
            <a:endParaRPr lang="zh-CN" altLang="en-US"/>
          </a:p>
        </p:txBody>
      </p:sp>
      <p:sp>
        <p:nvSpPr>
          <p:cNvPr id="6" name="页脚占位符 5"/>
          <p:cNvSpPr>
            <a:spLocks noGrp="1"/>
          </p:cNvSpPr>
          <p:nvPr>
            <p:ph type="ftr" sz="quarter" idx="11"/>
          </p:nvPr>
        </p:nvSpPr>
        <p:spPr/>
        <p:txBody>
          <a:bodyPr/>
          <a:lstStyle/>
          <a:p>
            <a:r>
              <a:rPr lang="zh-CN" altLang="en-US"/>
              <a:t>陈洪 以岭药业</a:t>
            </a:r>
          </a:p>
        </p:txBody>
      </p:sp>
      <p:sp>
        <p:nvSpPr>
          <p:cNvPr id="7" name="灯片编号占位符 6"/>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6"/>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1186775" y="1778438"/>
            <a:ext cx="4873575"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a:t>单击此处编辑母版文本样式</a:t>
            </a:r>
          </a:p>
        </p:txBody>
      </p:sp>
      <p:sp>
        <p:nvSpPr>
          <p:cNvPr id="4" name="内容占位符 3"/>
          <p:cNvSpPr>
            <a:spLocks noGrp="1"/>
          </p:cNvSpPr>
          <p:nvPr>
            <p:ph sz="half" idx="2"/>
          </p:nvPr>
        </p:nvSpPr>
        <p:spPr>
          <a:xfrm>
            <a:off x="1186775" y="2665379"/>
            <a:ext cx="4873575"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256939" y="1778438"/>
            <a:ext cx="4897576"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a:t>单击此处编辑母版文本样式</a:t>
            </a:r>
          </a:p>
        </p:txBody>
      </p:sp>
      <p:sp>
        <p:nvSpPr>
          <p:cNvPr id="6" name="内容占位符 5"/>
          <p:cNvSpPr>
            <a:spLocks noGrp="1"/>
          </p:cNvSpPr>
          <p:nvPr>
            <p:ph sz="quarter" idx="4"/>
          </p:nvPr>
        </p:nvSpPr>
        <p:spPr>
          <a:xfrm>
            <a:off x="6256939" y="2665379"/>
            <a:ext cx="4897576"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E6C8ED51-0A9B-4CD4-9F44-FF62D4C15403}" type="datetime1">
              <a:rPr lang="en-US" altLang="zh-CN" smtClean="0"/>
              <a:pPr/>
              <a:t>6/28/2019</a:t>
            </a:fld>
            <a:endParaRPr lang="zh-CN" altLang="en-US"/>
          </a:p>
        </p:txBody>
      </p:sp>
      <p:sp>
        <p:nvSpPr>
          <p:cNvPr id="8" name="页脚占位符 7"/>
          <p:cNvSpPr>
            <a:spLocks noGrp="1"/>
          </p:cNvSpPr>
          <p:nvPr>
            <p:ph type="ftr" sz="quarter" idx="11"/>
          </p:nvPr>
        </p:nvSpPr>
        <p:spPr/>
        <p:txBody>
          <a:bodyPr/>
          <a:lstStyle/>
          <a:p>
            <a:r>
              <a:rPr lang="zh-CN" altLang="en-US"/>
              <a:t>陈洪 以岭药业</a:t>
            </a:r>
          </a:p>
        </p:txBody>
      </p:sp>
      <p:sp>
        <p:nvSpPr>
          <p:cNvPr id="9" name="灯片编号占位符 8"/>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277AEED8-7DC0-437A-B34E-0251D29EBA2F}" type="datetime1">
              <a:rPr lang="en-US" altLang="zh-CN" smtClean="0"/>
              <a:pPr/>
              <a:t>6/28/2019</a:t>
            </a:fld>
            <a:endParaRPr lang="zh-CN" altLang="en-US"/>
          </a:p>
        </p:txBody>
      </p:sp>
      <p:sp>
        <p:nvSpPr>
          <p:cNvPr id="4" name="页脚占位符 3"/>
          <p:cNvSpPr>
            <a:spLocks noGrp="1"/>
          </p:cNvSpPr>
          <p:nvPr>
            <p:ph type="ftr" sz="quarter" idx="11"/>
          </p:nvPr>
        </p:nvSpPr>
        <p:spPr/>
        <p:txBody>
          <a:bodyPr/>
          <a:lstStyle/>
          <a:p>
            <a:r>
              <a:rPr lang="zh-CN" altLang="en-US"/>
              <a:t>陈洪 以岭药业</a:t>
            </a:r>
          </a:p>
        </p:txBody>
      </p:sp>
      <p:sp>
        <p:nvSpPr>
          <p:cNvPr id="5" name="灯片编号占位符 4"/>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F072856-1908-4591-A6F3-E1CFF8144002}" type="datetime1">
              <a:rPr lang="en-US" altLang="zh-CN" smtClean="0"/>
              <a:pPr/>
              <a:t>6/28/2019</a:t>
            </a:fld>
            <a:endParaRPr lang="zh-CN" altLang="en-US"/>
          </a:p>
        </p:txBody>
      </p:sp>
      <p:sp>
        <p:nvSpPr>
          <p:cNvPr id="3" name="页脚占位符 2"/>
          <p:cNvSpPr>
            <a:spLocks noGrp="1"/>
          </p:cNvSpPr>
          <p:nvPr>
            <p:ph type="ftr" sz="quarter" idx="11"/>
          </p:nvPr>
        </p:nvSpPr>
        <p:spPr/>
        <p:txBody>
          <a:bodyPr/>
          <a:lstStyle/>
          <a:p>
            <a:r>
              <a:rPr lang="zh-CN" altLang="en-US"/>
              <a:t>陈洪 以岭药业</a:t>
            </a:r>
          </a:p>
        </p:txBody>
      </p:sp>
      <p:sp>
        <p:nvSpPr>
          <p:cNvPr id="4" name="灯片编号占位符 3"/>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5183188" y="457201"/>
            <a:ext cx="617220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C07BEE3-FA4B-4CCE-B54A-650176BDF973}" type="datetime1">
              <a:rPr lang="en-US" altLang="zh-CN" smtClean="0"/>
              <a:pPr/>
              <a:t>6/28/2019</a:t>
            </a:fld>
            <a:endParaRPr lang="zh-CN" altLang="en-US"/>
          </a:p>
        </p:txBody>
      </p:sp>
      <p:sp>
        <p:nvSpPr>
          <p:cNvPr id="6" name="页脚占位符 5"/>
          <p:cNvSpPr>
            <a:spLocks noGrp="1"/>
          </p:cNvSpPr>
          <p:nvPr>
            <p:ph type="ftr" sz="quarter" idx="11"/>
          </p:nvPr>
        </p:nvSpPr>
        <p:spPr/>
        <p:txBody>
          <a:bodyPr/>
          <a:lstStyle/>
          <a:p>
            <a:r>
              <a:rPr lang="zh-CN" altLang="en-US"/>
              <a:t>陈洪 以岭药业</a:t>
            </a:r>
          </a:p>
        </p:txBody>
      </p:sp>
      <p:sp>
        <p:nvSpPr>
          <p:cNvPr id="7" name="灯片编号占位符 6"/>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1"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1"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BD79AB1-7E11-45E2-ADCB-26D7DD00EE9A}" type="datetime1">
              <a:rPr lang="en-US" altLang="zh-CN" smtClean="0"/>
              <a:pPr/>
              <a:t>6/28/2019</a:t>
            </a:fld>
            <a:endParaRPr lang="zh-CN" altLang="en-US"/>
          </a:p>
        </p:txBody>
      </p:sp>
      <p:sp>
        <p:nvSpPr>
          <p:cNvPr id="5" name="页脚占位符 4"/>
          <p:cNvSpPr>
            <a:spLocks noGrp="1"/>
          </p:cNvSpPr>
          <p:nvPr>
            <p:ph type="ftr" sz="quarter" idx="11"/>
          </p:nvPr>
        </p:nvSpPr>
        <p:spPr/>
        <p:txBody>
          <a:bodyPr/>
          <a:lstStyle/>
          <a:p>
            <a:r>
              <a:rPr lang="zh-CN" altLang="en-US"/>
              <a:t>陈洪 以岭药业</a:t>
            </a:r>
          </a:p>
        </p:txBody>
      </p:sp>
      <p:sp>
        <p:nvSpPr>
          <p:cNvPr id="6" name="灯片编号占位符 5"/>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slideLayout" Target="../slideLayouts/slideLayout23.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17" Type="http://schemas.openxmlformats.org/officeDocument/2006/relationships/theme" Target="../theme/theme2.xml"/><Relationship Id="rId2" Type="http://schemas.openxmlformats.org/officeDocument/2006/relationships/slideLayout" Target="../slideLayouts/slideLayout12.xml"/><Relationship Id="rId16" Type="http://schemas.openxmlformats.org/officeDocument/2006/relationships/slideLayout" Target="../slideLayouts/slideLayout26.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5" Type="http://schemas.openxmlformats.org/officeDocument/2006/relationships/slideLayout" Target="../slideLayouts/slideLayout2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234C305-123D-42E7-AC7E-3D53C1551FD4}" type="datetime1">
              <a:rPr lang="en-US" altLang="zh-CN" smtClean="0"/>
              <a:pPr/>
              <a:t>6/28/2019</a:t>
            </a:fld>
            <a:endParaRPr lang="zh-CN" altLang="en-US"/>
          </a:p>
        </p:txBody>
      </p:sp>
      <p:sp>
        <p:nvSpPr>
          <p:cNvPr id="5" name="页脚占位符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zh-CN" altLang="en-US"/>
              <a:t>陈洪 以岭药业</a:t>
            </a:r>
          </a:p>
        </p:txBody>
      </p:sp>
      <p:sp>
        <p:nvSpPr>
          <p:cNvPr id="6" name="灯片编号占位符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D9BB5D0-35E4-459D-AEF3-FE4D7C45CC19}"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D880771-254C-4197-B308-2303D4E74350}" type="datetime1">
              <a:rPr lang="en-US" altLang="zh-CN" smtClean="0"/>
              <a:pPr/>
              <a:t>6/28/2019</a:t>
            </a:fld>
            <a:endParaRPr lang="zh-CN" alt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zh-CN" altLang="en-US"/>
              <a:t>陈洪 以岭药业</a:t>
            </a: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D9BB5D0-35E4-459D-AEF3-FE4D7C45CC19}" type="slidenum">
              <a:rPr lang="zh-CN" altLang="en-US" smtClean="0"/>
              <a:pPr/>
              <a:t>‹#›</a:t>
            </a:fld>
            <a:endParaRPr lang="zh-CN" altLang="en-US"/>
          </a:p>
        </p:txBody>
      </p:sp>
    </p:spTree>
    <p:extLst>
      <p:ext uri="{BB962C8B-B14F-4D97-AF65-F5344CB8AC3E}">
        <p14:creationId xmlns:p14="http://schemas.microsoft.com/office/powerpoint/2010/main" xmlns="" val="3614355427"/>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Lst>
  <p:hf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hyperlink" Target="http://www.drugdeliverybusiness.com/tag/teva_pharmaceuticals/" TargetMode="Externa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3" Type="http://schemas.openxmlformats.org/officeDocument/2006/relationships/hyperlink" Target="https://en.wikipedia.org/wiki/Regulatory_compliance" TargetMode="External"/><Relationship Id="rId2" Type="http://schemas.openxmlformats.org/officeDocument/2006/relationships/hyperlink" Target="https://en.wikipedia.org/wiki/Inspections" TargetMode="External"/><Relationship Id="rId1" Type="http://schemas.openxmlformats.org/officeDocument/2006/relationships/slideLayout" Target="../slideLayouts/slideLayout12.xml"/><Relationship Id="rId4" Type="http://schemas.openxmlformats.org/officeDocument/2006/relationships/hyperlink" Target="https://en.wikipedia.org/wiki/Infraction"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hyperlink" Target="mailto:drugshortages@fda.hhs.gov" TargetMode="Externa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8" Type="http://schemas.openxmlformats.org/officeDocument/2006/relationships/hyperlink" Target="https://www.fda.gov/ICECI/EnforcementActions/WarningLetters/ucm633810.htm" TargetMode="External"/><Relationship Id="rId3" Type="http://schemas.openxmlformats.org/officeDocument/2006/relationships/hyperlink" Target="https://www.fda.gov/ICECI/EnforcementActions/WarningLetters/default.htm" TargetMode="External"/><Relationship Id="rId7" Type="http://schemas.openxmlformats.org/officeDocument/2006/relationships/hyperlink" Target="https://www.fda.gov/ICECI/EnforcementActions/WarningLetters/ucm634165.htm" TargetMode="External"/><Relationship Id="rId2" Type="http://schemas.openxmlformats.org/officeDocument/2006/relationships/hyperlink" Target="https://www.fda.gov/ICECI/EnforcementActions/WarningLetters/ucm634022.htm" TargetMode="External"/><Relationship Id="rId1" Type="http://schemas.openxmlformats.org/officeDocument/2006/relationships/slideLayout" Target="../slideLayouts/slideLayout12.xml"/><Relationship Id="rId6" Type="http://schemas.openxmlformats.org/officeDocument/2006/relationships/hyperlink" Target="https://www.fda.gov/ICECI/EnforcementActions/WarningLetters/ucm633962.htm" TargetMode="External"/><Relationship Id="rId5" Type="http://schemas.openxmlformats.org/officeDocument/2006/relationships/hyperlink" Target="https://www.fda.gov/ICECI/EnforcementActions/WarningLetters/ucm633948.htm" TargetMode="External"/><Relationship Id="rId4" Type="http://schemas.openxmlformats.org/officeDocument/2006/relationships/hyperlink" Target="https://www.fda.gov/ICECI/EnforcementActions/WarningLetters/ucm633952.htm"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www.accessdata.fda.gov/scripts/warningletters/wlFilterBySubject.cfm" TargetMode="Externa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hyperlink" Target="http://www.accessdata.fda.gov/scripts/cdrh/cfdocs/cfCFR/CFRSearch.cfm?CFRPart=211&amp;showFR=1&amp;subpartNode=21:4.0.1.1.11.11"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 Id="rId5" Type="http://schemas.openxmlformats.org/officeDocument/2006/relationships/image" Target="../media/image9.png"/><Relationship Id="rId4" Type="http://schemas.openxmlformats.org/officeDocument/2006/relationships/image" Target="../media/image8.png"/></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timgsa.baidu.com/timg?image&amp;quality=80&amp;size=b9999_10000&amp;sec=1515663951673&amp;di=4bd0bc6078bc0b126382d0bb0e49adbd&amp;imgtype=0&amp;src=http%3A%2F%2Fimgsrc.baidu.com%2Fimage%2Fc0%253Dshijue1%252C0%252C0%252C294%252C40%2Fsign%3D0eb55d293e9b033b3885f4997da75ca6%2F5ab5c9ea15ce36d30fa6c31d30f33a87e950b179.jpg"/>
          <p:cNvPicPr>
            <a:picLocks noChangeAspect="1" noChangeArrowheads="1"/>
          </p:cNvPicPr>
          <p:nvPr/>
        </p:nvPicPr>
        <p:blipFill rotWithShape="1">
          <a:blip r:embed="rId3">
            <a:extLst>
              <a:ext uri="{28A0092B-C50C-407E-A947-70E740481C1C}">
                <a14:useLocalDpi xmlns:a14="http://schemas.microsoft.com/office/drawing/2010/main" xmlns="" val="0"/>
              </a:ext>
            </a:extLst>
          </a:blip>
          <a:srcRect l="880" b="8655"/>
          <a:stretch/>
        </p:blipFill>
        <p:spPr bwMode="auto">
          <a:xfrm>
            <a:off x="0" y="-36857"/>
            <a:ext cx="12192000" cy="6869041"/>
          </a:xfrm>
          <a:prstGeom prst="rect">
            <a:avLst/>
          </a:prstGeom>
          <a:noFill/>
          <a:extLst>
            <a:ext uri="{909E8E84-426E-40DD-AFC4-6F175D3DCCD1}">
              <a14:hiddenFill xmlns:a14="http://schemas.microsoft.com/office/drawing/2010/main" xmlns="">
                <a:solidFill>
                  <a:srgbClr val="FFFFFF"/>
                </a:solidFill>
              </a14:hiddenFill>
            </a:ext>
          </a:extLst>
        </p:spPr>
      </p:pic>
      <p:sp>
        <p:nvSpPr>
          <p:cNvPr id="8194" name="标题 2"/>
          <p:cNvSpPr>
            <a:spLocks noGrp="1" noChangeArrowheads="1"/>
          </p:cNvSpPr>
          <p:nvPr>
            <p:ph type="ctrTitle"/>
          </p:nvPr>
        </p:nvSpPr>
        <p:spPr>
          <a:xfrm>
            <a:off x="557046" y="260648"/>
            <a:ext cx="11077908" cy="1728192"/>
          </a:xfrm>
        </p:spPr>
        <p:txBody>
          <a:bodyPr>
            <a:noAutofit/>
          </a:bodyPr>
          <a:lstStyle/>
          <a:p>
            <a:pPr algn="ctr"/>
            <a:r>
              <a:rPr lang="zh-CN" altLang="zh-CN" sz="3200" b="1" dirty="0"/>
              <a:t>无菌制剂生产核查发现的主要问题</a:t>
            </a:r>
            <a:r>
              <a:rPr lang="en-US" altLang="zh-CN" sz="3200" b="1" dirty="0"/>
              <a:t/>
            </a:r>
            <a:br>
              <a:rPr lang="en-US" altLang="zh-CN" sz="3200" b="1" dirty="0"/>
            </a:br>
            <a:r>
              <a:rPr lang="en-US" altLang="zh-CN" sz="3200" b="1" dirty="0"/>
              <a:t>Major Problems Discovered in the Check of the Manufacture of Sterile Medicinal Products</a:t>
            </a:r>
            <a:endParaRPr lang="en-US" sz="3200" dirty="0"/>
          </a:p>
        </p:txBody>
      </p:sp>
      <p:sp>
        <p:nvSpPr>
          <p:cNvPr id="5" name="矩形"/>
          <p:cNvSpPr>
            <a:spLocks/>
          </p:cNvSpPr>
          <p:nvPr/>
        </p:nvSpPr>
        <p:spPr>
          <a:xfrm>
            <a:off x="4439816" y="5157192"/>
            <a:ext cx="7488832" cy="1200329"/>
          </a:xfrm>
          <a:prstGeom prst="rect">
            <a:avLst/>
          </a:prstGeom>
          <a:noFill/>
          <a:ln w="9525" cap="flat" cmpd="sng">
            <a:noFill/>
            <a:prstDash val="solid"/>
            <a:miter/>
          </a:ln>
        </p:spPr>
        <p:txBody>
          <a:bodyPr vert="horz" wrap="square" lIns="91440" tIns="45720" rIns="91440" bIns="45720" anchor="t" anchorCtr="0">
            <a:prstTxWarp prst="textNoShape">
              <a:avLst/>
            </a:prstTxWarp>
            <a:spAutoFit/>
          </a:bodyPr>
          <a:lstStyle/>
          <a:p>
            <a:pPr marL="0" indent="0" algn="ctr">
              <a:lnSpc>
                <a:spcPct val="100000"/>
              </a:lnSpc>
              <a:spcBef>
                <a:spcPts val="0"/>
              </a:spcBef>
              <a:spcAft>
                <a:spcPts val="0"/>
              </a:spcAft>
              <a:buNone/>
            </a:pPr>
            <a:r>
              <a:rPr lang="zh-CN" altLang="en-US" sz="2400" b="1" i="0" u="none" strike="noStrike" kern="1200" cap="none" spc="0" baseline="0" dirty="0">
                <a:solidFill>
                  <a:schemeClr val="tx1"/>
                </a:solidFill>
                <a:latin typeface="Arial" charset="0"/>
                <a:ea typeface="等线" charset="0"/>
                <a:cs typeface="等线" charset="0"/>
              </a:rPr>
              <a:t>韩新峰，</a:t>
            </a:r>
            <a:r>
              <a:rPr lang="zh-CN" altLang="zh-CN" sz="2400" b="1" dirty="0">
                <a:latin typeface="Arial" charset="0"/>
                <a:ea typeface="等线" charset="0"/>
              </a:rPr>
              <a:t>河北绪必迪医药科技有限公司</a:t>
            </a:r>
            <a:r>
              <a:rPr lang="zh-CN" altLang="en-US" sz="2400" b="1" i="0" u="none" strike="noStrike" kern="1200" cap="none" spc="0" baseline="0" dirty="0">
                <a:solidFill>
                  <a:schemeClr val="tx1"/>
                </a:solidFill>
                <a:latin typeface="Arial" charset="0"/>
                <a:ea typeface="等线" charset="0"/>
                <a:cs typeface="等线" charset="0"/>
              </a:rPr>
              <a:t/>
            </a:r>
            <a:br>
              <a:rPr lang="zh-CN" altLang="en-US" sz="2400" b="1" i="0" u="none" strike="noStrike" kern="1200" cap="none" spc="0" baseline="0" dirty="0">
                <a:solidFill>
                  <a:schemeClr val="tx1"/>
                </a:solidFill>
                <a:latin typeface="Arial" charset="0"/>
                <a:ea typeface="等线" charset="0"/>
                <a:cs typeface="等线" charset="0"/>
              </a:rPr>
            </a:br>
            <a:r>
              <a:rPr lang="en-US" altLang="zh-CN" sz="2400" b="1" i="0" u="none" strike="noStrike" kern="1200" cap="none" spc="0" baseline="0" dirty="0">
                <a:solidFill>
                  <a:schemeClr val="tx1"/>
                </a:solidFill>
                <a:latin typeface="Arial" charset="0"/>
                <a:ea typeface="等线" charset="0"/>
                <a:cs typeface="等线" charset="0"/>
              </a:rPr>
              <a:t>Bert Han, </a:t>
            </a:r>
            <a:r>
              <a:rPr lang="en-US" altLang="zh-CN" sz="2400" b="1" dirty="0">
                <a:latin typeface="Arial" charset="0"/>
                <a:ea typeface="等线" charset="0"/>
              </a:rPr>
              <a:t>Hebei </a:t>
            </a:r>
            <a:r>
              <a:rPr lang="en-US" altLang="zh-CN" sz="2400" b="1" dirty="0" err="1">
                <a:latin typeface="Arial" charset="0"/>
                <a:ea typeface="等线" charset="0"/>
              </a:rPr>
              <a:t>QbD</a:t>
            </a:r>
            <a:r>
              <a:rPr lang="en-US" altLang="zh-CN" sz="2400" b="1" dirty="0">
                <a:latin typeface="Arial" charset="0"/>
                <a:ea typeface="等线" charset="0"/>
              </a:rPr>
              <a:t> Medical Technology Co., Ltd</a:t>
            </a:r>
          </a:p>
          <a:p>
            <a:pPr marL="0" indent="0" algn="ctr">
              <a:lnSpc>
                <a:spcPct val="100000"/>
              </a:lnSpc>
              <a:spcBef>
                <a:spcPts val="0"/>
              </a:spcBef>
              <a:spcAft>
                <a:spcPts val="0"/>
              </a:spcAft>
              <a:buNone/>
            </a:pPr>
            <a:r>
              <a:rPr lang="en-US" altLang="zh-CN" sz="2400" b="1" dirty="0">
                <a:latin typeface="Arial" charset="0"/>
                <a:ea typeface="等线" charset="0"/>
                <a:cs typeface="等线" charset="0"/>
              </a:rPr>
              <a:t>July 17 2019,</a:t>
            </a:r>
            <a:endParaRPr lang="zh-CN" altLang="en-US" sz="2400" b="1" i="0" u="none" strike="noStrike" kern="1200" cap="none" spc="0" baseline="0" dirty="0">
              <a:solidFill>
                <a:schemeClr val="tx1"/>
              </a:solidFill>
              <a:latin typeface="Arial" charset="0"/>
              <a:ea typeface="等线" charset="0"/>
              <a:cs typeface="等线" charset="0"/>
            </a:endParaRP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文本框"/>
          <p:cNvSpPr>
            <a:spLocks noGrp="1"/>
          </p:cNvSpPr>
          <p:nvPr>
            <p:ph type="title" idx="4294967295"/>
          </p:nvPr>
        </p:nvSpPr>
        <p:spPr>
          <a:xfrm>
            <a:off x="623392" y="366491"/>
            <a:ext cx="10972800" cy="786416"/>
          </a:xfrm>
          <a:prstGeom prst="rect">
            <a:avLst/>
          </a:prstGeom>
          <a:noFill/>
          <a:ln w="9525" cap="flat" cmpd="sng">
            <a:noFill/>
            <a:prstDash val="solid"/>
            <a:miter/>
          </a:ln>
        </p:spPr>
        <p:txBody>
          <a:bodyPr vert="horz" wrap="square" lIns="91440" tIns="45720" rIns="91440" bIns="45720" anchor="ctr" anchorCtr="0">
            <a:prstTxWarp prst="textNoShape">
              <a:avLst/>
            </a:prstTxWarp>
            <a:noAutofit/>
          </a:bodyPr>
          <a:lstStyle/>
          <a:p>
            <a:pPr marL="0" indent="0" algn="ctr">
              <a:lnSpc>
                <a:spcPct val="100000"/>
              </a:lnSpc>
              <a:spcBef>
                <a:spcPts val="0"/>
              </a:spcBef>
              <a:spcAft>
                <a:spcPts val="0"/>
              </a:spcAft>
              <a:buNone/>
            </a:pPr>
            <a:r>
              <a:rPr lang="zh-CN" altLang="en-US" sz="6000" b="1" i="0" u="none" strike="noStrike" kern="1200" cap="none" spc="0" baseline="0" dirty="0">
                <a:solidFill>
                  <a:srgbClr val="FF0000"/>
                </a:solidFill>
                <a:latin typeface="Candara" charset="0"/>
                <a:ea typeface="华文新魏" charset="0"/>
                <a:cs typeface="Times New Roman" pitchFamily="18" charset="0"/>
              </a:rPr>
              <a:t>内容</a:t>
            </a:r>
          </a:p>
        </p:txBody>
      </p:sp>
      <p:sp>
        <p:nvSpPr>
          <p:cNvPr id="4" name="灯片编号占位符 3"/>
          <p:cNvSpPr>
            <a:spLocks noGrp="1"/>
          </p:cNvSpPr>
          <p:nvPr>
            <p:ph type="sldNum" sz="quarter" idx="12"/>
          </p:nvPr>
        </p:nvSpPr>
        <p:spPr/>
        <p:txBody>
          <a:bodyPr/>
          <a:lstStyle/>
          <a:p>
            <a:fld id="{A486D0B3-1CAB-4BA7-A184-9E5BCB60B324}" type="slidenum">
              <a:rPr lang="zh-CN" altLang="en-US" smtClean="0"/>
              <a:pPr/>
              <a:t>10</a:t>
            </a:fld>
            <a:endParaRPr lang="en-US" altLang="zh-CN"/>
          </a:p>
        </p:txBody>
      </p:sp>
      <p:sp>
        <p:nvSpPr>
          <p:cNvPr id="6" name="文本框">
            <a:extLst>
              <a:ext uri="{FF2B5EF4-FFF2-40B4-BE49-F238E27FC236}">
                <a16:creationId xmlns:a16="http://schemas.microsoft.com/office/drawing/2014/main" xmlns="" id="{C89C28D2-D844-4865-AEAC-D95F11A5B914}"/>
              </a:ext>
            </a:extLst>
          </p:cNvPr>
          <p:cNvSpPr txBox="1">
            <a:spLocks/>
          </p:cNvSpPr>
          <p:nvPr/>
        </p:nvSpPr>
        <p:spPr>
          <a:xfrm>
            <a:off x="1460322" y="1268760"/>
            <a:ext cx="9877777" cy="5040560"/>
          </a:xfrm>
          <a:prstGeom prst="rect">
            <a:avLst/>
          </a:prstGeom>
          <a:noFill/>
          <a:ln w="9525" cap="flat" cmpd="sng">
            <a:noFill/>
            <a:prstDash val="solid"/>
            <a:miter/>
          </a:ln>
        </p:spPr>
        <p:txBody>
          <a:bodyPr vert="horz" wrap="square" lIns="91440" tIns="45720" rIns="91440" bIns="45720" rtlCol="0" anchor="t" anchorCtr="0">
            <a:prstTxWarp prst="textNoShape">
              <a:avLst/>
            </a:prstTxWarp>
            <a:normAutofit fontScale="550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fontAlgn="auto"/>
            <a:r>
              <a:rPr lang="zh-CN" altLang="zh-CN" sz="4000" b="1" dirty="0">
                <a:solidFill>
                  <a:schemeClr val="tx1"/>
                </a:solidFill>
              </a:rPr>
              <a:t>无菌制剂产品开发注意点</a:t>
            </a:r>
            <a:r>
              <a:rPr lang="en-US" altLang="zh-CN" sz="4000" b="1" dirty="0">
                <a:solidFill>
                  <a:schemeClr val="tx1"/>
                </a:solidFill>
              </a:rPr>
              <a:t> </a:t>
            </a:r>
          </a:p>
          <a:p>
            <a:pPr marL="0" indent="0" fontAlgn="auto">
              <a:buFont typeface="Wingdings 3" charset="2"/>
              <a:buNone/>
            </a:pPr>
            <a:r>
              <a:rPr lang="en-US" altLang="zh-CN" sz="4000" b="1" dirty="0">
                <a:solidFill>
                  <a:schemeClr val="tx1"/>
                </a:solidFill>
              </a:rPr>
              <a:t>Some considerations during the development of Sterile Drug Products</a:t>
            </a:r>
            <a:endParaRPr lang="zh-CN" altLang="zh-CN" sz="4000" b="1" dirty="0">
              <a:solidFill>
                <a:schemeClr val="tx1"/>
              </a:solidFill>
            </a:endParaRPr>
          </a:p>
          <a:p>
            <a:pPr fontAlgn="auto"/>
            <a:r>
              <a:rPr lang="zh-CN" altLang="zh-CN" sz="4000" b="1" dirty="0">
                <a:solidFill>
                  <a:srgbClr val="FF0000"/>
                </a:solidFill>
              </a:rPr>
              <a:t>无菌工艺的选择</a:t>
            </a:r>
            <a:r>
              <a:rPr lang="en-US" altLang="zh-CN" sz="4000" b="1" dirty="0">
                <a:solidFill>
                  <a:srgbClr val="FF0000"/>
                </a:solidFill>
              </a:rPr>
              <a:t> </a:t>
            </a:r>
          </a:p>
          <a:p>
            <a:pPr marL="0" indent="0" fontAlgn="auto">
              <a:buFont typeface="Wingdings 3" charset="2"/>
              <a:buNone/>
            </a:pPr>
            <a:r>
              <a:rPr lang="en-US" altLang="zh-CN" sz="4000" b="1" dirty="0">
                <a:solidFill>
                  <a:srgbClr val="FF0000"/>
                </a:solidFill>
              </a:rPr>
              <a:t>The selection of Aseptic processing </a:t>
            </a:r>
            <a:endParaRPr lang="zh-CN" altLang="zh-CN" sz="4000" b="1" dirty="0">
              <a:solidFill>
                <a:srgbClr val="FF0000"/>
              </a:solidFill>
            </a:endParaRPr>
          </a:p>
          <a:p>
            <a:pPr fontAlgn="auto"/>
            <a:r>
              <a:rPr lang="zh-CN" altLang="zh-CN" sz="4000" b="1" dirty="0"/>
              <a:t>为什么注射剂是</a:t>
            </a:r>
            <a:r>
              <a:rPr lang="en-US" altLang="zh-CN" sz="4000" b="1" dirty="0"/>
              <a:t>FDA</a:t>
            </a:r>
            <a:r>
              <a:rPr lang="zh-CN" altLang="zh-CN" sz="4000" b="1" dirty="0"/>
              <a:t>短缺药品的常客</a:t>
            </a:r>
            <a:endParaRPr lang="en-US" altLang="zh-CN" sz="4000" b="1" dirty="0"/>
          </a:p>
          <a:p>
            <a:pPr marL="0" indent="0" fontAlgn="auto">
              <a:buFont typeface="Wingdings 3" charset="2"/>
              <a:buNone/>
            </a:pPr>
            <a:r>
              <a:rPr lang="en-US" altLang="zh-CN" sz="4000" b="1" dirty="0"/>
              <a:t>Why parenteral products are in the top lists of the FDA shortage drugs</a:t>
            </a:r>
            <a:r>
              <a:rPr lang="zh-CN" altLang="zh-CN" sz="4000" b="1" dirty="0"/>
              <a:t>？</a:t>
            </a:r>
          </a:p>
          <a:p>
            <a:pPr fontAlgn="auto"/>
            <a:r>
              <a:rPr lang="zh-CN" altLang="zh-CN" sz="4000" b="1" dirty="0"/>
              <a:t>什么是</a:t>
            </a:r>
            <a:r>
              <a:rPr lang="en-US" altLang="zh-CN" sz="4000" b="1" dirty="0"/>
              <a:t>FDA</a:t>
            </a:r>
            <a:r>
              <a:rPr lang="zh-CN" altLang="zh-CN" sz="4000" b="1" dirty="0"/>
              <a:t>警告信？</a:t>
            </a:r>
            <a:endParaRPr lang="en-US" altLang="zh-CN" sz="4000" b="1" dirty="0"/>
          </a:p>
          <a:p>
            <a:pPr marL="0" indent="0" fontAlgn="auto">
              <a:buFont typeface="Wingdings 3" charset="2"/>
              <a:buNone/>
            </a:pPr>
            <a:r>
              <a:rPr lang="en-US" altLang="zh-CN" sz="4000" b="1" dirty="0"/>
              <a:t>What is a FDA warning letter?</a:t>
            </a:r>
          </a:p>
          <a:p>
            <a:pPr fontAlgn="auto"/>
            <a:r>
              <a:rPr lang="zh-CN" altLang="zh-CN" sz="4000" b="1" dirty="0"/>
              <a:t>无菌工艺主要问题汇总和案例分析</a:t>
            </a:r>
            <a:r>
              <a:rPr lang="en-US" altLang="zh-CN" sz="4000" b="1" dirty="0"/>
              <a:t> </a:t>
            </a:r>
          </a:p>
          <a:p>
            <a:pPr marL="0" indent="0" fontAlgn="auto">
              <a:buFont typeface="Wingdings 3" charset="2"/>
              <a:buNone/>
            </a:pPr>
            <a:r>
              <a:rPr lang="en-US" altLang="zh-CN" sz="4000" b="1" dirty="0"/>
              <a:t>The case analysis and summary of the most common observations of Aseptic processing </a:t>
            </a:r>
            <a:endParaRPr lang="zh-CN" altLang="zh-CN" sz="4000" b="1" dirty="0"/>
          </a:p>
          <a:p>
            <a:pPr fontAlgn="auto"/>
            <a:r>
              <a:rPr lang="zh-CN" altLang="en-US" sz="4000" b="1" dirty="0"/>
              <a:t>研发和质量管理的一些体会</a:t>
            </a:r>
            <a:endParaRPr lang="en-US" altLang="zh-CN" sz="4000" b="1" dirty="0"/>
          </a:p>
          <a:p>
            <a:pPr marL="0" indent="0" fontAlgn="auto">
              <a:buFont typeface="Wingdings 3" charset="2"/>
              <a:buNone/>
            </a:pPr>
            <a:r>
              <a:rPr lang="en-US" altLang="zh-CN" sz="4000" b="1" dirty="0"/>
              <a:t>Some Experiences in R&amp;D and Quality Management  </a:t>
            </a:r>
          </a:p>
          <a:p>
            <a:pPr fontAlgn="auto"/>
            <a:endParaRPr lang="en-US" altLang="zh-CN" sz="4000" b="1" dirty="0"/>
          </a:p>
          <a:p>
            <a:pPr marL="0" indent="0" fontAlgn="auto">
              <a:buFont typeface="Wingdings 3" charset="2"/>
              <a:buNone/>
            </a:pPr>
            <a:endParaRPr lang="zh-CN" altLang="zh-CN" sz="4000" b="1" dirty="0"/>
          </a:p>
        </p:txBody>
      </p:sp>
    </p:spTree>
    <p:extLst>
      <p:ext uri="{BB962C8B-B14F-4D97-AF65-F5344CB8AC3E}">
        <p14:creationId xmlns:p14="http://schemas.microsoft.com/office/powerpoint/2010/main" xmlns="" val="532920961"/>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03512" y="923363"/>
            <a:ext cx="864096" cy="1280890"/>
          </a:xfrm>
        </p:spPr>
        <p:txBody>
          <a:bodyPr>
            <a:noAutofit/>
          </a:bodyPr>
          <a:lstStyle/>
          <a:p>
            <a:r>
              <a:rPr lang="zh-CN" altLang="en-US" b="1" dirty="0">
                <a:solidFill>
                  <a:schemeClr val="tx1"/>
                </a:solidFill>
              </a:rPr>
              <a:t>水针灭菌</a:t>
            </a:r>
            <a:r>
              <a:rPr lang="zh-CN" altLang="en-US" b="1" dirty="0">
                <a:solidFill>
                  <a:srgbClr val="FF0000"/>
                </a:solidFill>
              </a:rPr>
              <a:t>工艺</a:t>
            </a:r>
            <a:r>
              <a:rPr lang="zh-CN" altLang="en-US" b="1" dirty="0"/>
              <a:t>决策树</a:t>
            </a:r>
            <a:endParaRPr lang="en-US" b="1" dirty="0"/>
          </a:p>
        </p:txBody>
      </p:sp>
      <p:sp>
        <p:nvSpPr>
          <p:cNvPr id="6" name="灯片编号占位符 5"/>
          <p:cNvSpPr>
            <a:spLocks noGrp="1"/>
          </p:cNvSpPr>
          <p:nvPr>
            <p:ph type="sldNum" sz="quarter" idx="12"/>
          </p:nvPr>
        </p:nvSpPr>
        <p:spPr/>
        <p:txBody>
          <a:bodyPr/>
          <a:lstStyle/>
          <a:p>
            <a:fld id="{241594D9-5E4E-4846-BB3C-6A425F15F14F}" type="slidenum">
              <a:rPr lang="zh-CN" altLang="en-US" smtClean="0"/>
              <a:pPr/>
              <a:t>11</a:t>
            </a:fld>
            <a:endParaRPr lang="en-US" altLang="zh-CN"/>
          </a:p>
        </p:txBody>
      </p:sp>
      <p:grpSp>
        <p:nvGrpSpPr>
          <p:cNvPr id="89" name="组合 88"/>
          <p:cNvGrpSpPr/>
          <p:nvPr/>
        </p:nvGrpSpPr>
        <p:grpSpPr>
          <a:xfrm>
            <a:off x="2603222" y="640851"/>
            <a:ext cx="8640958" cy="5511334"/>
            <a:chOff x="2121622" y="657253"/>
            <a:chExt cx="8640958" cy="5511334"/>
          </a:xfrm>
        </p:grpSpPr>
        <p:sp>
          <p:nvSpPr>
            <p:cNvPr id="8" name="矩形 7"/>
            <p:cNvSpPr/>
            <p:nvPr/>
          </p:nvSpPr>
          <p:spPr>
            <a:xfrm>
              <a:off x="4301361" y="657253"/>
              <a:ext cx="4386927" cy="4616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9"/>
            <p:cNvSpPr txBox="1"/>
            <p:nvPr/>
          </p:nvSpPr>
          <p:spPr>
            <a:xfrm>
              <a:off x="4301362" y="657253"/>
              <a:ext cx="4406881" cy="353943"/>
            </a:xfrm>
            <a:prstGeom prst="rect">
              <a:avLst/>
            </a:prstGeom>
            <a:noFill/>
            <a:ln w="19050">
              <a:noFill/>
            </a:ln>
          </p:spPr>
          <p:txBody>
            <a:bodyPr wrap="square" rtlCol="0">
              <a:spAutoFit/>
            </a:bodyPr>
            <a:lstStyle/>
            <a:p>
              <a:pPr algn="ctr"/>
              <a:r>
                <a:rPr lang="zh-CN" altLang="en-US" sz="1700" b="1" dirty="0">
                  <a:latin typeface="Times New Roman" panose="02020603050405020304" pitchFamily="18" charset="0"/>
                  <a:ea typeface="宋体"/>
                  <a:cs typeface="Times New Roman" panose="02020603050405020304" pitchFamily="18" charset="0"/>
                </a:rPr>
                <a:t>产品</a:t>
              </a:r>
              <a:r>
                <a:rPr lang="zh-CN" altLang="en-US" sz="1700" b="1" dirty="0">
                  <a:latin typeface="宋体" panose="02010600030101010101" pitchFamily="2" charset="-122"/>
                  <a:cs typeface="Times New Roman" panose="02020603050405020304" pitchFamily="18" charset="0"/>
                </a:rPr>
                <a:t>可以在</a:t>
              </a:r>
              <a:r>
                <a:rPr lang="en-US" altLang="zh-CN" sz="1700" b="1" dirty="0">
                  <a:latin typeface="宋体" panose="02010600030101010101" pitchFamily="2" charset="-122"/>
                  <a:cs typeface="Times New Roman" panose="02020603050405020304" pitchFamily="18" charset="0"/>
                </a:rPr>
                <a:t>121℃</a:t>
              </a:r>
              <a:r>
                <a:rPr lang="zh-CN" altLang="en-US" sz="1700" b="1" dirty="0">
                  <a:latin typeface="宋体" panose="02010600030101010101" pitchFamily="2" charset="-122"/>
                  <a:cs typeface="Times New Roman" panose="02020603050405020304" pitchFamily="18" charset="0"/>
                </a:rPr>
                <a:t>湿热</a:t>
              </a:r>
              <a:r>
                <a:rPr lang="en-US" altLang="zh-CN" sz="1700" b="1" dirty="0">
                  <a:latin typeface="宋体" panose="02010600030101010101" pitchFamily="2" charset="-122"/>
                  <a:cs typeface="Times New Roman" panose="02020603050405020304" pitchFamily="18" charset="0"/>
                </a:rPr>
                <a:t>15</a:t>
              </a:r>
              <a:r>
                <a:rPr lang="zh-CN" altLang="en-US" sz="1700" b="1" dirty="0">
                  <a:latin typeface="宋体" panose="02010600030101010101" pitchFamily="2" charset="-122"/>
                  <a:cs typeface="Times New Roman" panose="02020603050405020304" pitchFamily="18" charset="0"/>
                </a:rPr>
                <a:t>分钟进行灭菌吗？</a:t>
              </a:r>
            </a:p>
          </p:txBody>
        </p:sp>
        <p:cxnSp>
          <p:nvCxnSpPr>
            <p:cNvPr id="14" name="直接连接符 13"/>
            <p:cNvCxnSpPr/>
            <p:nvPr/>
          </p:nvCxnSpPr>
          <p:spPr>
            <a:xfrm>
              <a:off x="6043947" y="1665365"/>
              <a:ext cx="86409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723520" y="1526865"/>
              <a:ext cx="504056" cy="276999"/>
            </a:xfrm>
            <a:prstGeom prst="rect">
              <a:avLst/>
            </a:prstGeom>
            <a:noFill/>
            <a:ln w="19050">
              <a:solidFill>
                <a:schemeClr val="tx1"/>
              </a:solidFill>
            </a:ln>
          </p:spPr>
          <p:txBody>
            <a:bodyPr wrap="square" rtlCol="0">
              <a:spAutoFit/>
            </a:bodyPr>
            <a:lstStyle/>
            <a:p>
              <a:pPr algn="ctr"/>
              <a:r>
                <a:rPr lang="en-US" altLang="zh-CN" sz="1200" dirty="0"/>
                <a:t>No</a:t>
              </a:r>
              <a:endParaRPr lang="zh-CN" altLang="en-US" sz="1200" dirty="0"/>
            </a:p>
          </p:txBody>
        </p:sp>
        <p:sp>
          <p:nvSpPr>
            <p:cNvPr id="16" name="TextBox 15"/>
            <p:cNvSpPr txBox="1"/>
            <p:nvPr/>
          </p:nvSpPr>
          <p:spPr>
            <a:xfrm>
              <a:off x="6908043" y="1522881"/>
              <a:ext cx="504056" cy="276999"/>
            </a:xfrm>
            <a:prstGeom prst="rect">
              <a:avLst/>
            </a:prstGeom>
            <a:noFill/>
            <a:ln w="19050">
              <a:solidFill>
                <a:schemeClr val="tx1"/>
              </a:solidFill>
            </a:ln>
          </p:spPr>
          <p:txBody>
            <a:bodyPr wrap="square" rtlCol="0">
              <a:spAutoFit/>
            </a:bodyPr>
            <a:lstStyle/>
            <a:p>
              <a:pPr algn="ctr"/>
              <a:r>
                <a:rPr lang="en-US" altLang="zh-CN" sz="1200" dirty="0"/>
                <a:t>Yes</a:t>
              </a:r>
            </a:p>
          </p:txBody>
        </p:sp>
        <p:cxnSp>
          <p:nvCxnSpPr>
            <p:cNvPr id="22" name="直接连接符 21"/>
            <p:cNvCxnSpPr/>
            <p:nvPr/>
          </p:nvCxnSpPr>
          <p:spPr>
            <a:xfrm>
              <a:off x="7340091" y="1672071"/>
              <a:ext cx="576064" cy="398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5147456" y="1667304"/>
              <a:ext cx="576064" cy="398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接箭头连接符 26"/>
            <p:cNvCxnSpPr/>
            <p:nvPr/>
          </p:nvCxnSpPr>
          <p:spPr>
            <a:xfrm>
              <a:off x="5147456" y="1665364"/>
              <a:ext cx="0" cy="43204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直接箭头连接符 27"/>
            <p:cNvCxnSpPr/>
            <p:nvPr/>
          </p:nvCxnSpPr>
          <p:spPr>
            <a:xfrm>
              <a:off x="7907002" y="1692053"/>
              <a:ext cx="0" cy="43204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矩形 28"/>
            <p:cNvSpPr/>
            <p:nvPr/>
          </p:nvSpPr>
          <p:spPr>
            <a:xfrm>
              <a:off x="2510508" y="2097413"/>
              <a:ext cx="3965487" cy="67302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TextBox 29"/>
            <p:cNvSpPr txBox="1"/>
            <p:nvPr/>
          </p:nvSpPr>
          <p:spPr>
            <a:xfrm>
              <a:off x="2265637" y="2124102"/>
              <a:ext cx="4838771" cy="707886"/>
            </a:xfrm>
            <a:prstGeom prst="rect">
              <a:avLst/>
            </a:prstGeom>
            <a:noFill/>
            <a:ln w="19050">
              <a:solidFill>
                <a:schemeClr val="tx1"/>
              </a:solidFill>
            </a:ln>
          </p:spPr>
          <p:txBody>
            <a:bodyPr wrap="square" rtlCol="0">
              <a:spAutoFit/>
            </a:bodyPr>
            <a:lstStyle/>
            <a:p>
              <a:pPr algn="ctr"/>
              <a:r>
                <a:rPr lang="zh-CN" altLang="en-US" sz="2000" b="1" dirty="0">
                  <a:latin typeface="Times New Roman" panose="02020603050405020304" pitchFamily="18" charset="0"/>
                  <a:cs typeface="Times New Roman" panose="02020603050405020304" pitchFamily="18" charset="0"/>
                </a:rPr>
                <a:t>产品是否可以通过湿热灭菌</a:t>
              </a:r>
              <a:r>
                <a:rPr lang="en-US" altLang="zh-CN" sz="2000" b="1" dirty="0">
                  <a:latin typeface="Times New Roman" panose="02020603050405020304" pitchFamily="18" charset="0"/>
                  <a:cs typeface="Times New Roman" panose="02020603050405020304" pitchFamily="18" charset="0"/>
                </a:rPr>
                <a:t>Fo≥8</a:t>
              </a:r>
              <a:r>
                <a:rPr lang="zh-CN" altLang="en-US" sz="2000" b="1" dirty="0">
                  <a:latin typeface="Times New Roman" panose="02020603050405020304" pitchFamily="18" charset="0"/>
                  <a:cs typeface="Times New Roman" panose="02020603050405020304" pitchFamily="18" charset="0"/>
                </a:rPr>
                <a:t>分钟，使</a:t>
              </a:r>
              <a:r>
                <a:rPr lang="en-US" altLang="zh-CN" sz="2000" b="1" dirty="0">
                  <a:latin typeface="Times New Roman" panose="02020603050405020304" pitchFamily="18" charset="0"/>
                  <a:cs typeface="Times New Roman" panose="02020603050405020304" pitchFamily="18" charset="0"/>
                </a:rPr>
                <a:t>SAL</a:t>
              </a:r>
              <a:r>
                <a:rPr lang="zh-CN" altLang="en-US" sz="2000" b="1" dirty="0">
                  <a:latin typeface="Times New Roman" panose="02020603050405020304" pitchFamily="18" charset="0"/>
                  <a:cs typeface="Times New Roman" panose="02020603050405020304" pitchFamily="18" charset="0"/>
                </a:rPr>
                <a:t>达到</a:t>
              </a:r>
              <a:r>
                <a:rPr lang="en-US" altLang="zh-CN" sz="2000" b="1" dirty="0">
                  <a:latin typeface="Times New Roman" panose="02020603050405020304" pitchFamily="18" charset="0"/>
                  <a:cs typeface="Times New Roman" panose="02020603050405020304" pitchFamily="18" charset="0"/>
                </a:rPr>
                <a:t>10</a:t>
              </a:r>
              <a:r>
                <a:rPr lang="en-US" altLang="zh-CN" sz="2000" b="1" baseline="30000" dirty="0">
                  <a:latin typeface="Times New Roman" panose="02020603050405020304" pitchFamily="18" charset="0"/>
                  <a:cs typeface="Times New Roman" panose="02020603050405020304" pitchFamily="18" charset="0"/>
                </a:rPr>
                <a:t>-6</a:t>
              </a:r>
              <a:endParaRPr lang="en-US" altLang="zh-CN" sz="2000" b="1" dirty="0">
                <a:latin typeface="Times New Roman" panose="02020603050405020304" pitchFamily="18" charset="0"/>
                <a:cs typeface="Times New Roman" panose="02020603050405020304" pitchFamily="18" charset="0"/>
              </a:endParaRPr>
            </a:p>
          </p:txBody>
        </p:sp>
        <p:sp>
          <p:nvSpPr>
            <p:cNvPr id="31" name="矩形 30"/>
            <p:cNvSpPr/>
            <p:nvPr/>
          </p:nvSpPr>
          <p:spPr>
            <a:xfrm>
              <a:off x="6870588" y="2124102"/>
              <a:ext cx="2896370" cy="605524"/>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TextBox 31"/>
            <p:cNvSpPr txBox="1"/>
            <p:nvPr/>
          </p:nvSpPr>
          <p:spPr>
            <a:xfrm>
              <a:off x="7320679" y="2169341"/>
              <a:ext cx="3441901" cy="400110"/>
            </a:xfrm>
            <a:prstGeom prst="rect">
              <a:avLst/>
            </a:prstGeom>
            <a:noFill/>
            <a:ln w="19050">
              <a:solidFill>
                <a:schemeClr val="tx1"/>
              </a:solidFill>
            </a:ln>
          </p:spPr>
          <p:txBody>
            <a:bodyPr wrap="square" rtlCol="0">
              <a:spAutoFit/>
            </a:bodyPr>
            <a:lstStyle/>
            <a:p>
              <a:pPr algn="ctr"/>
              <a:r>
                <a:rPr lang="zh-CN" altLang="en-US" sz="2000" b="1" dirty="0">
                  <a:latin typeface="Times New Roman" panose="02020603050405020304" pitchFamily="18" charset="0"/>
                  <a:cs typeface="Times New Roman" panose="02020603050405020304" pitchFamily="18" charset="0"/>
                </a:rPr>
                <a:t>在</a:t>
              </a:r>
              <a:r>
                <a:rPr lang="en-US" altLang="zh-CN" sz="2000" b="1" dirty="0">
                  <a:latin typeface="Times New Roman" panose="02020603050405020304" pitchFamily="18" charset="0"/>
                  <a:cs typeface="Times New Roman" panose="02020603050405020304" pitchFamily="18" charset="0"/>
                </a:rPr>
                <a:t>121℃</a:t>
              </a:r>
              <a:r>
                <a:rPr lang="zh-CN" altLang="en-US" sz="2000" b="1" dirty="0">
                  <a:latin typeface="Times New Roman" panose="02020603050405020304" pitchFamily="18" charset="0"/>
                  <a:cs typeface="Times New Roman" panose="02020603050405020304" pitchFamily="18" charset="0"/>
                </a:rPr>
                <a:t>高压灭菌</a:t>
              </a:r>
              <a:r>
                <a:rPr lang="en-US" altLang="zh-CN" sz="2000" b="1" dirty="0">
                  <a:latin typeface="Times New Roman" panose="02020603050405020304" pitchFamily="18" charset="0"/>
                  <a:cs typeface="Times New Roman" panose="02020603050405020304" pitchFamily="18" charset="0"/>
                </a:rPr>
                <a:t>15</a:t>
              </a:r>
              <a:r>
                <a:rPr lang="zh-CN" altLang="en-US" sz="2000" b="1" dirty="0">
                  <a:latin typeface="Times New Roman" panose="02020603050405020304" pitchFamily="18" charset="0"/>
                  <a:cs typeface="Times New Roman" panose="02020603050405020304" pitchFamily="18" charset="0"/>
                </a:rPr>
                <a:t>分钟</a:t>
              </a:r>
            </a:p>
          </p:txBody>
        </p:sp>
        <p:sp>
          <p:nvSpPr>
            <p:cNvPr id="36" name="TextBox 35"/>
            <p:cNvSpPr txBox="1"/>
            <p:nvPr/>
          </p:nvSpPr>
          <p:spPr>
            <a:xfrm>
              <a:off x="4969321" y="3171199"/>
              <a:ext cx="504056" cy="276999"/>
            </a:xfrm>
            <a:prstGeom prst="rect">
              <a:avLst/>
            </a:prstGeom>
            <a:noFill/>
            <a:ln w="19050">
              <a:solidFill>
                <a:schemeClr val="tx1"/>
              </a:solidFill>
            </a:ln>
          </p:spPr>
          <p:txBody>
            <a:bodyPr wrap="square" rtlCol="0">
              <a:spAutoFit/>
            </a:bodyPr>
            <a:lstStyle/>
            <a:p>
              <a:pPr algn="ctr"/>
              <a:r>
                <a:rPr lang="en-US" altLang="zh-CN" sz="1200" dirty="0"/>
                <a:t>No</a:t>
              </a:r>
              <a:endParaRPr lang="zh-CN" altLang="en-US" sz="1200" dirty="0"/>
            </a:p>
          </p:txBody>
        </p:sp>
        <p:cxnSp>
          <p:nvCxnSpPr>
            <p:cNvPr id="39" name="直接箭头连接符 38"/>
            <p:cNvCxnSpPr/>
            <p:nvPr/>
          </p:nvCxnSpPr>
          <p:spPr>
            <a:xfrm>
              <a:off x="5145651" y="3448198"/>
              <a:ext cx="0" cy="28954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5435488" y="2770433"/>
              <a:ext cx="0" cy="2472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5435488" y="3017658"/>
              <a:ext cx="104050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6497091" y="2873348"/>
              <a:ext cx="504056" cy="276999"/>
            </a:xfrm>
            <a:prstGeom prst="rect">
              <a:avLst/>
            </a:prstGeom>
            <a:noFill/>
            <a:ln w="19050">
              <a:solidFill>
                <a:schemeClr val="tx1"/>
              </a:solidFill>
            </a:ln>
          </p:spPr>
          <p:txBody>
            <a:bodyPr wrap="square" rtlCol="0">
              <a:spAutoFit/>
            </a:bodyPr>
            <a:lstStyle/>
            <a:p>
              <a:pPr algn="ctr"/>
              <a:r>
                <a:rPr lang="en-US" altLang="zh-CN" sz="1200" dirty="0"/>
                <a:t>Yes</a:t>
              </a:r>
            </a:p>
          </p:txBody>
        </p:sp>
        <p:cxnSp>
          <p:nvCxnSpPr>
            <p:cNvPr id="49" name="直接连接符 48"/>
            <p:cNvCxnSpPr>
              <a:stCxn id="47" idx="3"/>
            </p:cNvCxnSpPr>
            <p:nvPr/>
          </p:nvCxnSpPr>
          <p:spPr>
            <a:xfrm flipV="1">
              <a:off x="7001147" y="3011847"/>
              <a:ext cx="905855"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接箭头连接符 50"/>
            <p:cNvCxnSpPr/>
            <p:nvPr/>
          </p:nvCxnSpPr>
          <p:spPr>
            <a:xfrm>
              <a:off x="7907002" y="3011848"/>
              <a:ext cx="9153" cy="72589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矩形 51"/>
            <p:cNvSpPr/>
            <p:nvPr/>
          </p:nvSpPr>
          <p:spPr>
            <a:xfrm>
              <a:off x="2769693" y="3745290"/>
              <a:ext cx="3782518" cy="75997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TextBox 52"/>
            <p:cNvSpPr txBox="1"/>
            <p:nvPr/>
          </p:nvSpPr>
          <p:spPr>
            <a:xfrm>
              <a:off x="2769693" y="3766605"/>
              <a:ext cx="3902371" cy="707886"/>
            </a:xfrm>
            <a:prstGeom prst="rect">
              <a:avLst/>
            </a:prstGeom>
            <a:noFill/>
            <a:ln w="19050">
              <a:noFill/>
            </a:ln>
          </p:spPr>
          <p:txBody>
            <a:bodyPr wrap="square" rtlCol="0">
              <a:spAutoFit/>
            </a:bodyPr>
            <a:lstStyle/>
            <a:p>
              <a:pPr algn="ctr"/>
              <a:r>
                <a:rPr lang="zh-CN" altLang="en-US" sz="2000" b="1" dirty="0">
                  <a:latin typeface="Times New Roman" panose="02020603050405020304" pitchFamily="18" charset="0"/>
                  <a:cs typeface="Times New Roman" panose="02020603050405020304" pitchFamily="18" charset="0"/>
                </a:rPr>
                <a:t>制剂可以通过微生物保留过滤器过滤吗</a:t>
              </a:r>
            </a:p>
          </p:txBody>
        </p:sp>
        <p:sp>
          <p:nvSpPr>
            <p:cNvPr id="54" name="矩形 53"/>
            <p:cNvSpPr/>
            <p:nvPr/>
          </p:nvSpPr>
          <p:spPr>
            <a:xfrm>
              <a:off x="6908043" y="3737738"/>
              <a:ext cx="2680345" cy="46166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TextBox 54"/>
            <p:cNvSpPr txBox="1"/>
            <p:nvPr/>
          </p:nvSpPr>
          <p:spPr>
            <a:xfrm>
              <a:off x="6981700" y="3749520"/>
              <a:ext cx="3276825" cy="707886"/>
            </a:xfrm>
            <a:prstGeom prst="rect">
              <a:avLst/>
            </a:prstGeom>
            <a:noFill/>
            <a:ln w="19050">
              <a:solidFill>
                <a:schemeClr val="tx1"/>
              </a:solidFill>
            </a:ln>
          </p:spPr>
          <p:txBody>
            <a:bodyPr wrap="square" rtlCol="0">
              <a:spAutoFit/>
            </a:bodyPr>
            <a:lstStyle/>
            <a:p>
              <a:pPr algn="ctr"/>
              <a:r>
                <a:rPr lang="zh-CN" altLang="en-US" sz="2000" b="1" dirty="0">
                  <a:latin typeface="Times New Roman" panose="02020603050405020304" pitchFamily="18" charset="0"/>
                  <a:cs typeface="Times New Roman" panose="02020603050405020304" pitchFamily="18" charset="0"/>
                </a:rPr>
                <a:t>使用湿热灭菌，</a:t>
              </a:r>
              <a:r>
                <a:rPr lang="en-US" altLang="zh-CN" sz="2000" b="1" dirty="0" err="1">
                  <a:latin typeface="Times New Roman" panose="02020603050405020304" pitchFamily="18" charset="0"/>
                  <a:cs typeface="Times New Roman" panose="02020603050405020304" pitchFamily="18" charset="0"/>
                </a:rPr>
                <a:t>Fo</a:t>
              </a:r>
              <a:r>
                <a:rPr lang="en-US" altLang="zh-CN" sz="2000" b="1" dirty="0">
                  <a:latin typeface="Times New Roman" panose="02020603050405020304" pitchFamily="18" charset="0"/>
                  <a:cs typeface="Times New Roman" panose="02020603050405020304" pitchFamily="18" charset="0"/>
                </a:rPr>
                <a:t> ≥ 8 minutes</a:t>
              </a:r>
            </a:p>
          </p:txBody>
        </p:sp>
        <p:cxnSp>
          <p:nvCxnSpPr>
            <p:cNvPr id="56" name="直接连接符 55"/>
            <p:cNvCxnSpPr/>
            <p:nvPr/>
          </p:nvCxnSpPr>
          <p:spPr>
            <a:xfrm>
              <a:off x="5147456" y="4384067"/>
              <a:ext cx="3609" cy="4320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4972930" y="4825640"/>
              <a:ext cx="504056" cy="276999"/>
            </a:xfrm>
            <a:prstGeom prst="rect">
              <a:avLst/>
            </a:prstGeom>
            <a:noFill/>
            <a:ln w="19050">
              <a:solidFill>
                <a:schemeClr val="tx1"/>
              </a:solidFill>
            </a:ln>
          </p:spPr>
          <p:txBody>
            <a:bodyPr wrap="square" rtlCol="0">
              <a:spAutoFit/>
            </a:bodyPr>
            <a:lstStyle/>
            <a:p>
              <a:pPr algn="ctr"/>
              <a:r>
                <a:rPr lang="en-US" altLang="zh-CN" sz="1200" dirty="0"/>
                <a:t>No</a:t>
              </a:r>
              <a:endParaRPr lang="zh-CN" altLang="en-US" sz="1200" dirty="0"/>
            </a:p>
          </p:txBody>
        </p:sp>
        <p:cxnSp>
          <p:nvCxnSpPr>
            <p:cNvPr id="58" name="直接箭头连接符 57"/>
            <p:cNvCxnSpPr/>
            <p:nvPr/>
          </p:nvCxnSpPr>
          <p:spPr>
            <a:xfrm>
              <a:off x="5149260" y="5102639"/>
              <a:ext cx="0" cy="28954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a:off x="5451834" y="4412936"/>
              <a:ext cx="0" cy="2880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a:off x="5451834" y="4700968"/>
              <a:ext cx="104050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6513437" y="4556658"/>
              <a:ext cx="504056" cy="276999"/>
            </a:xfrm>
            <a:prstGeom prst="rect">
              <a:avLst/>
            </a:prstGeom>
            <a:noFill/>
            <a:ln w="19050">
              <a:solidFill>
                <a:schemeClr val="tx1"/>
              </a:solidFill>
            </a:ln>
          </p:spPr>
          <p:txBody>
            <a:bodyPr wrap="square" rtlCol="0">
              <a:spAutoFit/>
            </a:bodyPr>
            <a:lstStyle/>
            <a:p>
              <a:pPr algn="ctr"/>
              <a:r>
                <a:rPr lang="en-US" altLang="zh-CN" sz="1200" dirty="0"/>
                <a:t>Yes</a:t>
              </a:r>
            </a:p>
          </p:txBody>
        </p:sp>
        <p:cxnSp>
          <p:nvCxnSpPr>
            <p:cNvPr id="62" name="直接连接符 61"/>
            <p:cNvCxnSpPr>
              <a:stCxn id="61" idx="3"/>
            </p:cNvCxnSpPr>
            <p:nvPr/>
          </p:nvCxnSpPr>
          <p:spPr>
            <a:xfrm flipV="1">
              <a:off x="7017493" y="4695157"/>
              <a:ext cx="905855"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直接箭头连接符 62"/>
            <p:cNvCxnSpPr/>
            <p:nvPr/>
          </p:nvCxnSpPr>
          <p:spPr>
            <a:xfrm>
              <a:off x="7923348" y="4695158"/>
              <a:ext cx="9153" cy="72589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4" name="矩形 63"/>
            <p:cNvSpPr/>
            <p:nvPr/>
          </p:nvSpPr>
          <p:spPr>
            <a:xfrm>
              <a:off x="7104408" y="5428600"/>
              <a:ext cx="3478544" cy="71833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TextBox 64"/>
            <p:cNvSpPr txBox="1"/>
            <p:nvPr/>
          </p:nvSpPr>
          <p:spPr>
            <a:xfrm>
              <a:off x="7052450" y="5421048"/>
              <a:ext cx="3602510" cy="707886"/>
            </a:xfrm>
            <a:prstGeom prst="rect">
              <a:avLst/>
            </a:prstGeom>
            <a:noFill/>
          </p:spPr>
          <p:txBody>
            <a:bodyPr wrap="square" rtlCol="0">
              <a:spAutoFit/>
            </a:bodyPr>
            <a:lstStyle/>
            <a:p>
              <a:pPr algn="ctr"/>
              <a:r>
                <a:rPr lang="zh-CN" altLang="en-US" sz="2000" b="1" dirty="0">
                  <a:latin typeface="Times New Roman" panose="02020603050405020304" pitchFamily="18" charset="0"/>
                  <a:cs typeface="Times New Roman" panose="02020603050405020304" pitchFamily="18" charset="0"/>
                </a:rPr>
                <a:t>采用无菌过滤和无菌处理相结合</a:t>
              </a:r>
            </a:p>
          </p:txBody>
        </p:sp>
        <p:sp>
          <p:nvSpPr>
            <p:cNvPr id="66" name="矩形 65"/>
            <p:cNvSpPr/>
            <p:nvPr/>
          </p:nvSpPr>
          <p:spPr>
            <a:xfrm>
              <a:off x="2139088" y="5392179"/>
              <a:ext cx="4768955" cy="77640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TextBox 66"/>
            <p:cNvSpPr txBox="1"/>
            <p:nvPr/>
          </p:nvSpPr>
          <p:spPr>
            <a:xfrm>
              <a:off x="2121622" y="5429923"/>
              <a:ext cx="4823144" cy="707886"/>
            </a:xfrm>
            <a:prstGeom prst="rect">
              <a:avLst/>
            </a:prstGeom>
            <a:noFill/>
          </p:spPr>
          <p:txBody>
            <a:bodyPr wrap="square" rtlCol="0">
              <a:spAutoFit/>
            </a:bodyPr>
            <a:lstStyle/>
            <a:p>
              <a:pPr algn="ctr"/>
              <a:r>
                <a:rPr lang="zh-CN" altLang="en-US" sz="2000" b="1" dirty="0">
                  <a:latin typeface="Times New Roman" panose="02020603050405020304" pitchFamily="18" charset="0"/>
                  <a:cs typeface="Times New Roman" panose="02020603050405020304" pitchFamily="18" charset="0"/>
                </a:rPr>
                <a:t>使用预先灭菌的单个组分，并采用无菌混合和灌装</a:t>
              </a:r>
            </a:p>
          </p:txBody>
        </p:sp>
        <p:cxnSp>
          <p:nvCxnSpPr>
            <p:cNvPr id="79" name="直接连接符 78"/>
            <p:cNvCxnSpPr>
              <a:stCxn id="8" idx="2"/>
            </p:cNvCxnSpPr>
            <p:nvPr/>
          </p:nvCxnSpPr>
          <p:spPr>
            <a:xfrm>
              <a:off x="6494825" y="1118918"/>
              <a:ext cx="18612" cy="54246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直接连接符 84"/>
            <p:cNvCxnSpPr/>
            <p:nvPr/>
          </p:nvCxnSpPr>
          <p:spPr>
            <a:xfrm>
              <a:off x="5120727" y="2770433"/>
              <a:ext cx="0" cy="37991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3881367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03512" y="286741"/>
            <a:ext cx="720080" cy="4513636"/>
          </a:xfrm>
        </p:spPr>
        <p:txBody>
          <a:bodyPr>
            <a:noAutofit/>
          </a:bodyPr>
          <a:lstStyle/>
          <a:p>
            <a:r>
              <a:rPr lang="zh-CN" altLang="en-US" sz="2800" b="1" dirty="0">
                <a:solidFill>
                  <a:schemeClr val="tx1"/>
                </a:solidFill>
              </a:rPr>
              <a:t>非水针，</a:t>
            </a:r>
            <a:r>
              <a:rPr lang="en-US" altLang="zh-CN" sz="2800" b="1" dirty="0">
                <a:solidFill>
                  <a:schemeClr val="tx1"/>
                </a:solidFill>
              </a:rPr>
              <a:t/>
            </a:r>
            <a:br>
              <a:rPr lang="en-US" altLang="zh-CN" sz="2800" b="1" dirty="0">
                <a:solidFill>
                  <a:schemeClr val="tx1"/>
                </a:solidFill>
              </a:rPr>
            </a:br>
            <a:r>
              <a:rPr lang="zh-CN" altLang="en-US" sz="2800" b="1" dirty="0">
                <a:solidFill>
                  <a:schemeClr val="tx1"/>
                </a:solidFill>
              </a:rPr>
              <a:t>半固体或干粉灭菌</a:t>
            </a:r>
            <a:r>
              <a:rPr lang="zh-CN" altLang="en-US" sz="2800" b="1" dirty="0"/>
              <a:t>决策树</a:t>
            </a:r>
            <a:endParaRPr lang="en-US" sz="2800" b="1" dirty="0"/>
          </a:p>
        </p:txBody>
      </p:sp>
      <p:sp>
        <p:nvSpPr>
          <p:cNvPr id="6" name="灯片编号占位符 5"/>
          <p:cNvSpPr>
            <a:spLocks noGrp="1"/>
          </p:cNvSpPr>
          <p:nvPr>
            <p:ph type="sldNum" sz="quarter" idx="12"/>
          </p:nvPr>
        </p:nvSpPr>
        <p:spPr/>
        <p:txBody>
          <a:bodyPr/>
          <a:lstStyle/>
          <a:p>
            <a:fld id="{241594D9-5E4E-4846-BB3C-6A425F15F14F}" type="slidenum">
              <a:rPr lang="zh-CN" altLang="en-US" smtClean="0"/>
              <a:pPr/>
              <a:t>12</a:t>
            </a:fld>
            <a:endParaRPr lang="en-US" altLang="zh-CN"/>
          </a:p>
        </p:txBody>
      </p:sp>
      <p:grpSp>
        <p:nvGrpSpPr>
          <p:cNvPr id="102" name="组合 101"/>
          <p:cNvGrpSpPr/>
          <p:nvPr/>
        </p:nvGrpSpPr>
        <p:grpSpPr>
          <a:xfrm>
            <a:off x="3130006" y="286740"/>
            <a:ext cx="7808823" cy="6395967"/>
            <a:chOff x="3129674" y="404910"/>
            <a:chExt cx="7808823" cy="6395967"/>
          </a:xfrm>
        </p:grpSpPr>
        <p:sp>
          <p:nvSpPr>
            <p:cNvPr id="7" name="矩形 6"/>
            <p:cNvSpPr/>
            <p:nvPr/>
          </p:nvSpPr>
          <p:spPr>
            <a:xfrm>
              <a:off x="4272281" y="404911"/>
              <a:ext cx="5351779" cy="52322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p>
          </p:txBody>
        </p:sp>
        <p:sp>
          <p:nvSpPr>
            <p:cNvPr id="9" name="TextBox 8"/>
            <p:cNvSpPr txBox="1"/>
            <p:nvPr/>
          </p:nvSpPr>
          <p:spPr>
            <a:xfrm>
              <a:off x="4272282" y="404910"/>
              <a:ext cx="5374966" cy="400110"/>
            </a:xfrm>
            <a:prstGeom prst="rect">
              <a:avLst/>
            </a:prstGeom>
            <a:noFill/>
          </p:spPr>
          <p:txBody>
            <a:bodyPr wrap="square" rtlCol="0">
              <a:spAutoFit/>
            </a:bodyPr>
            <a:lstStyle/>
            <a:p>
              <a:pPr algn="ctr"/>
              <a:r>
                <a:rPr lang="zh-CN" altLang="en-US" sz="2000" b="1" dirty="0">
                  <a:latin typeface="Times New Roman" panose="02020603050405020304" pitchFamily="18" charset="0"/>
                  <a:cs typeface="Times New Roman" panose="02020603050405020304" pitchFamily="18" charset="0"/>
                </a:rPr>
                <a:t>产品可以通过</a:t>
              </a:r>
              <a:r>
                <a:rPr lang="en-US" altLang="zh-CN" sz="2000" b="1" dirty="0">
                  <a:latin typeface="Times New Roman" panose="02020603050405020304" pitchFamily="18" charset="0"/>
                  <a:cs typeface="Times New Roman" panose="02020603050405020304" pitchFamily="18" charset="0"/>
                </a:rPr>
                <a:t>160℃</a:t>
              </a:r>
              <a:r>
                <a:rPr lang="zh-CN" altLang="en-US" sz="2000" b="1" dirty="0">
                  <a:latin typeface="Times New Roman" panose="02020603050405020304" pitchFamily="18" charset="0"/>
                  <a:cs typeface="Times New Roman" panose="02020603050405020304" pitchFamily="18" charset="0"/>
                </a:rPr>
                <a:t>干热</a:t>
              </a:r>
              <a:r>
                <a:rPr lang="en-US" altLang="zh-CN" sz="2000" b="1" dirty="0">
                  <a:latin typeface="Times New Roman" panose="02020603050405020304" pitchFamily="18" charset="0"/>
                  <a:cs typeface="Times New Roman" panose="02020603050405020304" pitchFamily="18" charset="0"/>
                </a:rPr>
                <a:t>120</a:t>
              </a:r>
              <a:r>
                <a:rPr lang="zh-CN" altLang="en-US" sz="2000" b="1" dirty="0">
                  <a:latin typeface="Times New Roman" panose="02020603050405020304" pitchFamily="18" charset="0"/>
                  <a:cs typeface="Times New Roman" panose="02020603050405020304" pitchFamily="18" charset="0"/>
                </a:rPr>
                <a:t>分钟对进行灭菌吗</a:t>
              </a:r>
            </a:p>
          </p:txBody>
        </p:sp>
        <p:cxnSp>
          <p:nvCxnSpPr>
            <p:cNvPr id="10" name="直接连接符 9"/>
            <p:cNvCxnSpPr/>
            <p:nvPr/>
          </p:nvCxnSpPr>
          <p:spPr>
            <a:xfrm>
              <a:off x="6899689" y="928131"/>
              <a:ext cx="0" cy="48489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6490825" y="1413022"/>
              <a:ext cx="86409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170398" y="1274522"/>
              <a:ext cx="504056" cy="276999"/>
            </a:xfrm>
            <a:prstGeom prst="rect">
              <a:avLst/>
            </a:prstGeom>
            <a:noFill/>
          </p:spPr>
          <p:txBody>
            <a:bodyPr wrap="square" rtlCol="0">
              <a:spAutoFit/>
            </a:bodyPr>
            <a:lstStyle/>
            <a:p>
              <a:pPr algn="ctr"/>
              <a:r>
                <a:rPr lang="en-US" altLang="zh-CN" sz="1200" b="1" dirty="0"/>
                <a:t>No</a:t>
              </a:r>
              <a:endParaRPr lang="zh-CN" altLang="en-US" sz="1200" b="1" dirty="0"/>
            </a:p>
          </p:txBody>
        </p:sp>
        <p:sp>
          <p:nvSpPr>
            <p:cNvPr id="13" name="TextBox 12"/>
            <p:cNvSpPr txBox="1"/>
            <p:nvPr/>
          </p:nvSpPr>
          <p:spPr>
            <a:xfrm>
              <a:off x="7354921" y="1270538"/>
              <a:ext cx="504056" cy="276999"/>
            </a:xfrm>
            <a:prstGeom prst="rect">
              <a:avLst/>
            </a:prstGeom>
            <a:noFill/>
          </p:spPr>
          <p:txBody>
            <a:bodyPr wrap="square" rtlCol="0">
              <a:spAutoFit/>
            </a:bodyPr>
            <a:lstStyle/>
            <a:p>
              <a:pPr algn="ctr"/>
              <a:r>
                <a:rPr lang="en-US" altLang="zh-CN" sz="1200" b="1" dirty="0"/>
                <a:t>Yes</a:t>
              </a:r>
            </a:p>
          </p:txBody>
        </p:sp>
        <p:cxnSp>
          <p:nvCxnSpPr>
            <p:cNvPr id="14" name="直接连接符 13"/>
            <p:cNvCxnSpPr/>
            <p:nvPr/>
          </p:nvCxnSpPr>
          <p:spPr>
            <a:xfrm>
              <a:off x="7786969" y="1419728"/>
              <a:ext cx="576064" cy="398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5594334" y="1414961"/>
              <a:ext cx="576064" cy="398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nvCxnSpPr>
          <p:spPr>
            <a:xfrm>
              <a:off x="5594334" y="1413021"/>
              <a:ext cx="1804" cy="35979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直接箭头连接符 16"/>
            <p:cNvCxnSpPr/>
            <p:nvPr/>
          </p:nvCxnSpPr>
          <p:spPr>
            <a:xfrm>
              <a:off x="8353880" y="1439710"/>
              <a:ext cx="0" cy="33310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3281711" y="1788446"/>
              <a:ext cx="3635185" cy="96556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p>
          </p:txBody>
        </p:sp>
        <p:sp>
          <p:nvSpPr>
            <p:cNvPr id="19" name="TextBox 18"/>
            <p:cNvSpPr txBox="1"/>
            <p:nvPr/>
          </p:nvSpPr>
          <p:spPr>
            <a:xfrm>
              <a:off x="3281711" y="1788446"/>
              <a:ext cx="3693308" cy="923330"/>
            </a:xfrm>
            <a:prstGeom prst="rect">
              <a:avLst/>
            </a:prstGeom>
            <a:noFill/>
          </p:spPr>
          <p:txBody>
            <a:bodyPr wrap="square" rtlCol="0">
              <a:spAutoFit/>
            </a:bodyPr>
            <a:lstStyle/>
            <a:p>
              <a:pPr algn="ctr"/>
              <a:r>
                <a:rPr lang="zh-CN" altLang="en-US" b="1" dirty="0">
                  <a:latin typeface="Times New Roman" panose="02020603050405020304" pitchFamily="18" charset="0"/>
                  <a:cs typeface="Times New Roman" panose="02020603050405020304" pitchFamily="18" charset="0"/>
                </a:rPr>
                <a:t>产品是否可以通过干热灭菌，选择时间和温度结合替代达到标准循环，达到</a:t>
              </a:r>
              <a:r>
                <a:rPr lang="en-US" altLang="zh-CN" b="1" dirty="0">
                  <a:latin typeface="Times New Roman" panose="02020603050405020304" pitchFamily="18" charset="0"/>
                  <a:cs typeface="Times New Roman" panose="02020603050405020304" pitchFamily="18" charset="0"/>
                </a:rPr>
                <a:t>SAL≤10</a:t>
              </a:r>
              <a:r>
                <a:rPr lang="en-US" altLang="zh-CN" b="1" baseline="30000" dirty="0">
                  <a:latin typeface="Times New Roman" panose="02020603050405020304" pitchFamily="18" charset="0"/>
                  <a:cs typeface="Times New Roman" panose="02020603050405020304" pitchFamily="18" charset="0"/>
                </a:rPr>
                <a:t>-6</a:t>
              </a:r>
              <a:r>
                <a:rPr lang="zh-CN" altLang="en-US" b="1" dirty="0">
                  <a:latin typeface="Times New Roman" panose="02020603050405020304" pitchFamily="18" charset="0"/>
                  <a:cs typeface="Times New Roman" panose="02020603050405020304" pitchFamily="18" charset="0"/>
                </a:rPr>
                <a:t>？</a:t>
              </a:r>
            </a:p>
          </p:txBody>
        </p:sp>
        <p:sp>
          <p:nvSpPr>
            <p:cNvPr id="20" name="矩形 19"/>
            <p:cNvSpPr/>
            <p:nvPr/>
          </p:nvSpPr>
          <p:spPr>
            <a:xfrm>
              <a:off x="7570945" y="1772816"/>
              <a:ext cx="1656184" cy="64633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p>
          </p:txBody>
        </p:sp>
        <p:sp>
          <p:nvSpPr>
            <p:cNvPr id="21" name="TextBox 20"/>
            <p:cNvSpPr txBox="1"/>
            <p:nvPr/>
          </p:nvSpPr>
          <p:spPr>
            <a:xfrm>
              <a:off x="7570945" y="1772816"/>
              <a:ext cx="1728192" cy="707886"/>
            </a:xfrm>
            <a:prstGeom prst="rect">
              <a:avLst/>
            </a:prstGeom>
            <a:noFill/>
          </p:spPr>
          <p:txBody>
            <a:bodyPr wrap="square" rtlCol="0">
              <a:spAutoFit/>
            </a:bodyPr>
            <a:lstStyle/>
            <a:p>
              <a:pPr algn="ctr"/>
              <a:r>
                <a:rPr lang="zh-CN" altLang="en-US" sz="2000" b="1" dirty="0">
                  <a:latin typeface="Times New Roman" panose="02020603050405020304" pitchFamily="18" charset="0"/>
                  <a:cs typeface="Times New Roman" panose="02020603050405020304" pitchFamily="18" charset="0"/>
                </a:rPr>
                <a:t>在</a:t>
              </a:r>
              <a:r>
                <a:rPr lang="en-US" altLang="zh-CN" sz="2000" b="1" dirty="0">
                  <a:latin typeface="Times New Roman" panose="02020603050405020304" pitchFamily="18" charset="0"/>
                  <a:cs typeface="Times New Roman" panose="02020603050405020304" pitchFamily="18" charset="0"/>
                </a:rPr>
                <a:t>160℃</a:t>
              </a:r>
              <a:r>
                <a:rPr lang="zh-CN" altLang="en-US" sz="2000" b="1" dirty="0">
                  <a:latin typeface="Times New Roman" panose="02020603050405020304" pitchFamily="18" charset="0"/>
                  <a:cs typeface="Times New Roman" panose="02020603050405020304" pitchFamily="18" charset="0"/>
                </a:rPr>
                <a:t>下灭菌</a:t>
              </a:r>
              <a:r>
                <a:rPr lang="en-US" altLang="zh-CN" sz="2000" b="1" dirty="0">
                  <a:latin typeface="Times New Roman" panose="02020603050405020304" pitchFamily="18" charset="0"/>
                  <a:cs typeface="Times New Roman" panose="02020603050405020304" pitchFamily="18" charset="0"/>
                </a:rPr>
                <a:t>120</a:t>
              </a:r>
              <a:r>
                <a:rPr lang="zh-CN" altLang="en-US" sz="2000" b="1" dirty="0">
                  <a:latin typeface="Times New Roman" panose="02020603050405020304" pitchFamily="18" charset="0"/>
                  <a:cs typeface="Times New Roman" panose="02020603050405020304" pitchFamily="18" charset="0"/>
                </a:rPr>
                <a:t>分钟</a:t>
              </a:r>
            </a:p>
          </p:txBody>
        </p:sp>
        <p:sp>
          <p:nvSpPr>
            <p:cNvPr id="23" name="TextBox 22"/>
            <p:cNvSpPr txBox="1"/>
            <p:nvPr/>
          </p:nvSpPr>
          <p:spPr>
            <a:xfrm>
              <a:off x="5416199" y="2849880"/>
              <a:ext cx="504056" cy="276999"/>
            </a:xfrm>
            <a:prstGeom prst="rect">
              <a:avLst/>
            </a:prstGeom>
            <a:noFill/>
          </p:spPr>
          <p:txBody>
            <a:bodyPr wrap="square" rtlCol="0">
              <a:spAutoFit/>
            </a:bodyPr>
            <a:lstStyle/>
            <a:p>
              <a:pPr algn="ctr"/>
              <a:r>
                <a:rPr lang="en-US" altLang="zh-CN" sz="1200" b="1" dirty="0"/>
                <a:t>No</a:t>
              </a:r>
              <a:endParaRPr lang="zh-CN" altLang="en-US" sz="1200" b="1" dirty="0"/>
            </a:p>
          </p:txBody>
        </p:sp>
        <p:cxnSp>
          <p:nvCxnSpPr>
            <p:cNvPr id="24" name="直接箭头连接符 23"/>
            <p:cNvCxnSpPr/>
            <p:nvPr/>
          </p:nvCxnSpPr>
          <p:spPr>
            <a:xfrm>
              <a:off x="5595236" y="3143001"/>
              <a:ext cx="1804" cy="17785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5882366" y="2849880"/>
              <a:ext cx="0" cy="13145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5882366" y="2988380"/>
              <a:ext cx="104050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958877" y="2849880"/>
              <a:ext cx="504056" cy="276999"/>
            </a:xfrm>
            <a:prstGeom prst="rect">
              <a:avLst/>
            </a:prstGeom>
            <a:noFill/>
          </p:spPr>
          <p:txBody>
            <a:bodyPr wrap="square" rtlCol="0">
              <a:spAutoFit/>
            </a:bodyPr>
            <a:lstStyle/>
            <a:p>
              <a:pPr algn="ctr"/>
              <a:r>
                <a:rPr lang="en-US" altLang="zh-CN" sz="1200" b="1" dirty="0"/>
                <a:t>Yes</a:t>
              </a:r>
            </a:p>
          </p:txBody>
        </p:sp>
        <p:cxnSp>
          <p:nvCxnSpPr>
            <p:cNvPr id="28" name="直接连接符 27"/>
            <p:cNvCxnSpPr>
              <a:stCxn id="27" idx="3"/>
            </p:cNvCxnSpPr>
            <p:nvPr/>
          </p:nvCxnSpPr>
          <p:spPr>
            <a:xfrm flipV="1">
              <a:off x="7462933" y="2981339"/>
              <a:ext cx="900100" cy="704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接箭头连接符 28"/>
            <p:cNvCxnSpPr/>
            <p:nvPr/>
          </p:nvCxnSpPr>
          <p:spPr>
            <a:xfrm>
              <a:off x="8353880" y="2988380"/>
              <a:ext cx="0" cy="30930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3129675" y="3347108"/>
              <a:ext cx="3779200" cy="100250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p>
          </p:txBody>
        </p:sp>
        <p:sp>
          <p:nvSpPr>
            <p:cNvPr id="31" name="TextBox 30"/>
            <p:cNvSpPr txBox="1"/>
            <p:nvPr/>
          </p:nvSpPr>
          <p:spPr>
            <a:xfrm>
              <a:off x="3129674" y="3317361"/>
              <a:ext cx="3811672" cy="1015663"/>
            </a:xfrm>
            <a:prstGeom prst="rect">
              <a:avLst/>
            </a:prstGeom>
            <a:noFill/>
          </p:spPr>
          <p:txBody>
            <a:bodyPr wrap="square" rtlCol="0">
              <a:spAutoFit/>
            </a:bodyPr>
            <a:lstStyle/>
            <a:p>
              <a:pPr algn="ctr"/>
              <a:r>
                <a:rPr lang="zh-CN" altLang="en-US" sz="2000" b="1" dirty="0">
                  <a:latin typeface="Times New Roman" panose="02020603050405020304" pitchFamily="18" charset="0"/>
                  <a:cs typeface="Times New Roman" panose="02020603050405020304" pitchFamily="18" charset="0"/>
                </a:rPr>
                <a:t>产品可以通过不同于干热的方法进行灭菌吗，例如 吸收最小剂量≥</a:t>
              </a:r>
              <a:r>
                <a:rPr lang="en-US" altLang="zh-CN" sz="2000" b="1" dirty="0">
                  <a:latin typeface="Times New Roman" panose="02020603050405020304" pitchFamily="18" charset="0"/>
                  <a:cs typeface="Times New Roman" panose="02020603050405020304" pitchFamily="18" charset="0"/>
                </a:rPr>
                <a:t>25Kgy</a:t>
              </a:r>
              <a:r>
                <a:rPr lang="zh-CN" altLang="en-US" sz="2000" b="1" dirty="0">
                  <a:latin typeface="Times New Roman" panose="02020603050405020304" pitchFamily="18" charset="0"/>
                  <a:cs typeface="Times New Roman" panose="02020603050405020304" pitchFamily="18" charset="0"/>
                </a:rPr>
                <a:t>的电离辐射？</a:t>
              </a:r>
            </a:p>
          </p:txBody>
        </p:sp>
        <p:sp>
          <p:nvSpPr>
            <p:cNvPr id="32" name="矩形 31"/>
            <p:cNvSpPr/>
            <p:nvPr/>
          </p:nvSpPr>
          <p:spPr>
            <a:xfrm>
              <a:off x="7657073" y="3317363"/>
              <a:ext cx="3281424" cy="98695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p>
          </p:txBody>
        </p:sp>
        <p:sp>
          <p:nvSpPr>
            <p:cNvPr id="33" name="TextBox 32"/>
            <p:cNvSpPr txBox="1"/>
            <p:nvPr/>
          </p:nvSpPr>
          <p:spPr>
            <a:xfrm>
              <a:off x="7659777" y="3317363"/>
              <a:ext cx="3278720" cy="1015663"/>
            </a:xfrm>
            <a:prstGeom prst="rect">
              <a:avLst/>
            </a:prstGeom>
            <a:noFill/>
          </p:spPr>
          <p:txBody>
            <a:bodyPr wrap="square" rtlCol="0">
              <a:spAutoFit/>
            </a:bodyPr>
            <a:lstStyle/>
            <a:p>
              <a:pPr algn="ctr"/>
              <a:r>
                <a:rPr lang="zh-CN" altLang="en-US" sz="2000" b="1" dirty="0">
                  <a:latin typeface="Times New Roman" panose="02020603050405020304" pitchFamily="18" charset="0"/>
                  <a:cs typeface="Times New Roman" panose="02020603050405020304" pitchFamily="18" charset="0"/>
                </a:rPr>
                <a:t>通过干热灭菌，选择时间和温度结合替代达到标准循环，达到</a:t>
              </a:r>
              <a:r>
                <a:rPr lang="en-US" altLang="zh-CN" sz="2000" b="1" dirty="0">
                  <a:latin typeface="Times New Roman" panose="02020603050405020304" pitchFamily="18" charset="0"/>
                  <a:cs typeface="Times New Roman" panose="02020603050405020304" pitchFamily="18" charset="0"/>
                </a:rPr>
                <a:t>SAL≤10</a:t>
              </a:r>
              <a:r>
                <a:rPr lang="en-US" altLang="zh-CN" sz="2000" b="1" baseline="30000" dirty="0">
                  <a:latin typeface="Times New Roman" panose="02020603050405020304" pitchFamily="18" charset="0"/>
                  <a:cs typeface="Times New Roman" panose="02020603050405020304" pitchFamily="18" charset="0"/>
                </a:rPr>
                <a:t>-6</a:t>
              </a:r>
              <a:r>
                <a:rPr lang="zh-CN" altLang="en-US" sz="2000" b="1" dirty="0">
                  <a:latin typeface="Times New Roman" panose="02020603050405020304" pitchFamily="18" charset="0"/>
                  <a:cs typeface="Times New Roman" panose="02020603050405020304" pitchFamily="18" charset="0"/>
                </a:rPr>
                <a:t>？</a:t>
              </a:r>
            </a:p>
          </p:txBody>
        </p:sp>
        <p:sp>
          <p:nvSpPr>
            <p:cNvPr id="35" name="TextBox 34"/>
            <p:cNvSpPr txBox="1"/>
            <p:nvPr/>
          </p:nvSpPr>
          <p:spPr>
            <a:xfrm>
              <a:off x="5414314" y="4457904"/>
              <a:ext cx="504056" cy="276999"/>
            </a:xfrm>
            <a:prstGeom prst="rect">
              <a:avLst/>
            </a:prstGeom>
            <a:noFill/>
          </p:spPr>
          <p:txBody>
            <a:bodyPr wrap="square" rtlCol="0">
              <a:spAutoFit/>
            </a:bodyPr>
            <a:lstStyle/>
            <a:p>
              <a:pPr algn="ctr"/>
              <a:r>
                <a:rPr lang="en-US" altLang="zh-CN" sz="1200" b="1" dirty="0"/>
                <a:t>No</a:t>
              </a:r>
              <a:endParaRPr lang="zh-CN" altLang="en-US" sz="1200" b="1" dirty="0"/>
            </a:p>
          </p:txBody>
        </p:sp>
        <p:cxnSp>
          <p:nvCxnSpPr>
            <p:cNvPr id="36" name="直接箭头连接符 35"/>
            <p:cNvCxnSpPr/>
            <p:nvPr/>
          </p:nvCxnSpPr>
          <p:spPr>
            <a:xfrm>
              <a:off x="5588921" y="4726084"/>
              <a:ext cx="7217" cy="14477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5926543" y="4304315"/>
              <a:ext cx="0" cy="1336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5926543" y="4448625"/>
              <a:ext cx="104050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7010455" y="4299505"/>
              <a:ext cx="504056" cy="276999"/>
            </a:xfrm>
            <a:prstGeom prst="rect">
              <a:avLst/>
            </a:prstGeom>
            <a:noFill/>
          </p:spPr>
          <p:txBody>
            <a:bodyPr wrap="square" rtlCol="0">
              <a:spAutoFit/>
            </a:bodyPr>
            <a:lstStyle/>
            <a:p>
              <a:pPr algn="ctr"/>
              <a:r>
                <a:rPr lang="en-US" altLang="zh-CN" sz="1200" b="1" dirty="0"/>
                <a:t>Yes</a:t>
              </a:r>
            </a:p>
          </p:txBody>
        </p:sp>
        <p:cxnSp>
          <p:nvCxnSpPr>
            <p:cNvPr id="40" name="直接连接符 39"/>
            <p:cNvCxnSpPr>
              <a:stCxn id="39" idx="3"/>
            </p:cNvCxnSpPr>
            <p:nvPr/>
          </p:nvCxnSpPr>
          <p:spPr>
            <a:xfrm>
              <a:off x="7514511" y="4438005"/>
              <a:ext cx="8557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接箭头连接符 40"/>
            <p:cNvCxnSpPr/>
            <p:nvPr/>
          </p:nvCxnSpPr>
          <p:spPr>
            <a:xfrm>
              <a:off x="8370226" y="4442815"/>
              <a:ext cx="9153" cy="42803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矩形 41"/>
            <p:cNvSpPr/>
            <p:nvPr/>
          </p:nvSpPr>
          <p:spPr>
            <a:xfrm>
              <a:off x="7659798" y="4866545"/>
              <a:ext cx="1990453" cy="65732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a:p>
          </p:txBody>
        </p:sp>
        <p:sp>
          <p:nvSpPr>
            <p:cNvPr id="43" name="TextBox 42"/>
            <p:cNvSpPr txBox="1"/>
            <p:nvPr/>
          </p:nvSpPr>
          <p:spPr>
            <a:xfrm>
              <a:off x="7715460" y="4858993"/>
              <a:ext cx="2028993" cy="707886"/>
            </a:xfrm>
            <a:prstGeom prst="rect">
              <a:avLst/>
            </a:prstGeom>
            <a:noFill/>
          </p:spPr>
          <p:txBody>
            <a:bodyPr wrap="square" rtlCol="0">
              <a:spAutoFit/>
            </a:bodyPr>
            <a:lstStyle/>
            <a:p>
              <a:pPr algn="ctr"/>
              <a:r>
                <a:rPr lang="zh-CN" altLang="en-US" sz="2000" b="1" dirty="0">
                  <a:latin typeface="Times New Roman" panose="02020603050405020304" pitchFamily="18" charset="0"/>
                  <a:cs typeface="Times New Roman" panose="02020603050405020304" pitchFamily="18" charset="0"/>
                </a:rPr>
                <a:t>通过验证过的照射剂量灭菌</a:t>
              </a:r>
            </a:p>
          </p:txBody>
        </p:sp>
        <p:sp>
          <p:nvSpPr>
            <p:cNvPr id="44" name="矩形 43"/>
            <p:cNvSpPr/>
            <p:nvPr/>
          </p:nvSpPr>
          <p:spPr>
            <a:xfrm>
              <a:off x="3791821" y="4880135"/>
              <a:ext cx="2882633" cy="65458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a:p>
          </p:txBody>
        </p:sp>
        <p:sp>
          <p:nvSpPr>
            <p:cNvPr id="45" name="TextBox 44"/>
            <p:cNvSpPr txBox="1"/>
            <p:nvPr/>
          </p:nvSpPr>
          <p:spPr>
            <a:xfrm>
              <a:off x="3798451" y="4909004"/>
              <a:ext cx="2876003" cy="1015663"/>
            </a:xfrm>
            <a:prstGeom prst="rect">
              <a:avLst/>
            </a:prstGeom>
            <a:noFill/>
          </p:spPr>
          <p:txBody>
            <a:bodyPr wrap="square" rtlCol="0">
              <a:spAutoFit/>
            </a:bodyPr>
            <a:lstStyle/>
            <a:p>
              <a:pPr algn="ctr"/>
              <a:r>
                <a:rPr lang="zh-CN" altLang="en-US" sz="2000" b="1" dirty="0">
                  <a:latin typeface="Times New Roman" panose="02020603050405020304" pitchFamily="18" charset="0"/>
                  <a:cs typeface="Times New Roman" panose="02020603050405020304" pitchFamily="18" charset="0"/>
                </a:rPr>
                <a:t>制剂可以通过微生物保留过滤器过滤吗</a:t>
              </a:r>
            </a:p>
            <a:p>
              <a:pPr algn="ctr"/>
              <a:endParaRPr lang="zh-CN" altLang="en-US" sz="2000" b="1" dirty="0">
                <a:latin typeface="Times New Roman" panose="02020603050405020304" pitchFamily="18" charset="0"/>
                <a:cs typeface="Times New Roman" panose="02020603050405020304" pitchFamily="18" charset="0"/>
              </a:endParaRPr>
            </a:p>
          </p:txBody>
        </p:sp>
        <p:cxnSp>
          <p:nvCxnSpPr>
            <p:cNvPr id="53" name="直接连接符 52"/>
            <p:cNvCxnSpPr/>
            <p:nvPr/>
          </p:nvCxnSpPr>
          <p:spPr>
            <a:xfrm>
              <a:off x="5587116" y="5571019"/>
              <a:ext cx="1805" cy="1080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5425783" y="5682495"/>
              <a:ext cx="504056" cy="276999"/>
            </a:xfrm>
            <a:prstGeom prst="rect">
              <a:avLst/>
            </a:prstGeom>
            <a:noFill/>
          </p:spPr>
          <p:txBody>
            <a:bodyPr wrap="square" rtlCol="0">
              <a:spAutoFit/>
            </a:bodyPr>
            <a:lstStyle/>
            <a:p>
              <a:pPr algn="ctr"/>
              <a:r>
                <a:rPr lang="en-US" altLang="zh-CN" sz="1200" b="1" dirty="0"/>
                <a:t>No</a:t>
              </a:r>
              <a:endParaRPr lang="zh-CN" altLang="en-US" sz="1200" b="1" dirty="0"/>
            </a:p>
          </p:txBody>
        </p:sp>
        <p:cxnSp>
          <p:nvCxnSpPr>
            <p:cNvPr id="55" name="直接箭头连接符 54"/>
            <p:cNvCxnSpPr/>
            <p:nvPr/>
          </p:nvCxnSpPr>
          <p:spPr>
            <a:xfrm>
              <a:off x="5588921" y="5887240"/>
              <a:ext cx="7217" cy="22098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6" name="矩形 55"/>
            <p:cNvSpPr/>
            <p:nvPr/>
          </p:nvSpPr>
          <p:spPr>
            <a:xfrm>
              <a:off x="3667276" y="6119874"/>
              <a:ext cx="3595207" cy="58897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p>
          </p:txBody>
        </p:sp>
        <p:sp>
          <p:nvSpPr>
            <p:cNvPr id="57" name="TextBox 56"/>
            <p:cNvSpPr txBox="1"/>
            <p:nvPr/>
          </p:nvSpPr>
          <p:spPr>
            <a:xfrm>
              <a:off x="3694580" y="6091163"/>
              <a:ext cx="3602714" cy="707886"/>
            </a:xfrm>
            <a:prstGeom prst="rect">
              <a:avLst/>
            </a:prstGeom>
            <a:noFill/>
          </p:spPr>
          <p:txBody>
            <a:bodyPr wrap="square" rtlCol="0">
              <a:spAutoFit/>
            </a:bodyPr>
            <a:lstStyle/>
            <a:p>
              <a:pPr algn="ctr"/>
              <a:r>
                <a:rPr lang="zh-CN" altLang="en-US" sz="2000" b="1" dirty="0">
                  <a:latin typeface="Times New Roman" panose="02020603050405020304" pitchFamily="18" charset="0"/>
                  <a:cs typeface="Times New Roman" panose="02020603050405020304" pitchFamily="18" charset="0"/>
                </a:rPr>
                <a:t>使用预先灭菌的单个组分，并采用无菌混合和灌装</a:t>
              </a:r>
            </a:p>
          </p:txBody>
        </p:sp>
        <p:cxnSp>
          <p:nvCxnSpPr>
            <p:cNvPr id="58" name="直接连接符 57"/>
            <p:cNvCxnSpPr/>
            <p:nvPr/>
          </p:nvCxnSpPr>
          <p:spPr>
            <a:xfrm>
              <a:off x="5918370" y="5571019"/>
              <a:ext cx="0" cy="1080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a:off x="5918370" y="5679031"/>
              <a:ext cx="104050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6979973" y="5534721"/>
              <a:ext cx="504056" cy="276999"/>
            </a:xfrm>
            <a:prstGeom prst="rect">
              <a:avLst/>
            </a:prstGeom>
            <a:noFill/>
          </p:spPr>
          <p:txBody>
            <a:bodyPr wrap="square" rtlCol="0">
              <a:spAutoFit/>
            </a:bodyPr>
            <a:lstStyle/>
            <a:p>
              <a:pPr algn="ctr"/>
              <a:r>
                <a:rPr lang="en-US" altLang="zh-CN" sz="1200" b="1" dirty="0"/>
                <a:t>Yes</a:t>
              </a:r>
            </a:p>
          </p:txBody>
        </p:sp>
        <p:cxnSp>
          <p:nvCxnSpPr>
            <p:cNvPr id="61" name="直接连接符 60"/>
            <p:cNvCxnSpPr>
              <a:stCxn id="60" idx="3"/>
            </p:cNvCxnSpPr>
            <p:nvPr/>
          </p:nvCxnSpPr>
          <p:spPr>
            <a:xfrm flipV="1">
              <a:off x="7484029" y="5673220"/>
              <a:ext cx="905855"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直接箭头连接符 61"/>
            <p:cNvCxnSpPr/>
            <p:nvPr/>
          </p:nvCxnSpPr>
          <p:spPr>
            <a:xfrm>
              <a:off x="8389884" y="5673221"/>
              <a:ext cx="9153" cy="42803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7640527" y="6092991"/>
              <a:ext cx="2028993" cy="707886"/>
            </a:xfrm>
            <a:prstGeom prst="rect">
              <a:avLst/>
            </a:prstGeom>
            <a:noFill/>
          </p:spPr>
          <p:txBody>
            <a:bodyPr wrap="square" rtlCol="0">
              <a:spAutoFit/>
            </a:bodyPr>
            <a:lstStyle/>
            <a:p>
              <a:pPr algn="ctr"/>
              <a:r>
                <a:rPr lang="zh-CN" altLang="en-US" sz="2000" b="1" dirty="0">
                  <a:latin typeface="Times New Roman" panose="02020603050405020304" pitchFamily="18" charset="0"/>
                  <a:cs typeface="Times New Roman" panose="02020603050405020304" pitchFamily="18" charset="0"/>
                </a:rPr>
                <a:t>采用过滤和无菌处理</a:t>
              </a:r>
            </a:p>
          </p:txBody>
        </p:sp>
        <p:sp>
          <p:nvSpPr>
            <p:cNvPr id="64" name="矩形 63"/>
            <p:cNvSpPr/>
            <p:nvPr/>
          </p:nvSpPr>
          <p:spPr>
            <a:xfrm>
              <a:off x="7656794" y="6100547"/>
              <a:ext cx="1990453" cy="60831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p>
          </p:txBody>
        </p:sp>
        <p:cxnSp>
          <p:nvCxnSpPr>
            <p:cNvPr id="86" name="直接连接符 85"/>
            <p:cNvCxnSpPr/>
            <p:nvPr/>
          </p:nvCxnSpPr>
          <p:spPr>
            <a:xfrm>
              <a:off x="5596138" y="2738380"/>
              <a:ext cx="0" cy="13145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a:off x="5596138" y="4326445"/>
              <a:ext cx="0" cy="13145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2157329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文本框"/>
          <p:cNvSpPr>
            <a:spLocks noGrp="1"/>
          </p:cNvSpPr>
          <p:nvPr>
            <p:ph type="title" idx="4294967295"/>
          </p:nvPr>
        </p:nvSpPr>
        <p:spPr>
          <a:xfrm>
            <a:off x="623392" y="366491"/>
            <a:ext cx="10972800" cy="786416"/>
          </a:xfrm>
          <a:prstGeom prst="rect">
            <a:avLst/>
          </a:prstGeom>
          <a:noFill/>
          <a:ln w="9525" cap="flat" cmpd="sng">
            <a:noFill/>
            <a:prstDash val="solid"/>
            <a:miter/>
          </a:ln>
        </p:spPr>
        <p:txBody>
          <a:bodyPr vert="horz" wrap="square" lIns="91440" tIns="45720" rIns="91440" bIns="45720" anchor="ctr" anchorCtr="0">
            <a:prstTxWarp prst="textNoShape">
              <a:avLst/>
            </a:prstTxWarp>
            <a:noAutofit/>
          </a:bodyPr>
          <a:lstStyle/>
          <a:p>
            <a:pPr marL="0" indent="0" algn="ctr">
              <a:lnSpc>
                <a:spcPct val="100000"/>
              </a:lnSpc>
              <a:spcBef>
                <a:spcPts val="0"/>
              </a:spcBef>
              <a:spcAft>
                <a:spcPts val="0"/>
              </a:spcAft>
              <a:buNone/>
            </a:pPr>
            <a:r>
              <a:rPr lang="zh-CN" altLang="en-US" sz="6000" b="1" i="0" u="none" strike="noStrike" kern="1200" cap="none" spc="0" baseline="0" dirty="0">
                <a:solidFill>
                  <a:srgbClr val="FF0000"/>
                </a:solidFill>
                <a:latin typeface="Candara" charset="0"/>
                <a:ea typeface="华文新魏" charset="0"/>
                <a:cs typeface="Times New Roman" pitchFamily="18" charset="0"/>
              </a:rPr>
              <a:t>内容</a:t>
            </a:r>
          </a:p>
        </p:txBody>
      </p:sp>
      <p:sp>
        <p:nvSpPr>
          <p:cNvPr id="4" name="灯片编号占位符 3"/>
          <p:cNvSpPr>
            <a:spLocks noGrp="1"/>
          </p:cNvSpPr>
          <p:nvPr>
            <p:ph type="sldNum" sz="quarter" idx="12"/>
          </p:nvPr>
        </p:nvSpPr>
        <p:spPr/>
        <p:txBody>
          <a:bodyPr/>
          <a:lstStyle/>
          <a:p>
            <a:fld id="{A486D0B3-1CAB-4BA7-A184-9E5BCB60B324}" type="slidenum">
              <a:rPr lang="zh-CN" altLang="en-US" smtClean="0"/>
              <a:pPr/>
              <a:t>13</a:t>
            </a:fld>
            <a:endParaRPr lang="en-US" altLang="zh-CN"/>
          </a:p>
        </p:txBody>
      </p:sp>
      <p:sp>
        <p:nvSpPr>
          <p:cNvPr id="6" name="文本框">
            <a:extLst>
              <a:ext uri="{FF2B5EF4-FFF2-40B4-BE49-F238E27FC236}">
                <a16:creationId xmlns:a16="http://schemas.microsoft.com/office/drawing/2014/main" xmlns="" id="{A43048A2-31EE-4176-9319-DCCE24A28128}"/>
              </a:ext>
            </a:extLst>
          </p:cNvPr>
          <p:cNvSpPr txBox="1">
            <a:spLocks/>
          </p:cNvSpPr>
          <p:nvPr/>
        </p:nvSpPr>
        <p:spPr>
          <a:xfrm>
            <a:off x="1460322" y="1268760"/>
            <a:ext cx="9877777" cy="5040560"/>
          </a:xfrm>
          <a:prstGeom prst="rect">
            <a:avLst/>
          </a:prstGeom>
          <a:noFill/>
          <a:ln w="9525" cap="flat" cmpd="sng">
            <a:noFill/>
            <a:prstDash val="solid"/>
            <a:miter/>
          </a:ln>
        </p:spPr>
        <p:txBody>
          <a:bodyPr vert="horz" wrap="square" lIns="91440" tIns="45720" rIns="91440" bIns="45720" rtlCol="0" anchor="t" anchorCtr="0">
            <a:prstTxWarp prst="textNoShape">
              <a:avLst/>
            </a:prstTxWarp>
            <a:normAutofit fontScale="550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fontAlgn="auto"/>
            <a:r>
              <a:rPr lang="zh-CN" altLang="zh-CN" sz="4000" b="1" dirty="0">
                <a:solidFill>
                  <a:schemeClr val="tx1"/>
                </a:solidFill>
              </a:rPr>
              <a:t>无菌制剂产品开发注意点</a:t>
            </a:r>
            <a:r>
              <a:rPr lang="en-US" altLang="zh-CN" sz="4000" b="1" dirty="0">
                <a:solidFill>
                  <a:schemeClr val="tx1"/>
                </a:solidFill>
              </a:rPr>
              <a:t> </a:t>
            </a:r>
          </a:p>
          <a:p>
            <a:pPr marL="0" indent="0" fontAlgn="auto">
              <a:buFont typeface="Wingdings 3" charset="2"/>
              <a:buNone/>
            </a:pPr>
            <a:r>
              <a:rPr lang="en-US" altLang="zh-CN" sz="4000" b="1" dirty="0">
                <a:solidFill>
                  <a:schemeClr val="tx1"/>
                </a:solidFill>
              </a:rPr>
              <a:t>Some considerations during the development of Sterile Drug Products</a:t>
            </a:r>
            <a:endParaRPr lang="zh-CN" altLang="zh-CN" sz="4000" b="1" dirty="0">
              <a:solidFill>
                <a:schemeClr val="tx1"/>
              </a:solidFill>
            </a:endParaRPr>
          </a:p>
          <a:p>
            <a:pPr fontAlgn="auto"/>
            <a:r>
              <a:rPr lang="zh-CN" altLang="zh-CN" sz="4000" b="1" dirty="0"/>
              <a:t>无菌工艺的选择</a:t>
            </a:r>
            <a:r>
              <a:rPr lang="en-US" altLang="zh-CN" sz="4000" b="1" dirty="0"/>
              <a:t> </a:t>
            </a:r>
          </a:p>
          <a:p>
            <a:pPr marL="0" indent="0" fontAlgn="auto">
              <a:buFont typeface="Wingdings 3" charset="2"/>
              <a:buNone/>
            </a:pPr>
            <a:r>
              <a:rPr lang="en-US" altLang="zh-CN" sz="4000" b="1" dirty="0"/>
              <a:t>The selection of Aseptic processing </a:t>
            </a:r>
            <a:endParaRPr lang="zh-CN" altLang="zh-CN" sz="4000" b="1" dirty="0"/>
          </a:p>
          <a:p>
            <a:pPr fontAlgn="auto"/>
            <a:r>
              <a:rPr lang="zh-CN" altLang="zh-CN" sz="4000" b="1" dirty="0">
                <a:solidFill>
                  <a:srgbClr val="FF0000"/>
                </a:solidFill>
              </a:rPr>
              <a:t>为什么注射剂是</a:t>
            </a:r>
            <a:r>
              <a:rPr lang="en-US" altLang="zh-CN" sz="4000" b="1" dirty="0">
                <a:solidFill>
                  <a:srgbClr val="FF0000"/>
                </a:solidFill>
              </a:rPr>
              <a:t>FDA</a:t>
            </a:r>
            <a:r>
              <a:rPr lang="zh-CN" altLang="zh-CN" sz="4000" b="1" dirty="0">
                <a:solidFill>
                  <a:srgbClr val="FF0000"/>
                </a:solidFill>
              </a:rPr>
              <a:t>短缺药品的常客</a:t>
            </a:r>
            <a:endParaRPr lang="en-US" altLang="zh-CN" sz="4000" b="1" dirty="0">
              <a:solidFill>
                <a:srgbClr val="FF0000"/>
              </a:solidFill>
            </a:endParaRPr>
          </a:p>
          <a:p>
            <a:pPr marL="0" indent="0" fontAlgn="auto">
              <a:buFont typeface="Wingdings 3" charset="2"/>
              <a:buNone/>
            </a:pPr>
            <a:r>
              <a:rPr lang="en-US" altLang="zh-CN" sz="4000" b="1" dirty="0">
                <a:solidFill>
                  <a:srgbClr val="FF0000"/>
                </a:solidFill>
              </a:rPr>
              <a:t>Why parenteral products are in the top lists of the FDA shortage drugs</a:t>
            </a:r>
            <a:r>
              <a:rPr lang="zh-CN" altLang="zh-CN" sz="4000" b="1" dirty="0">
                <a:solidFill>
                  <a:srgbClr val="FF0000"/>
                </a:solidFill>
              </a:rPr>
              <a:t>？</a:t>
            </a:r>
          </a:p>
          <a:p>
            <a:pPr fontAlgn="auto"/>
            <a:r>
              <a:rPr lang="zh-CN" altLang="zh-CN" sz="4000" b="1" dirty="0">
                <a:solidFill>
                  <a:srgbClr val="FF0000"/>
                </a:solidFill>
              </a:rPr>
              <a:t>什么是</a:t>
            </a:r>
            <a:r>
              <a:rPr lang="en-US" altLang="zh-CN" sz="4000" b="1" dirty="0">
                <a:solidFill>
                  <a:srgbClr val="FF0000"/>
                </a:solidFill>
              </a:rPr>
              <a:t>FDA</a:t>
            </a:r>
            <a:r>
              <a:rPr lang="zh-CN" altLang="zh-CN" sz="4000" b="1" dirty="0">
                <a:solidFill>
                  <a:srgbClr val="FF0000"/>
                </a:solidFill>
              </a:rPr>
              <a:t>警告信？</a:t>
            </a:r>
            <a:endParaRPr lang="en-US" altLang="zh-CN" sz="4000" b="1" dirty="0">
              <a:solidFill>
                <a:srgbClr val="FF0000"/>
              </a:solidFill>
            </a:endParaRPr>
          </a:p>
          <a:p>
            <a:pPr marL="0" indent="0" fontAlgn="auto">
              <a:buFont typeface="Wingdings 3" charset="2"/>
              <a:buNone/>
            </a:pPr>
            <a:r>
              <a:rPr lang="en-US" altLang="zh-CN" sz="4000" b="1" dirty="0">
                <a:solidFill>
                  <a:srgbClr val="FF0000"/>
                </a:solidFill>
              </a:rPr>
              <a:t>What is a FDA warning letter?</a:t>
            </a:r>
          </a:p>
          <a:p>
            <a:pPr fontAlgn="auto"/>
            <a:r>
              <a:rPr lang="zh-CN" altLang="zh-CN" sz="4000" b="1" dirty="0"/>
              <a:t>无菌工艺主要问题汇总和案例分析</a:t>
            </a:r>
            <a:r>
              <a:rPr lang="en-US" altLang="zh-CN" sz="4000" b="1" dirty="0"/>
              <a:t> </a:t>
            </a:r>
          </a:p>
          <a:p>
            <a:pPr marL="0" indent="0" fontAlgn="auto">
              <a:buFont typeface="Wingdings 3" charset="2"/>
              <a:buNone/>
            </a:pPr>
            <a:r>
              <a:rPr lang="en-US" altLang="zh-CN" sz="4000" b="1" dirty="0"/>
              <a:t>The case analysis and summary of the most common observations of Aseptic processing </a:t>
            </a:r>
            <a:endParaRPr lang="zh-CN" altLang="zh-CN" sz="4000" b="1" dirty="0"/>
          </a:p>
          <a:p>
            <a:pPr fontAlgn="auto"/>
            <a:r>
              <a:rPr lang="zh-CN" altLang="en-US" sz="4000" b="1" dirty="0"/>
              <a:t>研发和质量管理的一些体会</a:t>
            </a:r>
            <a:endParaRPr lang="en-US" altLang="zh-CN" sz="4000" b="1" dirty="0"/>
          </a:p>
          <a:p>
            <a:pPr marL="0" indent="0" fontAlgn="auto">
              <a:buFont typeface="Wingdings 3" charset="2"/>
              <a:buNone/>
            </a:pPr>
            <a:r>
              <a:rPr lang="en-US" altLang="zh-CN" sz="4000" b="1" dirty="0"/>
              <a:t>Some Experiences in R&amp;D and Quality Management  </a:t>
            </a:r>
          </a:p>
          <a:p>
            <a:pPr fontAlgn="auto"/>
            <a:endParaRPr lang="en-US" altLang="zh-CN" sz="4000" b="1" dirty="0"/>
          </a:p>
          <a:p>
            <a:pPr marL="0" indent="0" fontAlgn="auto">
              <a:buFont typeface="Wingdings 3" charset="2"/>
              <a:buNone/>
            </a:pPr>
            <a:endParaRPr lang="zh-CN" altLang="zh-CN" sz="4000" b="1" dirty="0"/>
          </a:p>
        </p:txBody>
      </p:sp>
    </p:spTree>
    <p:extLst>
      <p:ext uri="{BB962C8B-B14F-4D97-AF65-F5344CB8AC3E}">
        <p14:creationId xmlns:p14="http://schemas.microsoft.com/office/powerpoint/2010/main" xmlns="" val="2060291965"/>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1775520" y="404664"/>
            <a:ext cx="9729092" cy="716658"/>
          </a:xfrm>
        </p:spPr>
        <p:txBody>
          <a:bodyPr>
            <a:normAutofit/>
          </a:bodyPr>
          <a:lstStyle/>
          <a:p>
            <a:r>
              <a:rPr lang="zh-CN" altLang="en-US" sz="4000" b="1" dirty="0"/>
              <a:t>为什么注射剂是</a:t>
            </a:r>
            <a:r>
              <a:rPr lang="en-US" sz="4000" b="1" dirty="0"/>
              <a:t>FDA</a:t>
            </a:r>
            <a:r>
              <a:rPr lang="zh-CN" altLang="en-US" sz="4000" b="1" dirty="0"/>
              <a:t>短缺药品的常客？</a:t>
            </a:r>
            <a:endParaRPr lang="en-US" sz="4000" b="1" dirty="0"/>
          </a:p>
        </p:txBody>
      </p:sp>
      <p:sp>
        <p:nvSpPr>
          <p:cNvPr id="5" name="内容占位符 4"/>
          <p:cNvSpPr>
            <a:spLocks noGrp="1"/>
          </p:cNvSpPr>
          <p:nvPr>
            <p:ph idx="1"/>
          </p:nvPr>
        </p:nvSpPr>
        <p:spPr>
          <a:xfrm>
            <a:off x="1487488" y="1268760"/>
            <a:ext cx="10225136" cy="3777622"/>
          </a:xfrm>
        </p:spPr>
        <p:txBody>
          <a:bodyPr>
            <a:noAutofit/>
          </a:bodyPr>
          <a:lstStyle/>
          <a:p>
            <a:pPr lvl="0"/>
            <a:r>
              <a:rPr lang="en-US" altLang="zh-CN" sz="2800" b="1" dirty="0"/>
              <a:t>Injectable is a high risk product due to directly injecting to the blood stream</a:t>
            </a:r>
          </a:p>
          <a:p>
            <a:r>
              <a:rPr lang="en-US" sz="2800" b="1" dirty="0"/>
              <a:t>Sterile injectable products are notoriously difficult to produce, </a:t>
            </a:r>
          </a:p>
          <a:p>
            <a:r>
              <a:rPr lang="en-US" sz="2800" b="1" dirty="0"/>
              <a:t>and the FDA has little tolerance for plant issues that might lead to contamination. </a:t>
            </a:r>
          </a:p>
          <a:p>
            <a:pPr lvl="0"/>
            <a:r>
              <a:rPr lang="en-US" sz="2800" b="1" dirty="0"/>
              <a:t>FDA has found serious enough problems at </a:t>
            </a:r>
            <a:r>
              <a:rPr lang="en-US" sz="2800" b="1" dirty="0" err="1">
                <a:solidFill>
                  <a:srgbClr val="FF0000"/>
                </a:solidFill>
              </a:rPr>
              <a:t>Hospira</a:t>
            </a:r>
            <a:r>
              <a:rPr lang="zh-CN" altLang="en-US" sz="2800" b="1" dirty="0">
                <a:solidFill>
                  <a:srgbClr val="FF0000"/>
                </a:solidFill>
              </a:rPr>
              <a:t>，</a:t>
            </a:r>
            <a:r>
              <a:rPr lang="en-US" sz="2800" b="1" dirty="0"/>
              <a:t> </a:t>
            </a:r>
            <a:r>
              <a:rPr lang="en-US" sz="2800" b="1" dirty="0" err="1">
                <a:solidFill>
                  <a:srgbClr val="FF0000"/>
                </a:solidFill>
              </a:rPr>
              <a:t>Mylan</a:t>
            </a:r>
            <a:r>
              <a:rPr lang="en-US" sz="2800" b="1" dirty="0"/>
              <a:t> and </a:t>
            </a:r>
            <a:r>
              <a:rPr lang="en-US" sz="2800" b="1" dirty="0" err="1">
                <a:solidFill>
                  <a:srgbClr val="FF0000"/>
                </a:solidFill>
              </a:rPr>
              <a:t>Teva</a:t>
            </a:r>
            <a:r>
              <a:rPr lang="en-US" sz="2800" b="1" dirty="0">
                <a:solidFill>
                  <a:srgbClr val="FF0000"/>
                </a:solidFill>
              </a:rPr>
              <a:t> sterile </a:t>
            </a:r>
            <a:r>
              <a:rPr lang="en-US" sz="2800" b="1" dirty="0" err="1">
                <a:solidFill>
                  <a:srgbClr val="FF0000"/>
                </a:solidFill>
              </a:rPr>
              <a:t>injectables</a:t>
            </a:r>
            <a:r>
              <a:rPr lang="en-US" sz="2800" b="1" dirty="0">
                <a:solidFill>
                  <a:srgbClr val="FF0000"/>
                </a:solidFill>
              </a:rPr>
              <a:t> </a:t>
            </a:r>
            <a:r>
              <a:rPr lang="en-US" sz="2800" b="1" dirty="0"/>
              <a:t>plant</a:t>
            </a:r>
            <a:r>
              <a:rPr lang="en-US" altLang="zh-CN" sz="2800" b="1" dirty="0"/>
              <a:t>s</a:t>
            </a:r>
            <a:r>
              <a:rPr lang="en-US" sz="2800" b="1" dirty="0"/>
              <a:t> leading </a:t>
            </a:r>
            <a:r>
              <a:rPr lang="en-US" altLang="zh-CN" sz="2800" b="1" dirty="0"/>
              <a:t>they</a:t>
            </a:r>
            <a:r>
              <a:rPr lang="en-US" sz="2800" b="1" dirty="0"/>
              <a:t> to suspend operations </a:t>
            </a:r>
          </a:p>
          <a:p>
            <a:pPr lvl="0"/>
            <a:r>
              <a:rPr lang="en-US" altLang="zh-CN" sz="2800" b="1" dirty="0"/>
              <a:t>FDA drug shortage list updated weekly: almost 67% are injectable </a:t>
            </a:r>
          </a:p>
          <a:p>
            <a:endParaRPr lang="en-US" sz="2800" b="1" dirty="0"/>
          </a:p>
        </p:txBody>
      </p:sp>
      <p:sp>
        <p:nvSpPr>
          <p:cNvPr id="3" name="灯片编号占位符 2"/>
          <p:cNvSpPr>
            <a:spLocks noGrp="1"/>
          </p:cNvSpPr>
          <p:nvPr>
            <p:ph type="sldNum" sz="quarter" idx="12"/>
          </p:nvPr>
        </p:nvSpPr>
        <p:spPr/>
        <p:txBody>
          <a:bodyPr/>
          <a:lstStyle/>
          <a:p>
            <a:fld id="{A486D0B3-1CAB-4BA7-A184-9E5BCB60B324}" type="slidenum">
              <a:rPr lang="zh-CN" altLang="en-US" smtClean="0"/>
              <a:pPr/>
              <a:t>14</a:t>
            </a:fld>
            <a:endParaRPr lang="en-US" altLang="zh-CN"/>
          </a:p>
        </p:txBody>
      </p:sp>
    </p:spTree>
    <p:extLst>
      <p:ext uri="{BB962C8B-B14F-4D97-AF65-F5344CB8AC3E}">
        <p14:creationId xmlns:p14="http://schemas.microsoft.com/office/powerpoint/2010/main" xmlns="" val="3206166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a:stretch>
            <a:fillRect/>
          </a:stretch>
        </p:blipFill>
        <p:spPr>
          <a:xfrm>
            <a:off x="720851" y="1272817"/>
            <a:ext cx="11468378" cy="5589240"/>
          </a:xfrm>
          <a:prstGeom prst="rect">
            <a:avLst/>
          </a:prstGeom>
        </p:spPr>
      </p:pic>
      <p:sp>
        <p:nvSpPr>
          <p:cNvPr id="4" name="文本框"/>
          <p:cNvSpPr txBox="1">
            <a:spLocks/>
          </p:cNvSpPr>
          <p:nvPr/>
        </p:nvSpPr>
        <p:spPr>
          <a:xfrm>
            <a:off x="720851" y="0"/>
            <a:ext cx="10972800" cy="1252728"/>
          </a:xfrm>
          <a:prstGeom prst="rect">
            <a:avLst/>
          </a:prstGeom>
          <a:noFill/>
          <a:ln w="9525" cap="flat" cmpd="sng">
            <a:noFill/>
            <a:prstDash val="solid"/>
            <a:miter/>
          </a:ln>
        </p:spPr>
        <p:txBody>
          <a:bodyPr vert="horz" wrap="square" lIns="91440" tIns="45720" rIns="91440" bIns="45720" rtlCol="0" anchor="ctr" anchorCtr="0">
            <a:prstTxWarp prst="textNoShape">
              <a:avLst/>
            </a:prstTxWarp>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Bef>
                <a:spcPts val="0"/>
              </a:spcBef>
              <a:spcAft>
                <a:spcPts val="0"/>
              </a:spcAft>
            </a:pPr>
            <a:r>
              <a:rPr lang="en-US" altLang="zh-CN" sz="5400" b="1" dirty="0">
                <a:solidFill>
                  <a:srgbClr val="FF0000"/>
                </a:solidFill>
                <a:latin typeface="Candara" charset="0"/>
                <a:ea typeface="华文新魏" charset="0"/>
                <a:cs typeface="Times New Roman" pitchFamily="18" charset="0"/>
              </a:rPr>
              <a:t>FDA</a:t>
            </a:r>
            <a:r>
              <a:rPr lang="zh-CN" altLang="en-US" sz="5400" b="1" dirty="0">
                <a:solidFill>
                  <a:srgbClr val="FF0000"/>
                </a:solidFill>
                <a:latin typeface="Candara" charset="0"/>
                <a:ea typeface="华文新魏" charset="0"/>
                <a:cs typeface="Times New Roman" pitchFamily="18" charset="0"/>
              </a:rPr>
              <a:t>短缺品种</a:t>
            </a:r>
          </a:p>
        </p:txBody>
      </p:sp>
      <p:sp>
        <p:nvSpPr>
          <p:cNvPr id="6" name="灯片编号占位符 5"/>
          <p:cNvSpPr>
            <a:spLocks noGrp="1"/>
          </p:cNvSpPr>
          <p:nvPr>
            <p:ph type="sldNum" sz="quarter" idx="12"/>
          </p:nvPr>
        </p:nvSpPr>
        <p:spPr/>
        <p:txBody>
          <a:bodyPr/>
          <a:lstStyle/>
          <a:p>
            <a:fld id="{A486D0B3-1CAB-4BA7-A184-9E5BCB60B324}" type="slidenum">
              <a:rPr lang="zh-CN" altLang="en-US" smtClean="0"/>
              <a:pPr/>
              <a:t>15</a:t>
            </a:fld>
            <a:endParaRPr lang="en-US" altLang="zh-CN"/>
          </a:p>
        </p:txBody>
      </p:sp>
    </p:spTree>
    <p:extLst>
      <p:ext uri="{BB962C8B-B14F-4D97-AF65-F5344CB8AC3E}">
        <p14:creationId xmlns:p14="http://schemas.microsoft.com/office/powerpoint/2010/main" xmlns="" val="25306233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991544" y="332656"/>
            <a:ext cx="8911687" cy="936104"/>
          </a:xfrm>
        </p:spPr>
        <p:txBody>
          <a:bodyPr>
            <a:normAutofit/>
          </a:bodyPr>
          <a:lstStyle/>
          <a:p>
            <a:r>
              <a:rPr lang="zh-CN" altLang="en-US" sz="4400" b="1" dirty="0"/>
              <a:t>短缺品种大部分是注射剂</a:t>
            </a:r>
            <a:endParaRPr lang="en-US" sz="4400" b="1"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xmlns="" val="1172182226"/>
              </p:ext>
            </p:extLst>
          </p:nvPr>
        </p:nvGraphicFramePr>
        <p:xfrm>
          <a:off x="4086658" y="1268761"/>
          <a:ext cx="8024218" cy="1554480"/>
        </p:xfrm>
        <a:graphic>
          <a:graphicData uri="http://schemas.openxmlformats.org/drawingml/2006/table">
            <a:tbl>
              <a:tblPr firstRow="1" bandRow="1">
                <a:tableStyleId>{5C22544A-7EE6-4342-B048-85BDC9FD1C3A}</a:tableStyleId>
              </a:tblPr>
              <a:tblGrid>
                <a:gridCol w="1790069">
                  <a:extLst>
                    <a:ext uri="{9D8B030D-6E8A-4147-A177-3AD203B41FA5}">
                      <a16:colId xmlns:a16="http://schemas.microsoft.com/office/drawing/2014/main" xmlns="" val="20000"/>
                    </a:ext>
                  </a:extLst>
                </a:gridCol>
                <a:gridCol w="1790069">
                  <a:extLst>
                    <a:ext uri="{9D8B030D-6E8A-4147-A177-3AD203B41FA5}">
                      <a16:colId xmlns:a16="http://schemas.microsoft.com/office/drawing/2014/main" xmlns="" val="20001"/>
                    </a:ext>
                  </a:extLst>
                </a:gridCol>
                <a:gridCol w="2203082">
                  <a:extLst>
                    <a:ext uri="{9D8B030D-6E8A-4147-A177-3AD203B41FA5}">
                      <a16:colId xmlns:a16="http://schemas.microsoft.com/office/drawing/2014/main" xmlns="" val="20002"/>
                    </a:ext>
                  </a:extLst>
                </a:gridCol>
                <a:gridCol w="2240998">
                  <a:extLst>
                    <a:ext uri="{9D8B030D-6E8A-4147-A177-3AD203B41FA5}">
                      <a16:colId xmlns:a16="http://schemas.microsoft.com/office/drawing/2014/main" xmlns="" val="20003"/>
                    </a:ext>
                  </a:extLst>
                </a:gridCol>
              </a:tblGrid>
              <a:tr h="454868">
                <a:tc>
                  <a:txBody>
                    <a:bodyPr/>
                    <a:lstStyle/>
                    <a:p>
                      <a:pPr algn="ctr"/>
                      <a:r>
                        <a:rPr lang="en-US" sz="2800" dirty="0"/>
                        <a:t>2018</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2800" b="1" kern="1200" dirty="0">
                          <a:solidFill>
                            <a:schemeClr val="lt1"/>
                          </a:solidFill>
                          <a:latin typeface="+mn-lt"/>
                          <a:ea typeface="+mn-ea"/>
                          <a:cs typeface="+mn-cs"/>
                        </a:rPr>
                        <a:t>短缺品种</a:t>
                      </a:r>
                    </a:p>
                  </a:txBody>
                  <a:tcPr/>
                </a:tc>
                <a:tc>
                  <a:txBody>
                    <a:bodyPr/>
                    <a:lstStyle/>
                    <a:p>
                      <a:pPr algn="ctr"/>
                      <a:r>
                        <a:rPr lang="zh-CN" altLang="en-US" sz="2800" dirty="0"/>
                        <a:t>注射剂品种</a:t>
                      </a:r>
                      <a:endParaRPr lang="en-US" sz="2800" dirty="0"/>
                    </a:p>
                  </a:txBody>
                  <a:tcPr/>
                </a:tc>
                <a:tc>
                  <a:txBody>
                    <a:bodyPr/>
                    <a:lstStyle/>
                    <a:p>
                      <a:pPr algn="ctr"/>
                      <a:r>
                        <a:rPr lang="en-US" altLang="zh-CN" sz="2800" dirty="0"/>
                        <a:t>%</a:t>
                      </a:r>
                      <a:r>
                        <a:rPr lang="zh-CN" altLang="en-US" sz="2800" dirty="0"/>
                        <a:t>注射剂</a:t>
                      </a:r>
                      <a:endParaRPr lang="en-US" sz="2800" dirty="0"/>
                    </a:p>
                  </a:txBody>
                  <a:tcPr/>
                </a:tc>
                <a:extLst>
                  <a:ext uri="{0D108BD9-81ED-4DB2-BD59-A6C34878D82A}">
                    <a16:rowId xmlns:a16="http://schemas.microsoft.com/office/drawing/2014/main" xmlns="" val="10000"/>
                  </a:ext>
                </a:extLst>
              </a:tr>
              <a:tr h="454868">
                <a:tc>
                  <a:txBody>
                    <a:bodyPr/>
                    <a:lstStyle/>
                    <a:p>
                      <a:pPr algn="ctr"/>
                      <a:r>
                        <a:rPr lang="en-US" sz="2800" dirty="0"/>
                        <a:t>4</a:t>
                      </a:r>
                      <a:r>
                        <a:rPr lang="zh-CN" altLang="en-US" sz="2800" dirty="0"/>
                        <a:t>月</a:t>
                      </a:r>
                      <a:r>
                        <a:rPr lang="en-US" altLang="zh-CN" sz="2800" dirty="0"/>
                        <a:t>2</a:t>
                      </a:r>
                      <a:r>
                        <a:rPr lang="zh-CN" altLang="en-US" sz="2800" dirty="0"/>
                        <a:t>日</a:t>
                      </a:r>
                      <a:endParaRPr lang="en-US" sz="2800" dirty="0"/>
                    </a:p>
                  </a:txBody>
                  <a:tcPr/>
                </a:tc>
                <a:tc>
                  <a:txBody>
                    <a:bodyPr/>
                    <a:lstStyle/>
                    <a:p>
                      <a:pPr algn="ctr"/>
                      <a:r>
                        <a:rPr lang="en-US" sz="2800" dirty="0"/>
                        <a:t>103</a:t>
                      </a:r>
                    </a:p>
                  </a:txBody>
                  <a:tcPr/>
                </a:tc>
                <a:tc>
                  <a:txBody>
                    <a:bodyPr/>
                    <a:lstStyle/>
                    <a:p>
                      <a:pPr algn="ctr"/>
                      <a:r>
                        <a:rPr lang="en-US" sz="2800" dirty="0"/>
                        <a:t>69</a:t>
                      </a:r>
                    </a:p>
                  </a:txBody>
                  <a:tcPr/>
                </a:tc>
                <a:tc>
                  <a:txBody>
                    <a:bodyPr/>
                    <a:lstStyle/>
                    <a:p>
                      <a:pPr algn="ctr"/>
                      <a:r>
                        <a:rPr lang="en-US" sz="2800" dirty="0"/>
                        <a:t>67</a:t>
                      </a:r>
                    </a:p>
                  </a:txBody>
                  <a:tcPr/>
                </a:tc>
                <a:extLst>
                  <a:ext uri="{0D108BD9-81ED-4DB2-BD59-A6C34878D82A}">
                    <a16:rowId xmlns:a16="http://schemas.microsoft.com/office/drawing/2014/main" xmlns="" val="10001"/>
                  </a:ext>
                </a:extLst>
              </a:tr>
              <a:tr h="454868">
                <a:tc>
                  <a:txBody>
                    <a:bodyPr/>
                    <a:lstStyle/>
                    <a:p>
                      <a:pPr algn="ctr"/>
                      <a:r>
                        <a:rPr lang="en-US" sz="2800" dirty="0"/>
                        <a:t>5</a:t>
                      </a:r>
                      <a:r>
                        <a:rPr lang="zh-CN" altLang="en-US" sz="2800" dirty="0"/>
                        <a:t>月</a:t>
                      </a:r>
                      <a:r>
                        <a:rPr lang="en-US" altLang="zh-CN" sz="2800" dirty="0"/>
                        <a:t>19</a:t>
                      </a:r>
                      <a:r>
                        <a:rPr lang="zh-CN" altLang="en-US" sz="2800" dirty="0"/>
                        <a:t>日</a:t>
                      </a:r>
                      <a:endParaRPr lang="en-US" sz="2800" dirty="0"/>
                    </a:p>
                  </a:txBody>
                  <a:tcPr/>
                </a:tc>
                <a:tc>
                  <a:txBody>
                    <a:bodyPr/>
                    <a:lstStyle/>
                    <a:p>
                      <a:pPr algn="ctr"/>
                      <a:r>
                        <a:rPr lang="en-US" sz="2800" dirty="0"/>
                        <a:t>114</a:t>
                      </a:r>
                    </a:p>
                  </a:txBody>
                  <a:tcPr/>
                </a:tc>
                <a:tc>
                  <a:txBody>
                    <a:bodyPr/>
                    <a:lstStyle/>
                    <a:p>
                      <a:pPr algn="ctr"/>
                      <a:r>
                        <a:rPr lang="en-US" sz="2800" dirty="0"/>
                        <a:t>76</a:t>
                      </a:r>
                    </a:p>
                  </a:txBody>
                  <a:tcPr/>
                </a:tc>
                <a:tc>
                  <a:txBody>
                    <a:bodyPr/>
                    <a:lstStyle/>
                    <a:p>
                      <a:pPr algn="ctr"/>
                      <a:r>
                        <a:rPr lang="en-US" sz="2800" dirty="0"/>
                        <a:t>67</a:t>
                      </a:r>
                    </a:p>
                  </a:txBody>
                  <a:tcPr/>
                </a:tc>
                <a:extLst>
                  <a:ext uri="{0D108BD9-81ED-4DB2-BD59-A6C34878D82A}">
                    <a16:rowId xmlns:a16="http://schemas.microsoft.com/office/drawing/2014/main" xmlns="" val="10002"/>
                  </a:ext>
                </a:extLst>
              </a:tr>
            </a:tbl>
          </a:graphicData>
        </a:graphic>
      </p:graphicFrame>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231904" y="2875675"/>
            <a:ext cx="5684277" cy="39815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91344" y="1268761"/>
            <a:ext cx="3865819" cy="55577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灯片编号占位符 6"/>
          <p:cNvSpPr>
            <a:spLocks noGrp="1"/>
          </p:cNvSpPr>
          <p:nvPr>
            <p:ph type="sldNum" sz="quarter" idx="12"/>
          </p:nvPr>
        </p:nvSpPr>
        <p:spPr/>
        <p:txBody>
          <a:bodyPr/>
          <a:lstStyle/>
          <a:p>
            <a:fld id="{241594D9-5E4E-4846-BB3C-6A425F15F14F}" type="slidenum">
              <a:rPr lang="zh-CN" altLang="en-US" smtClean="0"/>
              <a:pPr/>
              <a:t>16</a:t>
            </a:fld>
            <a:endParaRPr lang="en-US" altLang="zh-CN"/>
          </a:p>
        </p:txBody>
      </p:sp>
      <p:sp>
        <p:nvSpPr>
          <p:cNvPr id="3" name="页脚占位符 2"/>
          <p:cNvSpPr>
            <a:spLocks noGrp="1"/>
          </p:cNvSpPr>
          <p:nvPr>
            <p:ph type="ftr" sz="quarter" idx="11"/>
          </p:nvPr>
        </p:nvSpPr>
        <p:spPr/>
        <p:txBody>
          <a:bodyPr/>
          <a:lstStyle/>
          <a:p>
            <a:pPr>
              <a:defRPr/>
            </a:pPr>
            <a:r>
              <a:rPr lang="zh-CN" altLang="en-US"/>
              <a:t>陈洪 以岭药业</a:t>
            </a:r>
            <a:endParaRPr lang="en-US" altLang="zh-CN"/>
          </a:p>
        </p:txBody>
      </p:sp>
    </p:spTree>
    <p:extLst>
      <p:ext uri="{BB962C8B-B14F-4D97-AF65-F5344CB8AC3E}">
        <p14:creationId xmlns:p14="http://schemas.microsoft.com/office/powerpoint/2010/main" xmlns="" val="262581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75520" y="332656"/>
            <a:ext cx="9657084" cy="720080"/>
          </a:xfrm>
        </p:spPr>
        <p:txBody>
          <a:bodyPr>
            <a:noAutofit/>
          </a:bodyPr>
          <a:lstStyle/>
          <a:p>
            <a:pPr algn="ctr"/>
            <a:r>
              <a:rPr lang="zh-CN" altLang="en-US" sz="4400" b="1" dirty="0"/>
              <a:t>由于收到</a:t>
            </a:r>
            <a:r>
              <a:rPr lang="en-US" altLang="zh-CN" sz="4400" b="1" dirty="0"/>
              <a:t>FDA</a:t>
            </a:r>
            <a:r>
              <a:rPr lang="zh-CN" altLang="en-US" sz="4400" b="1" dirty="0"/>
              <a:t>警告信件而关闭注射工厂的例子</a:t>
            </a:r>
            <a:endParaRPr lang="en-US" sz="4400" b="1" dirty="0"/>
          </a:p>
        </p:txBody>
      </p:sp>
      <p:sp>
        <p:nvSpPr>
          <p:cNvPr id="3" name="内容占位符 2"/>
          <p:cNvSpPr>
            <a:spLocks noGrp="1"/>
          </p:cNvSpPr>
          <p:nvPr>
            <p:ph idx="1"/>
          </p:nvPr>
        </p:nvSpPr>
        <p:spPr>
          <a:xfrm>
            <a:off x="1271464" y="1844824"/>
            <a:ext cx="10233148" cy="4066398"/>
          </a:xfrm>
        </p:spPr>
        <p:txBody>
          <a:bodyPr>
            <a:noAutofit/>
          </a:bodyPr>
          <a:lstStyle/>
          <a:p>
            <a:r>
              <a:rPr lang="en-US" sz="3200" b="1" dirty="0" err="1">
                <a:solidFill>
                  <a:srgbClr val="FF0000"/>
                </a:solidFill>
              </a:rPr>
              <a:t>Teva</a:t>
            </a:r>
            <a:r>
              <a:rPr lang="en-US" sz="3200" b="1" dirty="0">
                <a:solidFill>
                  <a:srgbClr val="FF0000"/>
                </a:solidFill>
              </a:rPr>
              <a:t> &amp; Pfizer</a:t>
            </a:r>
          </a:p>
          <a:p>
            <a:r>
              <a:rPr lang="en-US" sz="2800" dirty="0">
                <a:hlinkClick r:id="rId2"/>
              </a:rPr>
              <a:t>May 2017 </a:t>
            </a:r>
            <a:r>
              <a:rPr lang="en-US" sz="2800" b="1" dirty="0" err="1">
                <a:solidFill>
                  <a:srgbClr val="FF0000"/>
                </a:solidFill>
                <a:hlinkClick r:id="rId2"/>
              </a:rPr>
              <a:t>Teva</a:t>
            </a:r>
            <a:r>
              <a:rPr lang="en-US" sz="2800" b="1" dirty="0">
                <a:solidFill>
                  <a:srgbClr val="FF0000"/>
                </a:solidFill>
                <a:hlinkClick r:id="rId2"/>
              </a:rPr>
              <a:t> Pharmaceutical</a:t>
            </a:r>
            <a:r>
              <a:rPr lang="en-US" sz="2800" b="1" dirty="0">
                <a:solidFill>
                  <a:srgbClr val="FF0000"/>
                </a:solidFill>
              </a:rPr>
              <a:t> </a:t>
            </a:r>
            <a:r>
              <a:rPr lang="en-US" sz="2800" dirty="0"/>
              <a:t> is reportedly closing its sterile </a:t>
            </a:r>
            <a:r>
              <a:rPr lang="en-US" sz="2800" dirty="0" err="1"/>
              <a:t>injectables</a:t>
            </a:r>
            <a:r>
              <a:rPr lang="en-US" sz="2800" dirty="0"/>
              <a:t> plant in </a:t>
            </a:r>
            <a:r>
              <a:rPr lang="en-US" sz="2800" dirty="0" err="1"/>
              <a:t>Godollo</a:t>
            </a:r>
            <a:r>
              <a:rPr lang="en-US" sz="2800" dirty="0"/>
              <a:t>, </a:t>
            </a:r>
            <a:r>
              <a:rPr lang="en-US" sz="2800" dirty="0" err="1"/>
              <a:t>Hungray</a:t>
            </a:r>
            <a:r>
              <a:rPr lang="en-US" sz="2800" dirty="0"/>
              <a:t> and </a:t>
            </a:r>
            <a:r>
              <a:rPr lang="en-US" sz="2800" b="1" dirty="0">
                <a:solidFill>
                  <a:srgbClr val="FF0000"/>
                </a:solidFill>
              </a:rPr>
              <a:t>500 workers </a:t>
            </a:r>
            <a:r>
              <a:rPr lang="en-US" sz="2800" dirty="0"/>
              <a:t>could lose their jobs. The generics-maker is slated to close or sell the facility by the end of 2018 </a:t>
            </a:r>
          </a:p>
          <a:p>
            <a:r>
              <a:rPr lang="en-US" sz="2800" b="1" dirty="0">
                <a:solidFill>
                  <a:srgbClr val="FF0000"/>
                </a:solidFill>
              </a:rPr>
              <a:t>2019-1-14</a:t>
            </a:r>
            <a:r>
              <a:rPr lang="en-US" sz="2800" dirty="0"/>
              <a:t> </a:t>
            </a:r>
            <a:r>
              <a:rPr lang="en-US" sz="2800" b="1" dirty="0">
                <a:solidFill>
                  <a:srgbClr val="FF0000"/>
                </a:solidFill>
              </a:rPr>
              <a:t>Pfizer’s</a:t>
            </a:r>
            <a:r>
              <a:rPr lang="en-US" sz="2800" dirty="0"/>
              <a:t> decision to close its legacy </a:t>
            </a:r>
            <a:r>
              <a:rPr lang="en-US" sz="2800" b="1" dirty="0" err="1">
                <a:solidFill>
                  <a:srgbClr val="FF0000"/>
                </a:solidFill>
              </a:rPr>
              <a:t>Hospira</a:t>
            </a:r>
            <a:r>
              <a:rPr lang="en-US" sz="2800" b="1" dirty="0">
                <a:solidFill>
                  <a:srgbClr val="FF0000"/>
                </a:solidFill>
              </a:rPr>
              <a:t> plants </a:t>
            </a:r>
            <a:r>
              <a:rPr lang="en-US" sz="2800" dirty="0"/>
              <a:t>in Aurangabad and </a:t>
            </a:r>
            <a:r>
              <a:rPr lang="en-US" sz="2800" dirty="0" err="1"/>
              <a:t>Irungattukottai</a:t>
            </a:r>
            <a:r>
              <a:rPr lang="en-US" sz="2800" dirty="0"/>
              <a:t>, India, may have come as a surprise to employees, but the loss of about </a:t>
            </a:r>
            <a:r>
              <a:rPr lang="en-US" sz="2800" b="1" dirty="0">
                <a:solidFill>
                  <a:srgbClr val="FF0000"/>
                </a:solidFill>
              </a:rPr>
              <a:t>1,700 jobs</a:t>
            </a:r>
          </a:p>
        </p:txBody>
      </p:sp>
      <p:sp>
        <p:nvSpPr>
          <p:cNvPr id="5" name="灯片编号占位符 4"/>
          <p:cNvSpPr>
            <a:spLocks noGrp="1"/>
          </p:cNvSpPr>
          <p:nvPr>
            <p:ph type="sldNum" sz="quarter" idx="12"/>
          </p:nvPr>
        </p:nvSpPr>
        <p:spPr/>
        <p:txBody>
          <a:bodyPr/>
          <a:lstStyle/>
          <a:p>
            <a:fld id="{241594D9-5E4E-4846-BB3C-6A425F15F14F}" type="slidenum">
              <a:rPr lang="zh-CN" altLang="en-US" smtClean="0"/>
              <a:pPr/>
              <a:t>17</a:t>
            </a:fld>
            <a:endParaRPr lang="en-US" altLang="zh-CN"/>
          </a:p>
        </p:txBody>
      </p:sp>
    </p:spTree>
    <p:extLst>
      <p:ext uri="{BB962C8B-B14F-4D97-AF65-F5344CB8AC3E}">
        <p14:creationId xmlns:p14="http://schemas.microsoft.com/office/powerpoint/2010/main" xmlns="" val="3782452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文本框"/>
          <p:cNvSpPr>
            <a:spLocks noGrp="1"/>
          </p:cNvSpPr>
          <p:nvPr>
            <p:ph type="body" idx="4294967295"/>
          </p:nvPr>
        </p:nvSpPr>
        <p:spPr>
          <a:xfrm>
            <a:off x="1415480" y="2780928"/>
            <a:ext cx="9877777" cy="1800200"/>
          </a:xfrm>
          <a:prstGeom prst="rect">
            <a:avLst/>
          </a:prstGeom>
          <a:noFill/>
          <a:ln w="9525" cap="flat" cmpd="sng">
            <a:noFill/>
            <a:prstDash val="solid"/>
            <a:miter/>
          </a:ln>
        </p:spPr>
        <p:txBody>
          <a:bodyPr vert="horz" wrap="square" lIns="91440" tIns="45720" rIns="91440" bIns="45720" anchor="t" anchorCtr="0">
            <a:prstTxWarp prst="textNoShape">
              <a:avLst/>
            </a:prstTxWarp>
            <a:noAutofit/>
          </a:bodyPr>
          <a:lstStyle/>
          <a:p>
            <a:pPr marL="0" lvl="0" indent="0" algn="ctr">
              <a:buNone/>
            </a:pPr>
            <a:r>
              <a:rPr lang="zh-CN" altLang="en-US" sz="4400" b="1" dirty="0">
                <a:solidFill>
                  <a:srgbClr val="FF0000"/>
                </a:solidFill>
              </a:rPr>
              <a:t>什么是</a:t>
            </a:r>
            <a:r>
              <a:rPr lang="en-US" sz="4400" b="1" dirty="0">
                <a:solidFill>
                  <a:srgbClr val="FF0000"/>
                </a:solidFill>
              </a:rPr>
              <a:t>FDA</a:t>
            </a:r>
            <a:r>
              <a:rPr lang="zh-CN" altLang="en-US" sz="4400" b="1" dirty="0">
                <a:solidFill>
                  <a:srgbClr val="FF0000"/>
                </a:solidFill>
              </a:rPr>
              <a:t>警告信？</a:t>
            </a:r>
            <a:endParaRPr lang="en-US" altLang="zh-CN" sz="4400" b="1" dirty="0">
              <a:solidFill>
                <a:srgbClr val="FF0000"/>
              </a:solidFill>
            </a:endParaRPr>
          </a:p>
          <a:p>
            <a:pPr marL="0" lvl="0" indent="0" algn="ctr">
              <a:buNone/>
            </a:pPr>
            <a:r>
              <a:rPr lang="en-US" sz="4400" b="1" dirty="0">
                <a:solidFill>
                  <a:srgbClr val="FF0000"/>
                </a:solidFill>
              </a:rPr>
              <a:t>What is a FDA warning letter? </a:t>
            </a:r>
          </a:p>
        </p:txBody>
      </p:sp>
      <p:sp>
        <p:nvSpPr>
          <p:cNvPr id="4" name="灯片编号占位符 3"/>
          <p:cNvSpPr>
            <a:spLocks noGrp="1"/>
          </p:cNvSpPr>
          <p:nvPr>
            <p:ph type="sldNum" sz="quarter" idx="12"/>
          </p:nvPr>
        </p:nvSpPr>
        <p:spPr/>
        <p:txBody>
          <a:bodyPr/>
          <a:lstStyle/>
          <a:p>
            <a:fld id="{A486D0B3-1CAB-4BA7-A184-9E5BCB60B324}" type="slidenum">
              <a:rPr lang="zh-CN" altLang="en-US" smtClean="0"/>
              <a:pPr/>
              <a:t>18</a:t>
            </a:fld>
            <a:endParaRPr lang="en-US" altLang="zh-CN"/>
          </a:p>
        </p:txBody>
      </p:sp>
    </p:spTree>
    <p:extLst>
      <p:ext uri="{BB962C8B-B14F-4D97-AF65-F5344CB8AC3E}">
        <p14:creationId xmlns:p14="http://schemas.microsoft.com/office/powerpoint/2010/main" xmlns="" val="2589535101"/>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1847528" y="332656"/>
            <a:ext cx="8911687" cy="864096"/>
          </a:xfrm>
        </p:spPr>
        <p:txBody>
          <a:bodyPr>
            <a:normAutofit/>
          </a:bodyPr>
          <a:lstStyle/>
          <a:p>
            <a:r>
              <a:rPr lang="zh-CN" altLang="en-US" sz="4400" b="1" i="1" dirty="0">
                <a:solidFill>
                  <a:srgbClr val="FF0000"/>
                </a:solidFill>
              </a:rPr>
              <a:t>什么是</a:t>
            </a:r>
            <a:r>
              <a:rPr lang="en-US" sz="4400" b="1" i="1" dirty="0">
                <a:solidFill>
                  <a:srgbClr val="FF0000"/>
                </a:solidFill>
              </a:rPr>
              <a:t>FDA</a:t>
            </a:r>
            <a:r>
              <a:rPr lang="zh-CN" altLang="en-US" sz="4400" b="1" i="1" dirty="0">
                <a:solidFill>
                  <a:srgbClr val="FF0000"/>
                </a:solidFill>
              </a:rPr>
              <a:t>警告信？</a:t>
            </a:r>
            <a:endParaRPr lang="en-US" sz="4400" b="1" i="1" dirty="0">
              <a:solidFill>
                <a:srgbClr val="FF0000"/>
              </a:solidFill>
            </a:endParaRPr>
          </a:p>
        </p:txBody>
      </p:sp>
      <p:sp>
        <p:nvSpPr>
          <p:cNvPr id="6" name="内容占位符 5"/>
          <p:cNvSpPr>
            <a:spLocks noGrp="1"/>
          </p:cNvSpPr>
          <p:nvPr>
            <p:ph idx="1"/>
          </p:nvPr>
        </p:nvSpPr>
        <p:spPr>
          <a:xfrm>
            <a:off x="1343472" y="1268760"/>
            <a:ext cx="10017124" cy="3777622"/>
          </a:xfrm>
        </p:spPr>
        <p:txBody>
          <a:bodyPr>
            <a:noAutofit/>
          </a:bodyPr>
          <a:lstStyle/>
          <a:p>
            <a:r>
              <a:rPr lang="en-US" sz="2400" b="1" dirty="0"/>
              <a:t>An FDA warning letter is </a:t>
            </a:r>
            <a:r>
              <a:rPr lang="en-US" sz="2400" b="1" dirty="0">
                <a:solidFill>
                  <a:srgbClr val="FF0000"/>
                </a:solidFill>
              </a:rPr>
              <a:t>an official message </a:t>
            </a:r>
            <a:r>
              <a:rPr lang="en-US" sz="2400" b="1" dirty="0"/>
              <a:t>from the FDA to a manufacturer or other organization that has </a:t>
            </a:r>
            <a:r>
              <a:rPr lang="en-US" sz="2400" b="1" dirty="0">
                <a:solidFill>
                  <a:srgbClr val="FF0000"/>
                </a:solidFill>
              </a:rPr>
              <a:t>violated some rule </a:t>
            </a:r>
            <a:r>
              <a:rPr lang="en-US" sz="2400" b="1" dirty="0"/>
              <a:t>in a federally regulated activity</a:t>
            </a:r>
          </a:p>
          <a:p>
            <a:r>
              <a:rPr lang="en-US" sz="2400" b="1" dirty="0"/>
              <a:t>that notifies </a:t>
            </a:r>
            <a:r>
              <a:rPr lang="en-US" sz="2400" b="1" dirty="0">
                <a:solidFill>
                  <a:srgbClr val="FF0000"/>
                </a:solidFill>
              </a:rPr>
              <a:t>regulated industry </a:t>
            </a:r>
            <a:r>
              <a:rPr lang="en-US" sz="2400" b="1" dirty="0"/>
              <a:t>about violations that FDA has documented during its </a:t>
            </a:r>
            <a:r>
              <a:rPr lang="en-US" sz="2400" b="1" u="sng" dirty="0">
                <a:hlinkClick r:id="rId2" tooltip="Inspections"/>
              </a:rPr>
              <a:t>inspections</a:t>
            </a:r>
            <a:r>
              <a:rPr lang="en-US" sz="2400" b="1" dirty="0"/>
              <a:t> or investigations</a:t>
            </a:r>
          </a:p>
          <a:p>
            <a:r>
              <a:rPr lang="en-US" sz="2400" b="1" dirty="0"/>
              <a:t>is one of the Agency's principal means of achieving prompt voluntary </a:t>
            </a:r>
            <a:r>
              <a:rPr lang="en-US" sz="2400" b="1" u="sng" dirty="0">
                <a:hlinkClick r:id="rId3" tooltip="Regulatory compliance"/>
              </a:rPr>
              <a:t>compliance</a:t>
            </a:r>
            <a:r>
              <a:rPr lang="en-US" sz="2400" b="1" dirty="0"/>
              <a:t> with the Act</a:t>
            </a:r>
          </a:p>
          <a:p>
            <a:r>
              <a:rPr lang="en-US" sz="2400" b="1" dirty="0"/>
              <a:t>should only be issued for </a:t>
            </a:r>
            <a:r>
              <a:rPr lang="en-US" sz="2400" b="1" u="sng" dirty="0">
                <a:hlinkClick r:id="rId4" tooltip="Infraction"/>
              </a:rPr>
              <a:t>violations</a:t>
            </a:r>
            <a:r>
              <a:rPr lang="en-US" sz="2400" b="1" dirty="0"/>
              <a:t> of regulatory significance, i.e., those that may actually lead to an enforcement action if the documented violations are not promptly and adequately corrected</a:t>
            </a:r>
          </a:p>
          <a:p>
            <a:endParaRPr lang="en-US" sz="2400" b="1" dirty="0"/>
          </a:p>
          <a:p>
            <a:endParaRPr lang="en-US" sz="2400" b="1" dirty="0"/>
          </a:p>
        </p:txBody>
      </p:sp>
      <p:sp>
        <p:nvSpPr>
          <p:cNvPr id="3" name="灯片编号占位符 2"/>
          <p:cNvSpPr>
            <a:spLocks noGrp="1"/>
          </p:cNvSpPr>
          <p:nvPr>
            <p:ph type="sldNum" sz="quarter" idx="12"/>
          </p:nvPr>
        </p:nvSpPr>
        <p:spPr/>
        <p:txBody>
          <a:bodyPr/>
          <a:lstStyle/>
          <a:p>
            <a:fld id="{A486D0B3-1CAB-4BA7-A184-9E5BCB60B324}" type="slidenum">
              <a:rPr lang="zh-CN" altLang="en-US" smtClean="0"/>
              <a:pPr/>
              <a:t>19</a:t>
            </a:fld>
            <a:endParaRPr lang="en-US" altLang="zh-CN"/>
          </a:p>
        </p:txBody>
      </p:sp>
    </p:spTree>
    <p:extLst>
      <p:ext uri="{BB962C8B-B14F-4D97-AF65-F5344CB8AC3E}">
        <p14:creationId xmlns:p14="http://schemas.microsoft.com/office/powerpoint/2010/main" xmlns="" val="2807422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文本框"/>
          <p:cNvSpPr>
            <a:spLocks noGrp="1"/>
          </p:cNvSpPr>
          <p:nvPr>
            <p:ph type="body" idx="4294967295"/>
          </p:nvPr>
        </p:nvSpPr>
        <p:spPr>
          <a:xfrm>
            <a:off x="1460322" y="1268760"/>
            <a:ext cx="9877777" cy="5040560"/>
          </a:xfrm>
          <a:prstGeom prst="rect">
            <a:avLst/>
          </a:prstGeom>
          <a:noFill/>
          <a:ln w="9525" cap="flat" cmpd="sng">
            <a:noFill/>
            <a:prstDash val="solid"/>
            <a:miter/>
          </a:ln>
        </p:spPr>
        <p:txBody>
          <a:bodyPr vert="horz" wrap="square" lIns="91440" tIns="45720" rIns="91440" bIns="45720" anchor="t" anchorCtr="0">
            <a:prstTxWarp prst="textNoShape">
              <a:avLst/>
            </a:prstTxWarp>
            <a:normAutofit fontScale="55000" lnSpcReduction="20000"/>
          </a:bodyPr>
          <a:lstStyle/>
          <a:p>
            <a:pPr lvl="0"/>
            <a:r>
              <a:rPr lang="zh-CN" altLang="zh-CN" sz="4000" b="1" dirty="0">
                <a:solidFill>
                  <a:srgbClr val="FF0000"/>
                </a:solidFill>
              </a:rPr>
              <a:t>无菌制剂产品开发注意点</a:t>
            </a:r>
            <a:r>
              <a:rPr lang="en-US" altLang="zh-CN" sz="4000" b="1" dirty="0">
                <a:solidFill>
                  <a:srgbClr val="FF0000"/>
                </a:solidFill>
              </a:rPr>
              <a:t> </a:t>
            </a:r>
          </a:p>
          <a:p>
            <a:pPr marL="0" lvl="0" indent="0">
              <a:buNone/>
            </a:pPr>
            <a:r>
              <a:rPr lang="en-US" altLang="zh-CN" sz="4000" b="1" dirty="0">
                <a:solidFill>
                  <a:srgbClr val="FF0000"/>
                </a:solidFill>
              </a:rPr>
              <a:t>Some considerations during the development of Sterile Drug Products</a:t>
            </a:r>
            <a:endParaRPr lang="zh-CN" altLang="zh-CN" sz="4000" b="1" dirty="0">
              <a:solidFill>
                <a:srgbClr val="FF0000"/>
              </a:solidFill>
            </a:endParaRPr>
          </a:p>
          <a:p>
            <a:pPr lvl="0"/>
            <a:r>
              <a:rPr lang="zh-CN" altLang="zh-CN" sz="4000" b="1" dirty="0"/>
              <a:t>无菌工艺的选择</a:t>
            </a:r>
            <a:r>
              <a:rPr lang="en-US" altLang="zh-CN" sz="4000" b="1" dirty="0"/>
              <a:t> </a:t>
            </a:r>
          </a:p>
          <a:p>
            <a:pPr marL="0" lvl="0" indent="0">
              <a:buNone/>
            </a:pPr>
            <a:r>
              <a:rPr lang="en-US" altLang="zh-CN" sz="4000" b="1" dirty="0"/>
              <a:t>The selection of Aseptic processing </a:t>
            </a:r>
            <a:endParaRPr lang="zh-CN" altLang="zh-CN" sz="4000" b="1" dirty="0"/>
          </a:p>
          <a:p>
            <a:pPr lvl="0"/>
            <a:r>
              <a:rPr lang="zh-CN" altLang="zh-CN" sz="4000" b="1" dirty="0"/>
              <a:t>为什么注射剂是</a:t>
            </a:r>
            <a:r>
              <a:rPr lang="en-US" altLang="zh-CN" sz="4000" b="1" dirty="0"/>
              <a:t>FDA</a:t>
            </a:r>
            <a:r>
              <a:rPr lang="zh-CN" altLang="zh-CN" sz="4000" b="1" dirty="0"/>
              <a:t>短缺药品的常客</a:t>
            </a:r>
            <a:endParaRPr lang="en-US" altLang="zh-CN" sz="4000" b="1" dirty="0"/>
          </a:p>
          <a:p>
            <a:pPr marL="0" lvl="0" indent="0">
              <a:buNone/>
            </a:pPr>
            <a:r>
              <a:rPr lang="en-US" altLang="zh-CN" sz="4000" b="1" dirty="0"/>
              <a:t>Why parenteral products are in the top lists of the FDA shortage drugs</a:t>
            </a:r>
            <a:r>
              <a:rPr lang="zh-CN" altLang="zh-CN" sz="4000" b="1" dirty="0"/>
              <a:t>？</a:t>
            </a:r>
          </a:p>
          <a:p>
            <a:r>
              <a:rPr lang="zh-CN" altLang="zh-CN" sz="4000" b="1" dirty="0"/>
              <a:t>什么是</a:t>
            </a:r>
            <a:r>
              <a:rPr lang="en-US" altLang="zh-CN" sz="4000" b="1" dirty="0"/>
              <a:t>FDA</a:t>
            </a:r>
            <a:r>
              <a:rPr lang="zh-CN" altLang="zh-CN" sz="4000" b="1" dirty="0"/>
              <a:t>警告信？</a:t>
            </a:r>
            <a:endParaRPr lang="en-US" altLang="zh-CN" sz="4000" b="1" dirty="0"/>
          </a:p>
          <a:p>
            <a:pPr marL="0" indent="0">
              <a:buNone/>
            </a:pPr>
            <a:r>
              <a:rPr lang="en-US" altLang="zh-CN" sz="4000" b="1" dirty="0"/>
              <a:t>What is a FDA warning letter?</a:t>
            </a:r>
          </a:p>
          <a:p>
            <a:r>
              <a:rPr lang="zh-CN" altLang="zh-CN" sz="4000" b="1" dirty="0"/>
              <a:t>无菌工艺主要问题汇总和案例分析</a:t>
            </a:r>
            <a:r>
              <a:rPr lang="en-US" altLang="zh-CN" sz="4000" b="1" dirty="0"/>
              <a:t> </a:t>
            </a:r>
          </a:p>
          <a:p>
            <a:pPr marL="0" indent="0">
              <a:buNone/>
            </a:pPr>
            <a:r>
              <a:rPr lang="en-US" altLang="zh-CN" sz="4000" b="1" dirty="0"/>
              <a:t>The case analysis and summary of the most common observations of Aseptic processing </a:t>
            </a:r>
            <a:endParaRPr lang="zh-CN" altLang="zh-CN" sz="4000" b="1" dirty="0"/>
          </a:p>
          <a:p>
            <a:r>
              <a:rPr lang="zh-CN" altLang="en-US" sz="4000" b="1" dirty="0"/>
              <a:t>研发和质量管理的一些体会</a:t>
            </a:r>
            <a:endParaRPr lang="en-US" altLang="zh-CN" sz="4000" b="1" dirty="0"/>
          </a:p>
          <a:p>
            <a:pPr marL="0" indent="0">
              <a:buNone/>
            </a:pPr>
            <a:r>
              <a:rPr lang="en-US" altLang="zh-CN" sz="4000" b="1" dirty="0"/>
              <a:t>Some Experiences in R&amp;D and Quality Management  </a:t>
            </a:r>
          </a:p>
          <a:p>
            <a:pPr lvl="0"/>
            <a:endParaRPr lang="en-US" altLang="zh-CN" sz="4000" b="1" dirty="0"/>
          </a:p>
          <a:p>
            <a:pPr marL="0" lvl="0" indent="0">
              <a:buNone/>
            </a:pPr>
            <a:endParaRPr lang="zh-CN" altLang="zh-CN" sz="4000" b="1" dirty="0"/>
          </a:p>
        </p:txBody>
      </p:sp>
      <p:sp>
        <p:nvSpPr>
          <p:cNvPr id="217" name="文本框"/>
          <p:cNvSpPr>
            <a:spLocks noGrp="1"/>
          </p:cNvSpPr>
          <p:nvPr>
            <p:ph type="title" idx="4294967295"/>
          </p:nvPr>
        </p:nvSpPr>
        <p:spPr>
          <a:xfrm>
            <a:off x="623392" y="366491"/>
            <a:ext cx="10972800" cy="786416"/>
          </a:xfrm>
          <a:prstGeom prst="rect">
            <a:avLst/>
          </a:prstGeom>
          <a:noFill/>
          <a:ln w="9525" cap="flat" cmpd="sng">
            <a:noFill/>
            <a:prstDash val="solid"/>
            <a:miter/>
          </a:ln>
        </p:spPr>
        <p:txBody>
          <a:bodyPr vert="horz" wrap="square" lIns="91440" tIns="45720" rIns="91440" bIns="45720" anchor="ctr" anchorCtr="0">
            <a:prstTxWarp prst="textNoShape">
              <a:avLst/>
            </a:prstTxWarp>
            <a:noAutofit/>
          </a:bodyPr>
          <a:lstStyle/>
          <a:p>
            <a:pPr marL="0" indent="0" algn="ctr">
              <a:lnSpc>
                <a:spcPct val="100000"/>
              </a:lnSpc>
              <a:spcBef>
                <a:spcPts val="0"/>
              </a:spcBef>
              <a:spcAft>
                <a:spcPts val="0"/>
              </a:spcAft>
              <a:buNone/>
            </a:pPr>
            <a:r>
              <a:rPr lang="zh-CN" altLang="en-US" sz="6000" b="1" i="0" u="none" strike="noStrike" kern="1200" cap="none" spc="0" baseline="0" dirty="0">
                <a:solidFill>
                  <a:srgbClr val="FF0000"/>
                </a:solidFill>
                <a:latin typeface="Candara" charset="0"/>
                <a:ea typeface="华文新魏" charset="0"/>
                <a:cs typeface="Times New Roman" pitchFamily="18" charset="0"/>
              </a:rPr>
              <a:t>内容</a:t>
            </a:r>
          </a:p>
        </p:txBody>
      </p:sp>
      <p:sp>
        <p:nvSpPr>
          <p:cNvPr id="4" name="灯片编号占位符 3"/>
          <p:cNvSpPr>
            <a:spLocks noGrp="1"/>
          </p:cNvSpPr>
          <p:nvPr>
            <p:ph type="sldNum" sz="quarter" idx="12"/>
          </p:nvPr>
        </p:nvSpPr>
        <p:spPr/>
        <p:txBody>
          <a:bodyPr/>
          <a:lstStyle/>
          <a:p>
            <a:fld id="{A486D0B3-1CAB-4BA7-A184-9E5BCB60B324}" type="slidenum">
              <a:rPr lang="zh-CN" altLang="en-US" smtClean="0"/>
              <a:pPr/>
              <a:t>2</a:t>
            </a:fld>
            <a:endParaRPr lang="en-US" altLang="zh-CN"/>
          </a:p>
        </p:txBody>
      </p:sp>
    </p:spTree>
    <p:extLst>
      <p:ext uri="{BB962C8B-B14F-4D97-AF65-F5344CB8AC3E}">
        <p14:creationId xmlns:p14="http://schemas.microsoft.com/office/powerpoint/2010/main" xmlns="" val="864678013"/>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59496" y="404664"/>
            <a:ext cx="9657084" cy="860674"/>
          </a:xfrm>
        </p:spPr>
        <p:txBody>
          <a:bodyPr>
            <a:normAutofit/>
          </a:bodyPr>
          <a:lstStyle/>
          <a:p>
            <a:r>
              <a:rPr lang="en-US" altLang="zh-CN" sz="4800" b="1" dirty="0"/>
              <a:t>Outcomes</a:t>
            </a:r>
            <a:r>
              <a:rPr lang="zh-CN" altLang="en-US" sz="4800" b="1" dirty="0"/>
              <a:t>后果</a:t>
            </a:r>
            <a:endParaRPr lang="en-US" sz="4800" b="1" dirty="0"/>
          </a:p>
        </p:txBody>
      </p:sp>
      <p:sp>
        <p:nvSpPr>
          <p:cNvPr id="3" name="内容占位符 2"/>
          <p:cNvSpPr>
            <a:spLocks noGrp="1"/>
          </p:cNvSpPr>
          <p:nvPr>
            <p:ph idx="1"/>
          </p:nvPr>
        </p:nvSpPr>
        <p:spPr>
          <a:xfrm>
            <a:off x="987416" y="1412776"/>
            <a:ext cx="11208568" cy="4896544"/>
          </a:xfrm>
        </p:spPr>
        <p:txBody>
          <a:bodyPr>
            <a:noAutofit/>
          </a:bodyPr>
          <a:lstStyle/>
          <a:p>
            <a:r>
              <a:rPr lang="en-US" sz="2400" b="1" dirty="0"/>
              <a:t>federal agencies may take this Warning Letter into account when considering the </a:t>
            </a:r>
            <a:r>
              <a:rPr lang="en-US" sz="2400" b="1" dirty="0">
                <a:solidFill>
                  <a:srgbClr val="FF0000"/>
                </a:solidFill>
              </a:rPr>
              <a:t>award of contracts</a:t>
            </a:r>
            <a:r>
              <a:rPr lang="en-US" sz="2400" b="1" dirty="0"/>
              <a:t>. </a:t>
            </a:r>
          </a:p>
          <a:p>
            <a:r>
              <a:rPr lang="en-US" sz="2400" b="1" dirty="0"/>
              <a:t>Additionally, FDA </a:t>
            </a:r>
            <a:r>
              <a:rPr lang="en-US" sz="2400" b="1" dirty="0">
                <a:solidFill>
                  <a:srgbClr val="FF0000"/>
                </a:solidFill>
              </a:rPr>
              <a:t>may withhold approval of requests for export certificates</a:t>
            </a:r>
            <a:r>
              <a:rPr lang="en-US" sz="2400" b="1" dirty="0"/>
              <a:t>, or </a:t>
            </a:r>
          </a:p>
          <a:p>
            <a:r>
              <a:rPr lang="en-US" sz="2400" b="1" dirty="0">
                <a:solidFill>
                  <a:srgbClr val="FF0000"/>
                </a:solidFill>
              </a:rPr>
              <a:t>approval of pending new drug applications listing your facility</a:t>
            </a:r>
            <a:r>
              <a:rPr lang="en-US" sz="2400" b="1" dirty="0"/>
              <a:t>, </a:t>
            </a:r>
          </a:p>
          <a:p>
            <a:r>
              <a:rPr lang="en-US" sz="2400" b="1" dirty="0">
                <a:solidFill>
                  <a:srgbClr val="FF0000"/>
                </a:solidFill>
              </a:rPr>
              <a:t>FDA may re-inspect to verify corrective actions </a:t>
            </a:r>
            <a:r>
              <a:rPr lang="en-US" sz="2400" b="1" dirty="0"/>
              <a:t>have been completed</a:t>
            </a:r>
          </a:p>
          <a:p>
            <a:r>
              <a:rPr lang="en-US" sz="2400" b="1" dirty="0"/>
              <a:t>if you are considering a decision that could reduce the production, please contact CDER's Drug Shortages Staff immediately at </a:t>
            </a:r>
            <a:r>
              <a:rPr lang="en-US" sz="2400" b="1" u="sng" dirty="0">
                <a:hlinkClick r:id="rId2"/>
              </a:rPr>
              <a:t>drugshortages@fda.hhs.gov</a:t>
            </a:r>
            <a:r>
              <a:rPr lang="en-US" sz="2400" b="1" dirty="0"/>
              <a:t>. </a:t>
            </a:r>
          </a:p>
          <a:p>
            <a:r>
              <a:rPr lang="en-US" sz="2400" b="1" dirty="0">
                <a:solidFill>
                  <a:srgbClr val="FF0000"/>
                </a:solidFill>
              </a:rPr>
              <a:t>decision to close its plants</a:t>
            </a:r>
          </a:p>
        </p:txBody>
      </p:sp>
      <p:sp>
        <p:nvSpPr>
          <p:cNvPr id="5" name="灯片编号占位符 4"/>
          <p:cNvSpPr>
            <a:spLocks noGrp="1"/>
          </p:cNvSpPr>
          <p:nvPr>
            <p:ph type="sldNum" sz="quarter" idx="12"/>
          </p:nvPr>
        </p:nvSpPr>
        <p:spPr/>
        <p:txBody>
          <a:bodyPr/>
          <a:lstStyle/>
          <a:p>
            <a:fld id="{241594D9-5E4E-4846-BB3C-6A425F15F14F}" type="slidenum">
              <a:rPr lang="zh-CN" altLang="en-US" smtClean="0"/>
              <a:pPr/>
              <a:t>20</a:t>
            </a:fld>
            <a:endParaRPr lang="en-US" altLang="zh-CN"/>
          </a:p>
        </p:txBody>
      </p:sp>
    </p:spTree>
    <p:extLst>
      <p:ext uri="{BB962C8B-B14F-4D97-AF65-F5344CB8AC3E}">
        <p14:creationId xmlns:p14="http://schemas.microsoft.com/office/powerpoint/2010/main" xmlns="" val="26720535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03512" y="260648"/>
            <a:ext cx="9801101" cy="788666"/>
          </a:xfrm>
        </p:spPr>
        <p:txBody>
          <a:bodyPr>
            <a:normAutofit/>
          </a:bodyPr>
          <a:lstStyle/>
          <a:p>
            <a:r>
              <a:rPr lang="en-US" altLang="zh-CN" sz="4000" b="1" dirty="0" err="1"/>
              <a:t>Teva</a:t>
            </a:r>
            <a:r>
              <a:rPr lang="en-US" altLang="zh-CN" sz="4000" b="1" dirty="0"/>
              <a:t>  </a:t>
            </a:r>
            <a:r>
              <a:rPr lang="en-US" sz="4000" dirty="0" err="1"/>
              <a:t>Godollo</a:t>
            </a:r>
            <a:r>
              <a:rPr lang="en-US" sz="4000" dirty="0"/>
              <a:t>, Hungary</a:t>
            </a:r>
            <a:endParaRPr lang="zh-CN" altLang="en-US" sz="4000" dirty="0"/>
          </a:p>
        </p:txBody>
      </p:sp>
      <p:sp>
        <p:nvSpPr>
          <p:cNvPr id="3" name="内容占位符 2"/>
          <p:cNvSpPr>
            <a:spLocks noGrp="1"/>
          </p:cNvSpPr>
          <p:nvPr>
            <p:ph idx="1"/>
          </p:nvPr>
        </p:nvSpPr>
        <p:spPr>
          <a:xfrm>
            <a:off x="1487488" y="1124744"/>
            <a:ext cx="10297144" cy="4501637"/>
          </a:xfrm>
        </p:spPr>
        <p:txBody>
          <a:bodyPr>
            <a:noAutofit/>
          </a:bodyPr>
          <a:lstStyle/>
          <a:p>
            <a:r>
              <a:rPr lang="en-US" sz="3200" dirty="0"/>
              <a:t> </a:t>
            </a:r>
            <a:r>
              <a:rPr lang="en-US" sz="3200" b="1" dirty="0">
                <a:solidFill>
                  <a:srgbClr val="FF0000"/>
                </a:solidFill>
              </a:rPr>
              <a:t>June 2016</a:t>
            </a:r>
            <a:r>
              <a:rPr lang="en-US" sz="3200" dirty="0"/>
              <a:t>, FDA posted an import alert for cancer treatment </a:t>
            </a:r>
            <a:r>
              <a:rPr lang="en-US" sz="3200" dirty="0" err="1"/>
              <a:t>bleomycin</a:t>
            </a:r>
            <a:r>
              <a:rPr lang="en-US" sz="3200" dirty="0"/>
              <a:t> and antibiotic </a:t>
            </a:r>
            <a:r>
              <a:rPr lang="en-US" sz="3200" dirty="0" err="1"/>
              <a:t>amikacin</a:t>
            </a:r>
            <a:endParaRPr lang="en-US" sz="3200" dirty="0"/>
          </a:p>
          <a:p>
            <a:r>
              <a:rPr lang="en-US" altLang="zh-CN" sz="3200" b="1" dirty="0"/>
              <a:t>10/13/16 FDA warning letter: </a:t>
            </a:r>
            <a:r>
              <a:rPr lang="en-US" sz="3200" dirty="0"/>
              <a:t>You did not adequately investigate media fill and sterility test failures. These failures indicate that there is </a:t>
            </a:r>
            <a:r>
              <a:rPr lang="en-US" sz="3200" b="1" dirty="0">
                <a:solidFill>
                  <a:srgbClr val="FF0000"/>
                </a:solidFill>
              </a:rPr>
              <a:t>a lack of adequate sterility assurance </a:t>
            </a:r>
            <a:r>
              <a:rPr lang="en-US" sz="3200" dirty="0"/>
              <a:t>in your manufacturing facility</a:t>
            </a:r>
          </a:p>
        </p:txBody>
      </p:sp>
      <p:sp>
        <p:nvSpPr>
          <p:cNvPr id="6" name="灯片编号占位符 5"/>
          <p:cNvSpPr>
            <a:spLocks noGrp="1"/>
          </p:cNvSpPr>
          <p:nvPr>
            <p:ph type="sldNum" sz="quarter" idx="12"/>
          </p:nvPr>
        </p:nvSpPr>
        <p:spPr/>
        <p:txBody>
          <a:bodyPr/>
          <a:lstStyle/>
          <a:p>
            <a:fld id="{241594D9-5E4E-4846-BB3C-6A425F15F14F}" type="slidenum">
              <a:rPr lang="zh-CN" altLang="en-US" smtClean="0"/>
              <a:pPr/>
              <a:t>21</a:t>
            </a:fld>
            <a:endParaRPr lang="en-US" altLang="zh-CN"/>
          </a:p>
        </p:txBody>
      </p:sp>
    </p:spTree>
    <p:extLst>
      <p:ext uri="{BB962C8B-B14F-4D97-AF65-F5344CB8AC3E}">
        <p14:creationId xmlns:p14="http://schemas.microsoft.com/office/powerpoint/2010/main" xmlns="" val="39445833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03512" y="429981"/>
            <a:ext cx="8911687" cy="792088"/>
          </a:xfrm>
        </p:spPr>
        <p:txBody>
          <a:bodyPr>
            <a:normAutofit/>
          </a:bodyPr>
          <a:lstStyle/>
          <a:p>
            <a:pPr lvl="0"/>
            <a:r>
              <a:rPr lang="en-US" sz="4400" b="1" dirty="0">
                <a:solidFill>
                  <a:prstClr val="black">
                    <a:lumMod val="75000"/>
                    <a:lumOff val="25000"/>
                  </a:prstClr>
                </a:solidFill>
                <a:ea typeface="+mn-ea"/>
              </a:rPr>
              <a:t>Recently Posted Warning Letters</a:t>
            </a:r>
            <a:endParaRPr lang="en-US" sz="4400" dirty="0"/>
          </a:p>
        </p:txBody>
      </p:sp>
      <p:graphicFrame>
        <p:nvGraphicFramePr>
          <p:cNvPr id="6" name="内容占位符 5"/>
          <p:cNvGraphicFramePr>
            <a:graphicFrameLocks noGrp="1"/>
          </p:cNvGraphicFramePr>
          <p:nvPr>
            <p:ph idx="1"/>
            <p:extLst>
              <p:ext uri="{D42A27DB-BD31-4B8C-83A1-F6EECF244321}">
                <p14:modId xmlns:p14="http://schemas.microsoft.com/office/powerpoint/2010/main" xmlns="" val="2998670456"/>
              </p:ext>
            </p:extLst>
          </p:nvPr>
        </p:nvGraphicFramePr>
        <p:xfrm>
          <a:off x="1415478" y="2109980"/>
          <a:ext cx="10009115" cy="4496050"/>
        </p:xfrm>
        <a:graphic>
          <a:graphicData uri="http://schemas.openxmlformats.org/drawingml/2006/table">
            <a:tbl>
              <a:tblPr/>
              <a:tblGrid>
                <a:gridCol w="1224138">
                  <a:extLst>
                    <a:ext uri="{9D8B030D-6E8A-4147-A177-3AD203B41FA5}">
                      <a16:colId xmlns:a16="http://schemas.microsoft.com/office/drawing/2014/main" xmlns="" val="20000"/>
                    </a:ext>
                  </a:extLst>
                </a:gridCol>
                <a:gridCol w="2160240">
                  <a:extLst>
                    <a:ext uri="{9D8B030D-6E8A-4147-A177-3AD203B41FA5}">
                      <a16:colId xmlns:a16="http://schemas.microsoft.com/office/drawing/2014/main" xmlns="" val="20001"/>
                    </a:ext>
                  </a:extLst>
                </a:gridCol>
                <a:gridCol w="1944216">
                  <a:extLst>
                    <a:ext uri="{9D8B030D-6E8A-4147-A177-3AD203B41FA5}">
                      <a16:colId xmlns:a16="http://schemas.microsoft.com/office/drawing/2014/main" xmlns="" val="20002"/>
                    </a:ext>
                  </a:extLst>
                </a:gridCol>
                <a:gridCol w="3240360">
                  <a:extLst>
                    <a:ext uri="{9D8B030D-6E8A-4147-A177-3AD203B41FA5}">
                      <a16:colId xmlns:a16="http://schemas.microsoft.com/office/drawing/2014/main" xmlns="" val="20003"/>
                    </a:ext>
                  </a:extLst>
                </a:gridCol>
                <a:gridCol w="1440161">
                  <a:extLst>
                    <a:ext uri="{9D8B030D-6E8A-4147-A177-3AD203B41FA5}">
                      <a16:colId xmlns:a16="http://schemas.microsoft.com/office/drawing/2014/main" xmlns="" val="20004"/>
                    </a:ext>
                  </a:extLst>
                </a:gridCol>
              </a:tblGrid>
              <a:tr h="230503">
                <a:tc>
                  <a:txBody>
                    <a:bodyPr/>
                    <a:lstStyle/>
                    <a:p>
                      <a:pPr algn="ctr" fontAlgn="b"/>
                      <a:r>
                        <a:rPr lang="en-US" sz="1600" b="0" dirty="0">
                          <a:solidFill>
                            <a:srgbClr val="FFFFFF"/>
                          </a:solidFill>
                          <a:effectLst/>
                        </a:rPr>
                        <a:t>Letter Issue Date</a:t>
                      </a:r>
                    </a:p>
                  </a:txBody>
                  <a:tcPr marL="25055" marR="25055" marT="25055" marB="25055" anchor="b">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F011CF"/>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525252"/>
                    </a:solidFill>
                  </a:tcPr>
                </a:tc>
                <a:tc>
                  <a:txBody>
                    <a:bodyPr/>
                    <a:lstStyle/>
                    <a:p>
                      <a:pPr algn="ctr" fontAlgn="b"/>
                      <a:r>
                        <a:rPr lang="en-US" sz="1600" b="0">
                          <a:solidFill>
                            <a:srgbClr val="FFFFFF"/>
                          </a:solidFill>
                          <a:effectLst/>
                        </a:rPr>
                        <a:t>Company Name</a:t>
                      </a:r>
                    </a:p>
                  </a:txBody>
                  <a:tcPr marL="25055" marR="25055" marT="25055" marB="25055" anchor="b">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301FCF"/>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525252"/>
                    </a:solidFill>
                  </a:tcPr>
                </a:tc>
                <a:tc>
                  <a:txBody>
                    <a:bodyPr/>
                    <a:lstStyle/>
                    <a:p>
                      <a:pPr algn="ctr" fontAlgn="b"/>
                      <a:r>
                        <a:rPr lang="en-US" sz="1600" b="0">
                          <a:solidFill>
                            <a:srgbClr val="FFFFFF"/>
                          </a:solidFill>
                          <a:effectLst/>
                        </a:rPr>
                        <a:t>Issuing Office</a:t>
                      </a:r>
                    </a:p>
                  </a:txBody>
                  <a:tcPr marL="25055" marR="25055" marT="25055" marB="25055" anchor="b">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C0483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525252"/>
                    </a:solidFill>
                  </a:tcPr>
                </a:tc>
                <a:tc>
                  <a:txBody>
                    <a:bodyPr/>
                    <a:lstStyle/>
                    <a:p>
                      <a:pPr algn="ctr" fontAlgn="b"/>
                      <a:r>
                        <a:rPr lang="en-US" sz="1600" b="0">
                          <a:solidFill>
                            <a:srgbClr val="FFFFFF"/>
                          </a:solidFill>
                          <a:effectLst/>
                        </a:rPr>
                        <a:t>Subject</a:t>
                      </a:r>
                    </a:p>
                  </a:txBody>
                  <a:tcPr marL="25055" marR="25055" marT="25055" marB="25055" anchor="b">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E01DCF"/>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525252"/>
                    </a:solidFill>
                  </a:tcPr>
                </a:tc>
                <a:tc>
                  <a:txBody>
                    <a:bodyPr/>
                    <a:lstStyle/>
                    <a:p>
                      <a:pPr algn="ctr" fontAlgn="b"/>
                      <a:r>
                        <a:rPr lang="en-US" sz="1600" b="0" dirty="0">
                          <a:solidFill>
                            <a:srgbClr val="FFFFFF"/>
                          </a:solidFill>
                          <a:effectLst/>
                        </a:rPr>
                        <a:t>Close Out Date</a:t>
                      </a:r>
                    </a:p>
                  </a:txBody>
                  <a:tcPr marL="25055" marR="25055" marT="25055" marB="25055" anchor="b">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401CCF"/>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525252"/>
                    </a:solidFill>
                  </a:tcPr>
                </a:tc>
                <a:extLst>
                  <a:ext uri="{0D108BD9-81ED-4DB2-BD59-A6C34878D82A}">
                    <a16:rowId xmlns:a16="http://schemas.microsoft.com/office/drawing/2014/main" xmlns="" val="10000"/>
                  </a:ext>
                </a:extLst>
              </a:tr>
              <a:tr h="399094">
                <a:tc>
                  <a:txBody>
                    <a:bodyPr/>
                    <a:lstStyle/>
                    <a:p>
                      <a:pPr algn="ctr" fontAlgn="t"/>
                      <a:r>
                        <a:rPr lang="en-US" sz="1600">
                          <a:effectLst/>
                        </a:rPr>
                        <a:t>03/15/2019</a:t>
                      </a:r>
                    </a:p>
                  </a:txBody>
                  <a:tcPr marL="25055" marR="25055" marT="25055" marB="2505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600" u="none" strike="noStrike">
                          <a:solidFill>
                            <a:srgbClr val="005F9F"/>
                          </a:solidFill>
                          <a:effectLst/>
                          <a:hlinkClick r:id="rId2"/>
                        </a:rPr>
                        <a:t>D’Andrea Foods Inc.</a:t>
                      </a:r>
                      <a:endParaRPr lang="en-US" sz="1600" u="sng">
                        <a:effectLst/>
                      </a:endParaRPr>
                    </a:p>
                  </a:txBody>
                  <a:tcPr marL="25055" marR="25055" marT="25055" marB="2505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600">
                          <a:effectLst/>
                        </a:rPr>
                        <a:t>New England District Office</a:t>
                      </a:r>
                    </a:p>
                  </a:txBody>
                  <a:tcPr marL="25055" marR="25055" marT="25055" marB="2505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600">
                          <a:effectLst/>
                        </a:rPr>
                        <a:t>Seafood HACCP/CGMP for Foods/Adulterated/Insanitary Conditions</a:t>
                      </a:r>
                    </a:p>
                  </a:txBody>
                  <a:tcPr marL="25055" marR="25055" marT="25055" marB="2505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600" u="none" strike="noStrike" dirty="0">
                          <a:solidFill>
                            <a:srgbClr val="005F9F"/>
                          </a:solidFill>
                          <a:effectLst/>
                          <a:hlinkClick r:id="rId3"/>
                        </a:rPr>
                        <a:t>Not Issued *</a:t>
                      </a:r>
                      <a:endParaRPr lang="en-US" sz="1600" dirty="0">
                        <a:effectLst/>
                      </a:endParaRPr>
                    </a:p>
                  </a:txBody>
                  <a:tcPr marL="25055" marR="25055" marT="25055" marB="2505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xmlns="" val="10001"/>
                  </a:ext>
                </a:extLst>
              </a:tr>
              <a:tr h="501094">
                <a:tc>
                  <a:txBody>
                    <a:bodyPr/>
                    <a:lstStyle/>
                    <a:p>
                      <a:pPr algn="ctr" fontAlgn="t"/>
                      <a:r>
                        <a:rPr lang="en-US" sz="1600">
                          <a:effectLst/>
                        </a:rPr>
                        <a:t>03/14/2019</a:t>
                      </a:r>
                    </a:p>
                  </a:txBody>
                  <a:tcPr marL="25055" marR="25055" marT="25055" marB="2505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600" u="none" strike="noStrike">
                          <a:solidFill>
                            <a:srgbClr val="005F9F"/>
                          </a:solidFill>
                          <a:effectLst/>
                          <a:hlinkClick r:id="rId4"/>
                        </a:rPr>
                        <a:t>Mariposa Labs, LLC</a:t>
                      </a:r>
                      <a:endParaRPr lang="en-US" sz="1600" u="sng">
                        <a:effectLst/>
                      </a:endParaRPr>
                    </a:p>
                  </a:txBody>
                  <a:tcPr marL="25055" marR="25055" marT="25055" marB="2505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600">
                          <a:effectLst/>
                        </a:rPr>
                        <a:t>Los Angeles District Office</a:t>
                      </a:r>
                    </a:p>
                  </a:txBody>
                  <a:tcPr marL="25055" marR="25055" marT="25055" marB="2505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600" b="1" dirty="0">
                          <a:effectLst/>
                        </a:rPr>
                        <a:t>CGMP/Finished Pharmaceuticals/Adulterated</a:t>
                      </a:r>
                    </a:p>
                  </a:txBody>
                  <a:tcPr marL="25055" marR="25055" marT="25055" marB="2505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600" u="none" strike="noStrike" dirty="0">
                          <a:solidFill>
                            <a:srgbClr val="005F9F"/>
                          </a:solidFill>
                          <a:effectLst/>
                          <a:hlinkClick r:id="rId3"/>
                        </a:rPr>
                        <a:t>Not Issued *</a:t>
                      </a:r>
                      <a:endParaRPr lang="en-US" sz="1600" dirty="0">
                        <a:effectLst/>
                      </a:endParaRPr>
                    </a:p>
                  </a:txBody>
                  <a:tcPr marL="25055" marR="25055" marT="25055" marB="2505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xmlns="" val="10002"/>
                  </a:ext>
                </a:extLst>
              </a:tr>
              <a:tr h="591291">
                <a:tc>
                  <a:txBody>
                    <a:bodyPr/>
                    <a:lstStyle/>
                    <a:p>
                      <a:pPr algn="ctr" fontAlgn="t"/>
                      <a:r>
                        <a:rPr lang="en-US" sz="1600">
                          <a:effectLst/>
                        </a:rPr>
                        <a:t>03/13/2019</a:t>
                      </a:r>
                    </a:p>
                  </a:txBody>
                  <a:tcPr marL="25055" marR="25055" marT="25055" marB="2505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600" u="none" strike="noStrike">
                          <a:solidFill>
                            <a:srgbClr val="005F9F"/>
                          </a:solidFill>
                          <a:effectLst/>
                          <a:hlinkClick r:id="rId5"/>
                        </a:rPr>
                        <a:t>One Way Drug LLC dba Partell Specialty Pharmacy</a:t>
                      </a:r>
                      <a:endParaRPr lang="en-US" sz="1600" u="sng">
                        <a:effectLst/>
                      </a:endParaRPr>
                    </a:p>
                  </a:txBody>
                  <a:tcPr marL="25055" marR="25055" marT="25055" marB="2505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600">
                          <a:effectLst/>
                        </a:rPr>
                        <a:t>Los Angeles District Office</a:t>
                      </a:r>
                    </a:p>
                  </a:txBody>
                  <a:tcPr marL="25055" marR="25055" marT="25055" marB="2505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600">
                          <a:effectLst/>
                        </a:rPr>
                        <a:t>Compounding Pharmacy/Adulterated Drug Products</a:t>
                      </a:r>
                    </a:p>
                  </a:txBody>
                  <a:tcPr marL="25055" marR="25055" marT="25055" marB="2505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600" u="none" strike="noStrike">
                          <a:solidFill>
                            <a:srgbClr val="005F9F"/>
                          </a:solidFill>
                          <a:effectLst/>
                          <a:hlinkClick r:id="rId3"/>
                        </a:rPr>
                        <a:t>Not Issued *</a:t>
                      </a:r>
                      <a:endParaRPr lang="en-US" sz="1600">
                        <a:effectLst/>
                      </a:endParaRPr>
                    </a:p>
                  </a:txBody>
                  <a:tcPr marL="25055" marR="25055" marT="25055" marB="2505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xmlns="" val="10003"/>
                  </a:ext>
                </a:extLst>
              </a:tr>
              <a:tr h="410897">
                <a:tc>
                  <a:txBody>
                    <a:bodyPr/>
                    <a:lstStyle/>
                    <a:p>
                      <a:pPr algn="ctr" fontAlgn="t"/>
                      <a:r>
                        <a:rPr lang="en-US" sz="1600">
                          <a:effectLst/>
                        </a:rPr>
                        <a:t>03/12/2019</a:t>
                      </a:r>
                    </a:p>
                  </a:txBody>
                  <a:tcPr marL="25055" marR="25055" marT="25055" marB="2505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600" u="none" strike="noStrike">
                          <a:solidFill>
                            <a:srgbClr val="003153"/>
                          </a:solidFill>
                          <a:effectLst/>
                          <a:hlinkClick r:id="rId6"/>
                        </a:rPr>
                        <a:t>Uustar Corporation dba Daily Vita, LLC</a:t>
                      </a:r>
                      <a:endParaRPr lang="en-US" sz="1600" u="sng">
                        <a:effectLst/>
                      </a:endParaRPr>
                    </a:p>
                  </a:txBody>
                  <a:tcPr marL="25055" marR="25055" marT="25055" marB="2505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600">
                          <a:effectLst/>
                        </a:rPr>
                        <a:t>Atlanta District Office</a:t>
                      </a:r>
                    </a:p>
                  </a:txBody>
                  <a:tcPr marL="25055" marR="25055" marT="25055" marB="2505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600">
                          <a:effectLst/>
                        </a:rPr>
                        <a:t>Unapproved New Drugs/Misbranded</a:t>
                      </a:r>
                    </a:p>
                  </a:txBody>
                  <a:tcPr marL="25055" marR="25055" marT="25055" marB="2505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600" u="none" strike="noStrike">
                          <a:solidFill>
                            <a:srgbClr val="005F9F"/>
                          </a:solidFill>
                          <a:effectLst/>
                          <a:hlinkClick r:id="rId3"/>
                        </a:rPr>
                        <a:t>Not Issued *</a:t>
                      </a:r>
                      <a:endParaRPr lang="en-US" sz="1600">
                        <a:effectLst/>
                      </a:endParaRPr>
                    </a:p>
                  </a:txBody>
                  <a:tcPr marL="25055" marR="25055" marT="25055" marB="2505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xmlns="" val="10004"/>
                  </a:ext>
                </a:extLst>
              </a:tr>
              <a:tr h="441599">
                <a:tc>
                  <a:txBody>
                    <a:bodyPr/>
                    <a:lstStyle/>
                    <a:p>
                      <a:pPr algn="ctr" fontAlgn="t"/>
                      <a:r>
                        <a:rPr lang="en-US" sz="1600">
                          <a:effectLst/>
                        </a:rPr>
                        <a:t>03/06/2019</a:t>
                      </a:r>
                    </a:p>
                  </a:txBody>
                  <a:tcPr marL="25055" marR="25055" marT="25055" marB="2505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600" u="none" strike="noStrike">
                          <a:solidFill>
                            <a:srgbClr val="005F9F"/>
                          </a:solidFill>
                          <a:effectLst/>
                          <a:hlinkClick r:id="rId7"/>
                        </a:rPr>
                        <a:t>Blacksmith ELiquid</a:t>
                      </a:r>
                      <a:endParaRPr lang="en-US" sz="1600" u="sng">
                        <a:effectLst/>
                      </a:endParaRPr>
                    </a:p>
                  </a:txBody>
                  <a:tcPr marL="25055" marR="25055" marT="25055" marB="2505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600">
                          <a:effectLst/>
                        </a:rPr>
                        <a:t>Center for Tobacco Products</a:t>
                      </a:r>
                    </a:p>
                  </a:txBody>
                  <a:tcPr marL="25055" marR="25055" marT="25055" marB="2505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600">
                          <a:effectLst/>
                        </a:rPr>
                        <a:t>Family Smoking Prevention and Tobacco Control Act/Adulterated/Misbranded</a:t>
                      </a:r>
                    </a:p>
                  </a:txBody>
                  <a:tcPr marL="25055" marR="25055" marT="25055" marB="2505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600" u="none" strike="noStrike">
                          <a:solidFill>
                            <a:srgbClr val="005F9F"/>
                          </a:solidFill>
                          <a:effectLst/>
                          <a:hlinkClick r:id="rId3"/>
                        </a:rPr>
                        <a:t>Not Issued *</a:t>
                      </a:r>
                      <a:endParaRPr lang="en-US" sz="1600">
                        <a:effectLst/>
                      </a:endParaRPr>
                    </a:p>
                  </a:txBody>
                  <a:tcPr marL="25055" marR="25055" marT="25055" marB="2505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xmlns="" val="10005"/>
                  </a:ext>
                </a:extLst>
              </a:tr>
              <a:tr h="501094">
                <a:tc>
                  <a:txBody>
                    <a:bodyPr/>
                    <a:lstStyle/>
                    <a:p>
                      <a:pPr algn="ctr" fontAlgn="t"/>
                      <a:r>
                        <a:rPr lang="en-US" sz="1600">
                          <a:effectLst/>
                        </a:rPr>
                        <a:t>03/06/2019</a:t>
                      </a:r>
                    </a:p>
                  </a:txBody>
                  <a:tcPr marL="25055" marR="25055" marT="25055" marB="2505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600" u="none" strike="noStrike">
                          <a:solidFill>
                            <a:srgbClr val="005F9F"/>
                          </a:solidFill>
                          <a:effectLst/>
                          <a:hlinkClick r:id="rId8"/>
                        </a:rPr>
                        <a:t>Thibiant International, Inc.</a:t>
                      </a:r>
                      <a:endParaRPr lang="en-US" sz="1600" u="sng">
                        <a:effectLst/>
                      </a:endParaRPr>
                    </a:p>
                  </a:txBody>
                  <a:tcPr marL="25055" marR="25055" marT="25055" marB="2505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600">
                          <a:effectLst/>
                        </a:rPr>
                        <a:t>Los Angeles District Office</a:t>
                      </a:r>
                    </a:p>
                  </a:txBody>
                  <a:tcPr marL="25055" marR="25055" marT="25055" marB="2505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600" b="1" dirty="0">
                          <a:effectLst/>
                        </a:rPr>
                        <a:t>CGMP/Finished Pharmaceuticals/Adulterated</a:t>
                      </a:r>
                    </a:p>
                  </a:txBody>
                  <a:tcPr marL="25055" marR="25055" marT="25055" marB="2505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600" u="none" strike="noStrike" dirty="0">
                          <a:solidFill>
                            <a:srgbClr val="005F9F"/>
                          </a:solidFill>
                          <a:effectLst/>
                          <a:hlinkClick r:id="rId3"/>
                        </a:rPr>
                        <a:t>Not Issued *</a:t>
                      </a:r>
                      <a:endParaRPr lang="en-US" sz="1600" dirty="0">
                        <a:effectLst/>
                      </a:endParaRPr>
                    </a:p>
                  </a:txBody>
                  <a:tcPr marL="25055" marR="25055" marT="25055" marB="2505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xmlns="" val="10006"/>
                  </a:ext>
                </a:extLst>
              </a:tr>
            </a:tbl>
          </a:graphicData>
        </a:graphic>
      </p:graphicFrame>
      <p:sp>
        <p:nvSpPr>
          <p:cNvPr id="5" name="灯片编号占位符 4"/>
          <p:cNvSpPr>
            <a:spLocks noGrp="1"/>
          </p:cNvSpPr>
          <p:nvPr>
            <p:ph type="sldNum" sz="quarter" idx="12"/>
          </p:nvPr>
        </p:nvSpPr>
        <p:spPr/>
        <p:txBody>
          <a:bodyPr/>
          <a:lstStyle/>
          <a:p>
            <a:fld id="{241594D9-5E4E-4846-BB3C-6A425F15F14F}" type="slidenum">
              <a:rPr lang="zh-CN" altLang="en-US" smtClean="0"/>
              <a:pPr/>
              <a:t>22</a:t>
            </a:fld>
            <a:endParaRPr lang="en-US" altLang="zh-CN"/>
          </a:p>
        </p:txBody>
      </p:sp>
      <p:sp>
        <p:nvSpPr>
          <p:cNvPr id="3" name="矩形 2"/>
          <p:cNvSpPr/>
          <p:nvPr/>
        </p:nvSpPr>
        <p:spPr>
          <a:xfrm>
            <a:off x="983432" y="1196752"/>
            <a:ext cx="10873208" cy="830997"/>
          </a:xfrm>
          <a:prstGeom prst="rect">
            <a:avLst/>
          </a:prstGeom>
        </p:spPr>
        <p:txBody>
          <a:bodyPr wrap="square">
            <a:spAutoFit/>
          </a:bodyPr>
          <a:lstStyle/>
          <a:p>
            <a:pPr marL="342900" lvl="0" indent="-342900" defTabSz="457200" eaLnBrk="1" fontAlgn="auto" hangingPunct="1">
              <a:spcBef>
                <a:spcPts val="1000"/>
              </a:spcBef>
              <a:spcAft>
                <a:spcPts val="0"/>
              </a:spcAft>
              <a:buClr>
                <a:srgbClr val="A53010"/>
              </a:buClr>
              <a:buFont typeface="Wingdings 3" charset="2"/>
              <a:buChar char=""/>
            </a:pPr>
            <a:r>
              <a:rPr lang="en-US" sz="2400" dirty="0">
                <a:solidFill>
                  <a:prstClr val="black">
                    <a:lumMod val="75000"/>
                    <a:lumOff val="25000"/>
                  </a:prstClr>
                </a:solidFill>
                <a:latin typeface="Century Gothic"/>
                <a:ea typeface="+mn-ea"/>
                <a:hlinkClick r:id="rId3"/>
              </a:rPr>
              <a:t>https://www.fda.gov/ICECI/EnforcementActions/WarningLetters/default.htm#recent</a:t>
            </a:r>
          </a:p>
        </p:txBody>
      </p:sp>
    </p:spTree>
    <p:extLst>
      <p:ext uri="{BB962C8B-B14F-4D97-AF65-F5344CB8AC3E}">
        <p14:creationId xmlns:p14="http://schemas.microsoft.com/office/powerpoint/2010/main" xmlns="" val="39241499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03512" y="404664"/>
            <a:ext cx="9801100" cy="1280890"/>
          </a:xfrm>
        </p:spPr>
        <p:txBody>
          <a:bodyPr>
            <a:noAutofit/>
          </a:bodyPr>
          <a:lstStyle/>
          <a:p>
            <a:pPr lvl="0"/>
            <a:r>
              <a:rPr lang="en-US" b="1" dirty="0">
                <a:solidFill>
                  <a:prstClr val="black">
                    <a:lumMod val="75000"/>
                    <a:lumOff val="25000"/>
                  </a:prstClr>
                </a:solidFill>
              </a:rPr>
              <a:t>FDA's Electronic Reading Room – </a:t>
            </a:r>
            <a:br>
              <a:rPr lang="en-US" b="1" dirty="0">
                <a:solidFill>
                  <a:prstClr val="black">
                    <a:lumMod val="75000"/>
                    <a:lumOff val="25000"/>
                  </a:prstClr>
                </a:solidFill>
              </a:rPr>
            </a:br>
            <a:r>
              <a:rPr lang="en-US" b="1" dirty="0">
                <a:solidFill>
                  <a:prstClr val="black">
                    <a:lumMod val="75000"/>
                    <a:lumOff val="25000"/>
                  </a:prstClr>
                </a:solidFill>
              </a:rPr>
              <a:t>Warning Letters</a:t>
            </a:r>
            <a:br>
              <a:rPr lang="en-US" b="1" dirty="0">
                <a:solidFill>
                  <a:prstClr val="black">
                    <a:lumMod val="75000"/>
                    <a:lumOff val="25000"/>
                  </a:prstClr>
                </a:solidFill>
              </a:rPr>
            </a:br>
            <a:endParaRPr lang="en-US" dirty="0"/>
          </a:p>
        </p:txBody>
      </p:sp>
      <p:sp>
        <p:nvSpPr>
          <p:cNvPr id="3" name="内容占位符 2"/>
          <p:cNvSpPr>
            <a:spLocks noGrp="1"/>
          </p:cNvSpPr>
          <p:nvPr>
            <p:ph idx="1"/>
          </p:nvPr>
        </p:nvSpPr>
        <p:spPr>
          <a:xfrm>
            <a:off x="1415480" y="1988840"/>
            <a:ext cx="10161140" cy="3777622"/>
          </a:xfrm>
        </p:spPr>
        <p:txBody>
          <a:bodyPr>
            <a:normAutofit/>
          </a:bodyPr>
          <a:lstStyle/>
          <a:p>
            <a:pPr lvl="0">
              <a:buClr>
                <a:srgbClr val="A53010"/>
              </a:buClr>
            </a:pPr>
            <a:r>
              <a:rPr lang="en-US" sz="2800" b="1" dirty="0">
                <a:solidFill>
                  <a:prstClr val="black">
                    <a:lumMod val="75000"/>
                    <a:lumOff val="25000"/>
                  </a:prstClr>
                </a:solidFill>
                <a:hlinkClick r:id="rId2"/>
              </a:rPr>
              <a:t>https://www.accessdata.fda.gov/scripts/warningletters/wlFilterBySubject.cfm</a:t>
            </a:r>
            <a:endParaRPr lang="en-US" sz="2800" b="1" dirty="0">
              <a:solidFill>
                <a:prstClr val="black">
                  <a:lumMod val="75000"/>
                  <a:lumOff val="25000"/>
                </a:prstClr>
              </a:solidFill>
            </a:endParaRPr>
          </a:p>
          <a:p>
            <a:r>
              <a:rPr lang="en-US" sz="2800" b="1" dirty="0"/>
              <a:t>Archived warning letter</a:t>
            </a:r>
          </a:p>
          <a:p>
            <a:endParaRPr lang="en-US" sz="2800" b="1" dirty="0"/>
          </a:p>
        </p:txBody>
      </p:sp>
      <p:sp>
        <p:nvSpPr>
          <p:cNvPr id="5" name="灯片编号占位符 4"/>
          <p:cNvSpPr>
            <a:spLocks noGrp="1"/>
          </p:cNvSpPr>
          <p:nvPr>
            <p:ph type="sldNum" sz="quarter" idx="12"/>
          </p:nvPr>
        </p:nvSpPr>
        <p:spPr/>
        <p:txBody>
          <a:bodyPr/>
          <a:lstStyle/>
          <a:p>
            <a:fld id="{241594D9-5E4E-4846-BB3C-6A425F15F14F}" type="slidenum">
              <a:rPr lang="zh-CN" altLang="en-US" smtClean="0"/>
              <a:pPr/>
              <a:t>23</a:t>
            </a:fld>
            <a:endParaRPr lang="en-US" altLang="zh-CN"/>
          </a:p>
        </p:txBody>
      </p:sp>
    </p:spTree>
    <p:extLst>
      <p:ext uri="{BB962C8B-B14F-4D97-AF65-F5344CB8AC3E}">
        <p14:creationId xmlns:p14="http://schemas.microsoft.com/office/powerpoint/2010/main" xmlns="" val="21261080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03512" y="476672"/>
            <a:ext cx="9729092" cy="792088"/>
          </a:xfrm>
        </p:spPr>
        <p:txBody>
          <a:bodyPr>
            <a:noAutofit/>
          </a:bodyPr>
          <a:lstStyle/>
          <a:p>
            <a:pPr algn="ctr"/>
            <a:r>
              <a:rPr lang="zh-CN" altLang="en-US" sz="4400" b="1" dirty="0"/>
              <a:t>所有警告信都有一个相同的句子</a:t>
            </a:r>
            <a:endParaRPr lang="en-US" sz="4400" b="1" dirty="0"/>
          </a:p>
        </p:txBody>
      </p:sp>
      <p:sp>
        <p:nvSpPr>
          <p:cNvPr id="3" name="内容占位符 2"/>
          <p:cNvSpPr>
            <a:spLocks noGrp="1"/>
          </p:cNvSpPr>
          <p:nvPr>
            <p:ph idx="1"/>
          </p:nvPr>
        </p:nvSpPr>
        <p:spPr>
          <a:xfrm>
            <a:off x="1343472" y="2133600"/>
            <a:ext cx="10161140" cy="3777622"/>
          </a:xfrm>
        </p:spPr>
        <p:txBody>
          <a:bodyPr>
            <a:normAutofit/>
          </a:bodyPr>
          <a:lstStyle/>
          <a:p>
            <a:r>
              <a:rPr lang="en-US" sz="2800" b="1" dirty="0"/>
              <a:t>we identified </a:t>
            </a:r>
            <a:r>
              <a:rPr lang="en-US" sz="2800" b="1" dirty="0">
                <a:solidFill>
                  <a:srgbClr val="FF0000"/>
                </a:solidFill>
              </a:rPr>
              <a:t>significant violations </a:t>
            </a:r>
            <a:r>
              <a:rPr lang="en-US" sz="2800" b="1" dirty="0"/>
              <a:t>of current good manufacturing practice (</a:t>
            </a:r>
            <a:r>
              <a:rPr lang="en-US" sz="2800" b="1" dirty="0">
                <a:solidFill>
                  <a:srgbClr val="FF0000"/>
                </a:solidFill>
              </a:rPr>
              <a:t>CGMP</a:t>
            </a:r>
            <a:r>
              <a:rPr lang="en-US" sz="2800" b="1" dirty="0"/>
              <a:t>) regulations for finished pharmaceuticals, Title 21, Code of Federal Regulations(CFR), Parts 210 and 211</a:t>
            </a:r>
          </a:p>
          <a:p>
            <a:r>
              <a:rPr lang="en-US" sz="2800" b="1" dirty="0"/>
              <a:t>What is CGMP</a:t>
            </a:r>
            <a:r>
              <a:rPr lang="zh-CN" altLang="en-US" sz="2800" b="1" dirty="0"/>
              <a:t>？</a:t>
            </a:r>
            <a:endParaRPr lang="en-US" sz="2800" b="1" dirty="0"/>
          </a:p>
          <a:p>
            <a:r>
              <a:rPr lang="en-US" sz="2800" b="1" dirty="0"/>
              <a:t>What the special requirements for sterile products</a:t>
            </a:r>
            <a:r>
              <a:rPr lang="zh-CN" altLang="en-US" sz="2800" b="1" dirty="0"/>
              <a:t>？</a:t>
            </a:r>
            <a:endParaRPr lang="en-US" sz="2800" b="1" dirty="0"/>
          </a:p>
        </p:txBody>
      </p:sp>
      <p:sp>
        <p:nvSpPr>
          <p:cNvPr id="5" name="灯片编号占位符 4"/>
          <p:cNvSpPr>
            <a:spLocks noGrp="1"/>
          </p:cNvSpPr>
          <p:nvPr>
            <p:ph type="sldNum" sz="quarter" idx="12"/>
          </p:nvPr>
        </p:nvSpPr>
        <p:spPr/>
        <p:txBody>
          <a:bodyPr/>
          <a:lstStyle/>
          <a:p>
            <a:fld id="{241594D9-5E4E-4846-BB3C-6A425F15F14F}" type="slidenum">
              <a:rPr lang="zh-CN" altLang="en-US" smtClean="0"/>
              <a:pPr/>
              <a:t>24</a:t>
            </a:fld>
            <a:endParaRPr lang="en-US" altLang="zh-CN"/>
          </a:p>
        </p:txBody>
      </p:sp>
    </p:spTree>
    <p:extLst>
      <p:ext uri="{BB962C8B-B14F-4D97-AF65-F5344CB8AC3E}">
        <p14:creationId xmlns:p14="http://schemas.microsoft.com/office/powerpoint/2010/main" xmlns="" val="31552508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灯片编号占位符 3"/>
          <p:cNvSpPr>
            <a:spLocks noGrp="1"/>
          </p:cNvSpPr>
          <p:nvPr>
            <p:ph type="sldNum" sz="quarter" idx="12"/>
          </p:nvPr>
        </p:nvSpPr>
        <p:spPr bwMode="auto">
          <a:xfrm>
            <a:off x="7620000" y="6248401"/>
            <a:ext cx="26670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eaLnBrk="1" hangingPunct="1"/>
            <a:fld id="{02476E3E-2180-4615-BA39-FAA341C94F93}" type="slidenum">
              <a:rPr lang="en-US" altLang="zh-CN" b="0">
                <a:solidFill>
                  <a:schemeClr val="tx2"/>
                </a:solidFill>
              </a:rPr>
              <a:pPr algn="l" eaLnBrk="1" hangingPunct="1"/>
              <a:t>25</a:t>
            </a:fld>
            <a:endParaRPr lang="en-US" altLang="zh-CN" b="0">
              <a:solidFill>
                <a:schemeClr val="tx2"/>
              </a:solidFill>
            </a:endParaRPr>
          </a:p>
        </p:txBody>
      </p:sp>
      <p:sp>
        <p:nvSpPr>
          <p:cNvPr id="10243" name="Rectangle 2"/>
          <p:cNvSpPr>
            <a:spLocks noGrp="1" noChangeArrowheads="1"/>
          </p:cNvSpPr>
          <p:nvPr>
            <p:ph type="title"/>
          </p:nvPr>
        </p:nvSpPr>
        <p:spPr>
          <a:xfrm>
            <a:off x="1905000" y="332656"/>
            <a:ext cx="8153400" cy="990600"/>
          </a:xfrm>
        </p:spPr>
        <p:txBody>
          <a:bodyPr>
            <a:normAutofit/>
          </a:bodyPr>
          <a:lstStyle/>
          <a:p>
            <a:pPr eaLnBrk="1" hangingPunct="1"/>
            <a:r>
              <a:rPr lang="en-US" altLang="zh-CN" sz="4400" b="1" dirty="0">
                <a:ea typeface="SimSun" panose="02010600030101010101" pitchFamily="2" charset="-122"/>
              </a:rPr>
              <a:t>21 CFR part 211: </a:t>
            </a:r>
            <a:r>
              <a:rPr lang="en-US" altLang="zh-CN" sz="4400" b="1" dirty="0" err="1">
                <a:ea typeface="SimSun" panose="02010600030101010101" pitchFamily="2" charset="-122"/>
              </a:rPr>
              <a:t>cGMP</a:t>
            </a:r>
            <a:endParaRPr lang="en-US" altLang="zh-CN" sz="4400" b="1" dirty="0">
              <a:ea typeface="SimSun" panose="02010600030101010101" pitchFamily="2" charset="-122"/>
            </a:endParaRPr>
          </a:p>
        </p:txBody>
      </p:sp>
      <p:sp>
        <p:nvSpPr>
          <p:cNvPr id="10244" name="Oval 3"/>
          <p:cNvSpPr>
            <a:spLocks noChangeArrowheads="1"/>
          </p:cNvSpPr>
          <p:nvPr/>
        </p:nvSpPr>
        <p:spPr bwMode="auto">
          <a:xfrm>
            <a:off x="4267200" y="3352800"/>
            <a:ext cx="3276600" cy="17526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zh-CN" sz="2800" dirty="0">
                <a:solidFill>
                  <a:srgbClr val="FFFF00"/>
                </a:solidFill>
                <a:ea typeface="SimSun" panose="02010600030101010101" pitchFamily="2" charset="-122"/>
              </a:rPr>
              <a:t>Drug</a:t>
            </a:r>
            <a:r>
              <a:rPr lang="en-US" altLang="zh-CN" sz="2000" dirty="0">
                <a:solidFill>
                  <a:srgbClr val="FFFF00"/>
                </a:solidFill>
                <a:ea typeface="SimSun" panose="02010600030101010101" pitchFamily="2" charset="-122"/>
              </a:rPr>
              <a:t> </a:t>
            </a:r>
            <a:r>
              <a:rPr lang="en-US" altLang="zh-CN" sz="2800" dirty="0">
                <a:solidFill>
                  <a:srgbClr val="FFFF00"/>
                </a:solidFill>
                <a:ea typeface="SimSun" panose="02010600030101010101" pitchFamily="2" charset="-122"/>
              </a:rPr>
              <a:t>Products</a:t>
            </a:r>
            <a:endParaRPr lang="en-US" altLang="zh-CN" sz="2000" dirty="0">
              <a:solidFill>
                <a:srgbClr val="FFFF00"/>
              </a:solidFill>
              <a:ea typeface="SimSun" panose="02010600030101010101" pitchFamily="2" charset="-122"/>
            </a:endParaRPr>
          </a:p>
        </p:txBody>
      </p:sp>
      <p:sp>
        <p:nvSpPr>
          <p:cNvPr id="269321" name="Oval 9"/>
          <p:cNvSpPr>
            <a:spLocks noChangeArrowheads="1"/>
          </p:cNvSpPr>
          <p:nvPr/>
        </p:nvSpPr>
        <p:spPr bwMode="auto">
          <a:xfrm>
            <a:off x="2514600" y="5562600"/>
            <a:ext cx="1981200" cy="8382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zh-CN" sz="2000" b="1" dirty="0">
                <a:solidFill>
                  <a:srgbClr val="FFFF00"/>
                </a:solidFill>
                <a:ea typeface="SimSun" panose="02010600030101010101" pitchFamily="2" charset="-122"/>
              </a:rPr>
              <a:t>Production</a:t>
            </a:r>
          </a:p>
        </p:txBody>
      </p:sp>
      <p:sp>
        <p:nvSpPr>
          <p:cNvPr id="269322" name="Oval 10"/>
          <p:cNvSpPr>
            <a:spLocks noChangeArrowheads="1"/>
          </p:cNvSpPr>
          <p:nvPr/>
        </p:nvSpPr>
        <p:spPr bwMode="auto">
          <a:xfrm>
            <a:off x="7911318" y="5337517"/>
            <a:ext cx="1981200" cy="838200"/>
          </a:xfrm>
          <a:prstGeom prst="ellipse">
            <a:avLst/>
          </a:prstGeom>
          <a:solidFill>
            <a:schemeClr val="bg1"/>
          </a:solidFill>
          <a:ln w="9525">
            <a:solidFill>
              <a:schemeClr val="tx1"/>
            </a:solidFill>
            <a:miter lim="800000"/>
            <a:headEnd/>
            <a:tailEnd/>
          </a:ln>
          <a:effec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zh-CN" b="1" dirty="0">
                <a:solidFill>
                  <a:srgbClr val="FFFF00"/>
                </a:solidFill>
                <a:ea typeface="SimSun" panose="02010600030101010101" pitchFamily="2" charset="-122"/>
                <a:hlinkClick r:id="rId3"/>
              </a:rPr>
              <a:t>Returned Products</a:t>
            </a:r>
            <a:endParaRPr lang="en-US" altLang="zh-CN" b="1" dirty="0">
              <a:solidFill>
                <a:srgbClr val="FFFF00"/>
              </a:solidFill>
              <a:ea typeface="SimSun" panose="02010600030101010101" pitchFamily="2" charset="-122"/>
            </a:endParaRPr>
          </a:p>
        </p:txBody>
      </p:sp>
      <p:sp>
        <p:nvSpPr>
          <p:cNvPr id="269323" name="Oval 11"/>
          <p:cNvSpPr>
            <a:spLocks noChangeArrowheads="1"/>
          </p:cNvSpPr>
          <p:nvPr/>
        </p:nvSpPr>
        <p:spPr bwMode="auto">
          <a:xfrm>
            <a:off x="5105400" y="5486400"/>
            <a:ext cx="1981200" cy="8382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zh-CN" sz="2000" b="1" dirty="0">
                <a:solidFill>
                  <a:srgbClr val="FFFF00"/>
                </a:solidFill>
                <a:ea typeface="SimSun" panose="02010600030101010101" pitchFamily="2" charset="-122"/>
              </a:rPr>
              <a:t>Lab</a:t>
            </a:r>
            <a:r>
              <a:rPr lang="en-US" altLang="zh-CN" sz="1600" b="1" dirty="0">
                <a:solidFill>
                  <a:srgbClr val="FFFF00"/>
                </a:solidFill>
                <a:ea typeface="SimSun" panose="02010600030101010101" pitchFamily="2" charset="-122"/>
              </a:rPr>
              <a:t> </a:t>
            </a:r>
            <a:r>
              <a:rPr lang="en-US" altLang="zh-CN" sz="2000" b="1" dirty="0">
                <a:solidFill>
                  <a:srgbClr val="FFFF00"/>
                </a:solidFill>
                <a:ea typeface="SimSun" panose="02010600030101010101" pitchFamily="2" charset="-122"/>
              </a:rPr>
              <a:t>Control</a:t>
            </a:r>
            <a:endParaRPr lang="en-US" altLang="zh-CN" sz="1600" b="1" dirty="0">
              <a:solidFill>
                <a:srgbClr val="FFFF00"/>
              </a:solidFill>
              <a:ea typeface="SimSun" panose="02010600030101010101" pitchFamily="2" charset="-122"/>
            </a:endParaRPr>
          </a:p>
        </p:txBody>
      </p:sp>
      <p:sp>
        <p:nvSpPr>
          <p:cNvPr id="269325" name="Oval 13"/>
          <p:cNvSpPr>
            <a:spLocks noChangeArrowheads="1"/>
          </p:cNvSpPr>
          <p:nvPr/>
        </p:nvSpPr>
        <p:spPr bwMode="auto">
          <a:xfrm>
            <a:off x="1981200" y="3429000"/>
            <a:ext cx="1981200" cy="8382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zh-CN" sz="2000" b="1" dirty="0">
                <a:solidFill>
                  <a:srgbClr val="FFFF00"/>
                </a:solidFill>
                <a:ea typeface="SimSun" panose="02010600030101010101" pitchFamily="2" charset="-122"/>
              </a:rPr>
              <a:t>Materials</a:t>
            </a:r>
            <a:endParaRPr lang="en-US" altLang="zh-CN" sz="1600" b="1" dirty="0">
              <a:solidFill>
                <a:srgbClr val="FFFF00"/>
              </a:solidFill>
              <a:ea typeface="SimSun" panose="02010600030101010101" pitchFamily="2" charset="-122"/>
            </a:endParaRPr>
          </a:p>
        </p:txBody>
      </p:sp>
      <p:sp>
        <p:nvSpPr>
          <p:cNvPr id="269326" name="Oval 14"/>
          <p:cNvSpPr>
            <a:spLocks noChangeArrowheads="1"/>
          </p:cNvSpPr>
          <p:nvPr/>
        </p:nvSpPr>
        <p:spPr bwMode="auto">
          <a:xfrm>
            <a:off x="1981200" y="2286000"/>
            <a:ext cx="1981200" cy="8382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zh-CN" sz="2000" b="1" dirty="0">
                <a:solidFill>
                  <a:srgbClr val="FFFF00"/>
                </a:solidFill>
                <a:ea typeface="SimSun" panose="02010600030101010101" pitchFamily="2" charset="-122"/>
              </a:rPr>
              <a:t>Personnel</a:t>
            </a:r>
            <a:endParaRPr lang="en-US" altLang="zh-CN" sz="1600" b="1" dirty="0">
              <a:solidFill>
                <a:srgbClr val="FFFF00"/>
              </a:solidFill>
              <a:ea typeface="SimSun" panose="02010600030101010101" pitchFamily="2" charset="-122"/>
            </a:endParaRPr>
          </a:p>
        </p:txBody>
      </p:sp>
      <p:sp>
        <p:nvSpPr>
          <p:cNvPr id="269327" name="Oval 15"/>
          <p:cNvSpPr>
            <a:spLocks noChangeArrowheads="1"/>
          </p:cNvSpPr>
          <p:nvPr/>
        </p:nvSpPr>
        <p:spPr bwMode="auto">
          <a:xfrm>
            <a:off x="4800600" y="2057400"/>
            <a:ext cx="1981200" cy="8382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zh-CN" b="1" dirty="0" err="1">
                <a:solidFill>
                  <a:srgbClr val="FFFF00"/>
                </a:solidFill>
                <a:ea typeface="SimSun" panose="02010600030101010101" pitchFamily="2" charset="-122"/>
              </a:rPr>
              <a:t>Building&amp;Facility</a:t>
            </a:r>
            <a:endParaRPr lang="en-US" altLang="zh-CN" sz="1400" b="1" dirty="0">
              <a:solidFill>
                <a:srgbClr val="FFFF00"/>
              </a:solidFill>
              <a:ea typeface="SimSun" panose="02010600030101010101" pitchFamily="2" charset="-122"/>
            </a:endParaRPr>
          </a:p>
        </p:txBody>
      </p:sp>
      <p:sp>
        <p:nvSpPr>
          <p:cNvPr id="269328" name="Oval 16"/>
          <p:cNvSpPr>
            <a:spLocks noChangeArrowheads="1"/>
          </p:cNvSpPr>
          <p:nvPr/>
        </p:nvSpPr>
        <p:spPr bwMode="auto">
          <a:xfrm>
            <a:off x="7848600" y="2133600"/>
            <a:ext cx="1981200" cy="8382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zh-CN" sz="2000" b="1" dirty="0">
                <a:solidFill>
                  <a:srgbClr val="FFFF00"/>
                </a:solidFill>
                <a:ea typeface="SimSun" panose="02010600030101010101" pitchFamily="2" charset="-122"/>
              </a:rPr>
              <a:t>Equipment</a:t>
            </a:r>
            <a:endParaRPr lang="en-US" altLang="zh-CN" sz="1600" b="1" dirty="0">
              <a:solidFill>
                <a:srgbClr val="FFFF00"/>
              </a:solidFill>
              <a:ea typeface="SimSun" panose="02010600030101010101" pitchFamily="2" charset="-122"/>
            </a:endParaRPr>
          </a:p>
        </p:txBody>
      </p:sp>
      <p:sp>
        <p:nvSpPr>
          <p:cNvPr id="269330" name="Oval 18"/>
          <p:cNvSpPr>
            <a:spLocks noChangeArrowheads="1"/>
          </p:cNvSpPr>
          <p:nvPr/>
        </p:nvSpPr>
        <p:spPr bwMode="auto">
          <a:xfrm>
            <a:off x="8077200" y="4343400"/>
            <a:ext cx="1981200" cy="8382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zh-CN" sz="1600" b="1" dirty="0">
                <a:solidFill>
                  <a:srgbClr val="FFFF00"/>
                </a:solidFill>
                <a:ea typeface="SimSun" panose="02010600030101010101" pitchFamily="2" charset="-122"/>
              </a:rPr>
              <a:t>Packaging&amp;</a:t>
            </a:r>
          </a:p>
          <a:p>
            <a:pPr algn="ctr" eaLnBrk="1" hangingPunct="1"/>
            <a:r>
              <a:rPr lang="en-US" altLang="zh-CN" sz="1600" b="1" dirty="0">
                <a:solidFill>
                  <a:srgbClr val="FFFF00"/>
                </a:solidFill>
                <a:ea typeface="SimSun" panose="02010600030101010101" pitchFamily="2" charset="-122"/>
              </a:rPr>
              <a:t>Labelin</a:t>
            </a:r>
            <a:r>
              <a:rPr lang="en-US" altLang="zh-CN" sz="1600" dirty="0">
                <a:solidFill>
                  <a:srgbClr val="FFFF00"/>
                </a:solidFill>
                <a:ea typeface="SimSun" panose="02010600030101010101" pitchFamily="2" charset="-122"/>
              </a:rPr>
              <a:t>g</a:t>
            </a:r>
            <a:endParaRPr lang="en-US" altLang="zh-CN" sz="1400" dirty="0">
              <a:solidFill>
                <a:srgbClr val="FFFF00"/>
              </a:solidFill>
              <a:ea typeface="SimSun" panose="02010600030101010101" pitchFamily="2" charset="-122"/>
            </a:endParaRPr>
          </a:p>
        </p:txBody>
      </p:sp>
      <p:sp>
        <p:nvSpPr>
          <p:cNvPr id="10253" name="Line 19"/>
          <p:cNvSpPr>
            <a:spLocks noChangeShapeType="1"/>
          </p:cNvSpPr>
          <p:nvPr/>
        </p:nvSpPr>
        <p:spPr bwMode="auto">
          <a:xfrm>
            <a:off x="4038600" y="3048000"/>
            <a:ext cx="304800" cy="3810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zh-CN" altLang="en-US"/>
          </a:p>
        </p:txBody>
      </p:sp>
      <p:sp>
        <p:nvSpPr>
          <p:cNvPr id="10254" name="Line 20"/>
          <p:cNvSpPr>
            <a:spLocks noChangeShapeType="1"/>
          </p:cNvSpPr>
          <p:nvPr/>
        </p:nvSpPr>
        <p:spPr bwMode="auto">
          <a:xfrm flipH="1">
            <a:off x="7467600" y="2971800"/>
            <a:ext cx="457200" cy="3810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zh-CN" altLang="en-US"/>
          </a:p>
        </p:txBody>
      </p:sp>
      <p:sp>
        <p:nvSpPr>
          <p:cNvPr id="10255" name="Line 21"/>
          <p:cNvSpPr>
            <a:spLocks noChangeShapeType="1"/>
          </p:cNvSpPr>
          <p:nvPr/>
        </p:nvSpPr>
        <p:spPr bwMode="auto">
          <a:xfrm flipV="1">
            <a:off x="4267200" y="5181600"/>
            <a:ext cx="457200" cy="3048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zh-CN" altLang="en-US"/>
          </a:p>
        </p:txBody>
      </p:sp>
      <p:sp>
        <p:nvSpPr>
          <p:cNvPr id="10256" name="Line 22"/>
          <p:cNvSpPr>
            <a:spLocks noChangeShapeType="1"/>
          </p:cNvSpPr>
          <p:nvPr/>
        </p:nvSpPr>
        <p:spPr bwMode="auto">
          <a:xfrm flipH="1" flipV="1">
            <a:off x="7391400" y="5105400"/>
            <a:ext cx="381000" cy="3810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zh-CN" altLang="en-US"/>
          </a:p>
        </p:txBody>
      </p:sp>
      <p:sp>
        <p:nvSpPr>
          <p:cNvPr id="10257" name="Line 23"/>
          <p:cNvSpPr>
            <a:spLocks noChangeShapeType="1"/>
          </p:cNvSpPr>
          <p:nvPr/>
        </p:nvSpPr>
        <p:spPr bwMode="auto">
          <a:xfrm flipV="1">
            <a:off x="6096000" y="5257800"/>
            <a:ext cx="0" cy="1524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zh-CN" altLang="en-US"/>
          </a:p>
        </p:txBody>
      </p:sp>
      <p:sp>
        <p:nvSpPr>
          <p:cNvPr id="10258" name="Line 24"/>
          <p:cNvSpPr>
            <a:spLocks noChangeShapeType="1"/>
          </p:cNvSpPr>
          <p:nvPr/>
        </p:nvSpPr>
        <p:spPr bwMode="auto">
          <a:xfrm>
            <a:off x="5867400" y="2971800"/>
            <a:ext cx="0" cy="2286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zh-CN" altLang="en-US"/>
          </a:p>
        </p:txBody>
      </p:sp>
      <p:sp>
        <p:nvSpPr>
          <p:cNvPr id="269337" name="Oval 25"/>
          <p:cNvSpPr>
            <a:spLocks noChangeArrowheads="1"/>
          </p:cNvSpPr>
          <p:nvPr/>
        </p:nvSpPr>
        <p:spPr bwMode="auto">
          <a:xfrm>
            <a:off x="7924800" y="3276600"/>
            <a:ext cx="1981200" cy="8382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zh-CN" sz="2000" b="1" dirty="0">
                <a:solidFill>
                  <a:srgbClr val="FFFF00"/>
                </a:solidFill>
                <a:ea typeface="SimSun" panose="02010600030101010101" pitchFamily="2" charset="-122"/>
              </a:rPr>
              <a:t>Records</a:t>
            </a:r>
            <a:endParaRPr lang="en-US" altLang="zh-CN" sz="1600" b="1" dirty="0">
              <a:solidFill>
                <a:srgbClr val="FFFF00"/>
              </a:solidFill>
              <a:ea typeface="SimSun" panose="02010600030101010101" pitchFamily="2" charset="-122"/>
            </a:endParaRPr>
          </a:p>
        </p:txBody>
      </p:sp>
      <p:sp>
        <p:nvSpPr>
          <p:cNvPr id="10260" name="Line 26"/>
          <p:cNvSpPr>
            <a:spLocks noChangeShapeType="1"/>
          </p:cNvSpPr>
          <p:nvPr/>
        </p:nvSpPr>
        <p:spPr bwMode="auto">
          <a:xfrm>
            <a:off x="4038600" y="3962400"/>
            <a:ext cx="76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zh-CN" altLang="en-US"/>
          </a:p>
        </p:txBody>
      </p:sp>
      <p:sp>
        <p:nvSpPr>
          <p:cNvPr id="10261" name="Line 27"/>
          <p:cNvSpPr>
            <a:spLocks noChangeShapeType="1"/>
          </p:cNvSpPr>
          <p:nvPr/>
        </p:nvSpPr>
        <p:spPr bwMode="auto">
          <a:xfrm flipH="1">
            <a:off x="7620000" y="3810000"/>
            <a:ext cx="228600" cy="1524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zh-CN" altLang="en-US"/>
          </a:p>
        </p:txBody>
      </p:sp>
      <p:sp>
        <p:nvSpPr>
          <p:cNvPr id="10262" name="Line 28"/>
          <p:cNvSpPr>
            <a:spLocks noChangeShapeType="1"/>
          </p:cNvSpPr>
          <p:nvPr/>
        </p:nvSpPr>
        <p:spPr bwMode="auto">
          <a:xfrm flipH="1" flipV="1">
            <a:off x="7543800" y="4724400"/>
            <a:ext cx="381000" cy="762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zh-CN" altLang="en-US"/>
          </a:p>
        </p:txBody>
      </p:sp>
      <p:sp>
        <p:nvSpPr>
          <p:cNvPr id="269341" name="Oval 29"/>
          <p:cNvSpPr>
            <a:spLocks noChangeArrowheads="1"/>
          </p:cNvSpPr>
          <p:nvPr/>
        </p:nvSpPr>
        <p:spPr bwMode="auto">
          <a:xfrm>
            <a:off x="2057400" y="4572000"/>
            <a:ext cx="1981200" cy="8382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zh-CN" b="1" dirty="0">
                <a:solidFill>
                  <a:srgbClr val="FFFF00"/>
                </a:solidFill>
                <a:ea typeface="SimSun" panose="02010600030101010101" pitchFamily="2" charset="-122"/>
              </a:rPr>
              <a:t>Container/closure</a:t>
            </a:r>
            <a:endParaRPr lang="en-US" altLang="zh-CN" sz="1400" b="1" dirty="0">
              <a:solidFill>
                <a:srgbClr val="FFFF00"/>
              </a:solidFill>
              <a:ea typeface="SimSun" panose="02010600030101010101" pitchFamily="2" charset="-122"/>
            </a:endParaRPr>
          </a:p>
        </p:txBody>
      </p:sp>
      <p:sp>
        <p:nvSpPr>
          <p:cNvPr id="24" name="Oval 16"/>
          <p:cNvSpPr>
            <a:spLocks noChangeArrowheads="1"/>
          </p:cNvSpPr>
          <p:nvPr/>
        </p:nvSpPr>
        <p:spPr bwMode="auto">
          <a:xfrm>
            <a:off x="6705600" y="1198418"/>
            <a:ext cx="1981200" cy="8382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zh-CN" b="1" dirty="0">
                <a:solidFill>
                  <a:srgbClr val="FFFF00"/>
                </a:solidFill>
                <a:ea typeface="SimSun" panose="02010600030101010101" pitchFamily="2" charset="-122"/>
              </a:rPr>
              <a:t>Holding &amp;</a:t>
            </a:r>
          </a:p>
          <a:p>
            <a:pPr algn="ctr" eaLnBrk="1" hangingPunct="1"/>
            <a:r>
              <a:rPr lang="en-US" altLang="zh-CN" b="1" dirty="0">
                <a:solidFill>
                  <a:srgbClr val="FFFF00"/>
                </a:solidFill>
                <a:ea typeface="SimSun" panose="02010600030101010101" pitchFamily="2" charset="-122"/>
              </a:rPr>
              <a:t> distribution</a:t>
            </a:r>
          </a:p>
        </p:txBody>
      </p:sp>
      <p:cxnSp>
        <p:nvCxnSpPr>
          <p:cNvPr id="3" name="直接箭头连接符 2"/>
          <p:cNvCxnSpPr/>
          <p:nvPr/>
        </p:nvCxnSpPr>
        <p:spPr>
          <a:xfrm flipH="1">
            <a:off x="6993082" y="2227118"/>
            <a:ext cx="474518" cy="10148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 name="直接连接符 3"/>
          <p:cNvCxnSpPr>
            <a:stCxn id="269337" idx="6"/>
          </p:cNvCxnSpPr>
          <p:nvPr/>
        </p:nvCxnSpPr>
        <p:spPr>
          <a:xfrm>
            <a:off x="9906000" y="3695700"/>
            <a:ext cx="381000" cy="3464"/>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5195454" y="6314209"/>
            <a:ext cx="381000" cy="3464"/>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4152900" y="6324600"/>
            <a:ext cx="381000" cy="3464"/>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1600200" y="3803072"/>
            <a:ext cx="381000" cy="3464"/>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1437924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69327"/>
                                        </p:tgtEl>
                                        <p:attrNameLst>
                                          <p:attrName>style.visibility</p:attrName>
                                        </p:attrNameLst>
                                      </p:cBhvr>
                                      <p:to>
                                        <p:strVal val="visible"/>
                                      </p:to>
                                    </p:set>
                                    <p:animEffect transition="in" filter="box(in)">
                                      <p:cBhvr>
                                        <p:cTn id="7" dur="500"/>
                                        <p:tgtEl>
                                          <p:spTgt spid="2693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69328"/>
                                        </p:tgtEl>
                                        <p:attrNameLst>
                                          <p:attrName>style.visibility</p:attrName>
                                        </p:attrNameLst>
                                      </p:cBhvr>
                                      <p:to>
                                        <p:strVal val="visible"/>
                                      </p:to>
                                    </p:set>
                                    <p:animEffect transition="in" filter="box(in)">
                                      <p:cBhvr>
                                        <p:cTn id="12" dur="500"/>
                                        <p:tgtEl>
                                          <p:spTgt spid="26932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69325"/>
                                        </p:tgtEl>
                                        <p:attrNameLst>
                                          <p:attrName>style.visibility</p:attrName>
                                        </p:attrNameLst>
                                      </p:cBhvr>
                                      <p:to>
                                        <p:strVal val="visible"/>
                                      </p:to>
                                    </p:set>
                                    <p:animEffect transition="in" filter="box(in)">
                                      <p:cBhvr>
                                        <p:cTn id="17" dur="500"/>
                                        <p:tgtEl>
                                          <p:spTgt spid="26932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69321"/>
                                        </p:tgtEl>
                                        <p:attrNameLst>
                                          <p:attrName>style.visibility</p:attrName>
                                        </p:attrNameLst>
                                      </p:cBhvr>
                                      <p:to>
                                        <p:strVal val="visible"/>
                                      </p:to>
                                    </p:set>
                                    <p:animEffect transition="in" filter="box(in)">
                                      <p:cBhvr>
                                        <p:cTn id="22" dur="500"/>
                                        <p:tgtEl>
                                          <p:spTgt spid="26932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69341"/>
                                        </p:tgtEl>
                                        <p:attrNameLst>
                                          <p:attrName>style.visibility</p:attrName>
                                        </p:attrNameLst>
                                      </p:cBhvr>
                                      <p:to>
                                        <p:strVal val="visible"/>
                                      </p:to>
                                    </p:set>
                                    <p:animEffect transition="in" filter="box(in)">
                                      <p:cBhvr>
                                        <p:cTn id="27" dur="500"/>
                                        <p:tgtEl>
                                          <p:spTgt spid="26934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69330"/>
                                        </p:tgtEl>
                                        <p:attrNameLst>
                                          <p:attrName>style.visibility</p:attrName>
                                        </p:attrNameLst>
                                      </p:cBhvr>
                                      <p:to>
                                        <p:strVal val="visible"/>
                                      </p:to>
                                    </p:set>
                                    <p:animEffect transition="in" filter="box(in)">
                                      <p:cBhvr>
                                        <p:cTn id="32" dur="500"/>
                                        <p:tgtEl>
                                          <p:spTgt spid="26933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269326"/>
                                        </p:tgtEl>
                                        <p:attrNameLst>
                                          <p:attrName>style.visibility</p:attrName>
                                        </p:attrNameLst>
                                      </p:cBhvr>
                                      <p:to>
                                        <p:strVal val="visible"/>
                                      </p:to>
                                    </p:set>
                                    <p:animEffect transition="in" filter="box(in)">
                                      <p:cBhvr>
                                        <p:cTn id="37" dur="500"/>
                                        <p:tgtEl>
                                          <p:spTgt spid="26932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269323"/>
                                        </p:tgtEl>
                                        <p:attrNameLst>
                                          <p:attrName>style.visibility</p:attrName>
                                        </p:attrNameLst>
                                      </p:cBhvr>
                                      <p:to>
                                        <p:strVal val="visible"/>
                                      </p:to>
                                    </p:set>
                                    <p:animEffect transition="in" filter="box(in)">
                                      <p:cBhvr>
                                        <p:cTn id="42" dur="500"/>
                                        <p:tgtEl>
                                          <p:spTgt spid="26932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269337"/>
                                        </p:tgtEl>
                                        <p:attrNameLst>
                                          <p:attrName>style.visibility</p:attrName>
                                        </p:attrNameLst>
                                      </p:cBhvr>
                                      <p:to>
                                        <p:strVal val="visible"/>
                                      </p:to>
                                    </p:set>
                                    <p:animEffect transition="in" filter="box(in)">
                                      <p:cBhvr>
                                        <p:cTn id="47" dur="500"/>
                                        <p:tgtEl>
                                          <p:spTgt spid="269337"/>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box(in)">
                                      <p:cBhvr>
                                        <p:cTn id="52" dur="500"/>
                                        <p:tgtEl>
                                          <p:spTgt spid="24"/>
                                        </p:tgtEl>
                                      </p:cBhvr>
                                    </p:animEffect>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269322"/>
                                        </p:tgtEl>
                                        <p:attrNameLst>
                                          <p:attrName>style.visibility</p:attrName>
                                        </p:attrNameLst>
                                      </p:cBhvr>
                                      <p:to>
                                        <p:strVal val="visible"/>
                                      </p:to>
                                    </p:set>
                                    <p:animEffect transition="in" filter="fade">
                                      <p:cBhvr>
                                        <p:cTn id="57" dur="1000"/>
                                        <p:tgtEl>
                                          <p:spTgt spid="269322"/>
                                        </p:tgtEl>
                                      </p:cBhvr>
                                    </p:animEffect>
                                    <p:anim calcmode="lin" valueType="num">
                                      <p:cBhvr>
                                        <p:cTn id="58" dur="1000" fill="hold"/>
                                        <p:tgtEl>
                                          <p:spTgt spid="269322"/>
                                        </p:tgtEl>
                                        <p:attrNameLst>
                                          <p:attrName>ppt_x</p:attrName>
                                        </p:attrNameLst>
                                      </p:cBhvr>
                                      <p:tavLst>
                                        <p:tav tm="0">
                                          <p:val>
                                            <p:strVal val="#ppt_x"/>
                                          </p:val>
                                        </p:tav>
                                        <p:tav tm="100000">
                                          <p:val>
                                            <p:strVal val="#ppt_x"/>
                                          </p:val>
                                        </p:tav>
                                      </p:tavLst>
                                    </p:anim>
                                    <p:anim calcmode="lin" valueType="num">
                                      <p:cBhvr>
                                        <p:cTn id="59" dur="1000" fill="hold"/>
                                        <p:tgtEl>
                                          <p:spTgt spid="2693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21" grpId="0" animBg="1"/>
      <p:bldP spid="269322" grpId="0" animBg="1"/>
      <p:bldP spid="269323" grpId="0" animBg="1"/>
      <p:bldP spid="269325" grpId="0" animBg="1"/>
      <p:bldP spid="269326" grpId="0" animBg="1"/>
      <p:bldP spid="269327" grpId="0" animBg="1"/>
      <p:bldP spid="269328" grpId="0" animBg="1"/>
      <p:bldP spid="269330" grpId="0" animBg="1"/>
      <p:bldP spid="269337" grpId="0" animBg="1"/>
      <p:bldP spid="269341" grpId="0" animBg="1"/>
      <p:bldP spid="2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59496" y="332656"/>
            <a:ext cx="10513168" cy="1152128"/>
          </a:xfrm>
        </p:spPr>
        <p:txBody>
          <a:bodyPr>
            <a:normAutofit fontScale="90000"/>
          </a:bodyPr>
          <a:lstStyle/>
          <a:p>
            <a:r>
              <a:rPr lang="en-US" dirty="0"/>
              <a:t> </a:t>
            </a:r>
            <a:r>
              <a:rPr lang="en-US" b="1" dirty="0"/>
              <a:t>Sterile Drug Products Produced by Aseptic Processing — Current Good Manufacturing Practice </a:t>
            </a:r>
            <a:endParaRPr lang="en-US" dirty="0"/>
          </a:p>
        </p:txBody>
      </p:sp>
      <p:sp>
        <p:nvSpPr>
          <p:cNvPr id="3" name="内容占位符 2"/>
          <p:cNvSpPr>
            <a:spLocks noGrp="1"/>
          </p:cNvSpPr>
          <p:nvPr>
            <p:ph idx="1"/>
          </p:nvPr>
        </p:nvSpPr>
        <p:spPr>
          <a:xfrm>
            <a:off x="1415480" y="1700808"/>
            <a:ext cx="10441160" cy="3777622"/>
          </a:xfrm>
        </p:spPr>
        <p:txBody>
          <a:bodyPr>
            <a:noAutofit/>
          </a:bodyPr>
          <a:lstStyle/>
          <a:p>
            <a:pPr marL="0" indent="0">
              <a:buNone/>
            </a:pPr>
            <a:r>
              <a:rPr lang="en-US" sz="2800" b="1" dirty="0">
                <a:solidFill>
                  <a:srgbClr val="FF0000"/>
                </a:solidFill>
              </a:rPr>
              <a:t>IV. BUILDINGS AND FACILITIES</a:t>
            </a:r>
          </a:p>
          <a:p>
            <a:r>
              <a:rPr lang="en-US" sz="2400" b="1" dirty="0"/>
              <a:t>A. Critical Area – Class 100 (ISO 5) </a:t>
            </a:r>
          </a:p>
          <a:p>
            <a:r>
              <a:rPr lang="en-US" sz="2400" b="1" dirty="0"/>
              <a:t>B. Supporting Clean Areas</a:t>
            </a:r>
            <a:endParaRPr lang="en-US" sz="2400" dirty="0"/>
          </a:p>
          <a:p>
            <a:r>
              <a:rPr lang="en-US" sz="2400" b="1" dirty="0"/>
              <a:t>C. Clean Area Separation</a:t>
            </a:r>
            <a:endParaRPr lang="en-US" sz="2400" dirty="0"/>
          </a:p>
          <a:p>
            <a:r>
              <a:rPr lang="en-US" sz="2400" b="1" dirty="0"/>
              <a:t>D. Air Filtration</a:t>
            </a:r>
            <a:endParaRPr lang="en-US" sz="2400" dirty="0"/>
          </a:p>
          <a:p>
            <a:r>
              <a:rPr lang="en-US" sz="2400" dirty="0"/>
              <a:t>1. Membrane</a:t>
            </a:r>
          </a:p>
          <a:p>
            <a:r>
              <a:rPr lang="en-US" sz="2400" dirty="0"/>
              <a:t>2. High-Efficiency Particulate Air (HEPA)</a:t>
            </a:r>
          </a:p>
          <a:p>
            <a:r>
              <a:rPr lang="en-US" sz="2400" b="1" dirty="0"/>
              <a:t>E. Design</a:t>
            </a:r>
            <a:endParaRPr lang="en-US" sz="2400" dirty="0"/>
          </a:p>
        </p:txBody>
      </p:sp>
      <p:sp>
        <p:nvSpPr>
          <p:cNvPr id="5" name="灯片编号占位符 4"/>
          <p:cNvSpPr>
            <a:spLocks noGrp="1"/>
          </p:cNvSpPr>
          <p:nvPr>
            <p:ph type="sldNum" sz="quarter" idx="12"/>
          </p:nvPr>
        </p:nvSpPr>
        <p:spPr/>
        <p:txBody>
          <a:bodyPr/>
          <a:lstStyle/>
          <a:p>
            <a:fld id="{241594D9-5E4E-4846-BB3C-6A425F15F14F}" type="slidenum">
              <a:rPr lang="zh-CN" altLang="en-US" smtClean="0"/>
              <a:pPr/>
              <a:t>26</a:t>
            </a:fld>
            <a:endParaRPr lang="en-US" altLang="zh-CN"/>
          </a:p>
        </p:txBody>
      </p:sp>
    </p:spTree>
    <p:extLst>
      <p:ext uri="{BB962C8B-B14F-4D97-AF65-F5344CB8AC3E}">
        <p14:creationId xmlns:p14="http://schemas.microsoft.com/office/powerpoint/2010/main" xmlns="" val="38405072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03512" y="692696"/>
            <a:ext cx="10161140" cy="3777622"/>
          </a:xfrm>
        </p:spPr>
        <p:txBody>
          <a:bodyPr>
            <a:noAutofit/>
          </a:bodyPr>
          <a:lstStyle/>
          <a:p>
            <a:pPr marL="0" indent="0">
              <a:buNone/>
            </a:pPr>
            <a:r>
              <a:rPr lang="en-US" sz="2800" b="1" dirty="0">
                <a:solidFill>
                  <a:srgbClr val="FF0000"/>
                </a:solidFill>
              </a:rPr>
              <a:t>V. PERSONNEL TRAINING, QUALIFICATION, &amp; MONITORING</a:t>
            </a:r>
          </a:p>
          <a:p>
            <a:r>
              <a:rPr lang="en-US" sz="2400" b="1" dirty="0"/>
              <a:t>A. Personnel</a:t>
            </a:r>
            <a:endParaRPr lang="en-US" sz="2400" dirty="0"/>
          </a:p>
          <a:p>
            <a:r>
              <a:rPr lang="en-US" sz="2400" b="1" dirty="0"/>
              <a:t>B. Laboratory Personnel </a:t>
            </a:r>
            <a:endParaRPr lang="en-US" sz="2400" dirty="0"/>
          </a:p>
          <a:p>
            <a:r>
              <a:rPr lang="en-US" sz="2400" b="1" dirty="0"/>
              <a:t>C. Monitoring Program </a:t>
            </a:r>
            <a:endParaRPr lang="en-US" sz="2400" dirty="0"/>
          </a:p>
          <a:p>
            <a:pPr marL="0" indent="0">
              <a:buNone/>
            </a:pPr>
            <a:r>
              <a:rPr lang="en-US" sz="2800" b="1" dirty="0">
                <a:solidFill>
                  <a:srgbClr val="FF0000"/>
                </a:solidFill>
              </a:rPr>
              <a:t>VI. COMPONENTS AND CONTAINER/CLOSURES </a:t>
            </a:r>
            <a:endParaRPr lang="en-US" sz="2800" dirty="0">
              <a:solidFill>
                <a:srgbClr val="FF0000"/>
              </a:solidFill>
            </a:endParaRPr>
          </a:p>
          <a:p>
            <a:r>
              <a:rPr lang="en-US" sz="2400" b="1" dirty="0"/>
              <a:t>A. Components</a:t>
            </a:r>
            <a:endParaRPr lang="en-US" sz="2400" dirty="0"/>
          </a:p>
          <a:p>
            <a:r>
              <a:rPr lang="en-US" sz="2400" b="1" dirty="0"/>
              <a:t>B. Containers/Closures </a:t>
            </a:r>
            <a:endParaRPr lang="en-US" sz="2400" dirty="0"/>
          </a:p>
          <a:p>
            <a:r>
              <a:rPr lang="en-US" sz="2400" dirty="0"/>
              <a:t>1. Preparation</a:t>
            </a:r>
          </a:p>
          <a:p>
            <a:r>
              <a:rPr lang="en-US" sz="2400" dirty="0"/>
              <a:t>2. Inspection of Container Closure System </a:t>
            </a:r>
          </a:p>
          <a:p>
            <a:pPr marL="0" indent="0">
              <a:buNone/>
            </a:pPr>
            <a:r>
              <a:rPr lang="en-US" sz="2800" b="1" dirty="0">
                <a:solidFill>
                  <a:srgbClr val="FF0000"/>
                </a:solidFill>
              </a:rPr>
              <a:t>VII. ENDOTOXIN CONTROL.</a:t>
            </a:r>
            <a:endParaRPr lang="en-US" sz="2800" dirty="0">
              <a:solidFill>
                <a:srgbClr val="FF0000"/>
              </a:solidFill>
            </a:endParaRPr>
          </a:p>
          <a:p>
            <a:pPr marL="0" indent="0">
              <a:buNone/>
            </a:pPr>
            <a:r>
              <a:rPr lang="en-US" sz="2800" b="1" dirty="0">
                <a:solidFill>
                  <a:srgbClr val="FF0000"/>
                </a:solidFill>
              </a:rPr>
              <a:t>VIII. TIME LIMITATIONS</a:t>
            </a:r>
            <a:endParaRPr lang="en-US" sz="2800" dirty="0">
              <a:solidFill>
                <a:srgbClr val="FF0000"/>
              </a:solidFill>
            </a:endParaRPr>
          </a:p>
        </p:txBody>
      </p:sp>
      <p:sp>
        <p:nvSpPr>
          <p:cNvPr id="5" name="灯片编号占位符 4"/>
          <p:cNvSpPr>
            <a:spLocks noGrp="1"/>
          </p:cNvSpPr>
          <p:nvPr>
            <p:ph type="sldNum" sz="quarter" idx="12"/>
          </p:nvPr>
        </p:nvSpPr>
        <p:spPr/>
        <p:txBody>
          <a:bodyPr/>
          <a:lstStyle/>
          <a:p>
            <a:fld id="{241594D9-5E4E-4846-BB3C-6A425F15F14F}" type="slidenum">
              <a:rPr lang="zh-CN" altLang="en-US" smtClean="0"/>
              <a:pPr/>
              <a:t>27</a:t>
            </a:fld>
            <a:endParaRPr lang="en-US" altLang="zh-CN"/>
          </a:p>
        </p:txBody>
      </p:sp>
    </p:spTree>
    <p:extLst>
      <p:ext uri="{BB962C8B-B14F-4D97-AF65-F5344CB8AC3E}">
        <p14:creationId xmlns:p14="http://schemas.microsoft.com/office/powerpoint/2010/main" xmlns="" val="37526644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919536" y="188640"/>
            <a:ext cx="9585076" cy="5722582"/>
          </a:xfrm>
        </p:spPr>
        <p:txBody>
          <a:bodyPr>
            <a:noAutofit/>
          </a:bodyPr>
          <a:lstStyle/>
          <a:p>
            <a:pPr marL="0" indent="0">
              <a:buNone/>
            </a:pPr>
            <a:r>
              <a:rPr lang="en-US" sz="2400" b="1" dirty="0">
                <a:solidFill>
                  <a:srgbClr val="FF0000"/>
                </a:solidFill>
              </a:rPr>
              <a:t>IX. VALIDATION OF ASEPTIC PROCESSING AND STERILIZATION </a:t>
            </a:r>
          </a:p>
          <a:p>
            <a:pPr marL="0" indent="0">
              <a:buNone/>
            </a:pPr>
            <a:r>
              <a:rPr lang="en-US" sz="2000" b="1" dirty="0">
                <a:solidFill>
                  <a:srgbClr val="FF0000"/>
                </a:solidFill>
              </a:rPr>
              <a:t>A. Process Simulations</a:t>
            </a:r>
          </a:p>
          <a:p>
            <a:r>
              <a:rPr lang="en-US" sz="2000" b="1" dirty="0"/>
              <a:t>1. Study Design </a:t>
            </a:r>
          </a:p>
          <a:p>
            <a:r>
              <a:rPr lang="en-US" sz="2000" b="1" dirty="0"/>
              <a:t>2. Frequency and Number of Runs </a:t>
            </a:r>
          </a:p>
          <a:p>
            <a:r>
              <a:rPr lang="en-US" sz="2000" b="1" dirty="0"/>
              <a:t>3. Duration of Runs </a:t>
            </a:r>
          </a:p>
          <a:p>
            <a:r>
              <a:rPr lang="en-US" sz="2000" b="1" dirty="0"/>
              <a:t>4. Size of Runs </a:t>
            </a:r>
          </a:p>
          <a:p>
            <a:r>
              <a:rPr lang="en-US" sz="2000" b="1" dirty="0"/>
              <a:t>5. Line Speed</a:t>
            </a:r>
          </a:p>
          <a:p>
            <a:r>
              <a:rPr lang="en-US" sz="2000" b="1" dirty="0"/>
              <a:t>6. Environmental Conditions </a:t>
            </a:r>
          </a:p>
          <a:p>
            <a:r>
              <a:rPr lang="en-US" sz="2000" b="1" dirty="0"/>
              <a:t>7. Media </a:t>
            </a:r>
          </a:p>
          <a:p>
            <a:r>
              <a:rPr lang="en-US" sz="2000" b="1" dirty="0"/>
              <a:t>8. Incubation and Examination of Media-Filled Units. </a:t>
            </a:r>
          </a:p>
          <a:p>
            <a:r>
              <a:rPr lang="en-US" sz="2000" b="1" dirty="0"/>
              <a:t>9. Interpretation of Test Results</a:t>
            </a:r>
          </a:p>
          <a:p>
            <a:pPr marL="0" indent="0">
              <a:buNone/>
            </a:pPr>
            <a:r>
              <a:rPr lang="en-US" sz="2000" b="1" dirty="0">
                <a:solidFill>
                  <a:srgbClr val="FF0000"/>
                </a:solidFill>
              </a:rPr>
              <a:t>B. Filtration Efficacy</a:t>
            </a:r>
          </a:p>
          <a:p>
            <a:pPr marL="0" indent="0">
              <a:buNone/>
            </a:pPr>
            <a:r>
              <a:rPr lang="en-US" sz="2000" b="1" dirty="0">
                <a:solidFill>
                  <a:srgbClr val="FF0000"/>
                </a:solidFill>
              </a:rPr>
              <a:t>C. Sterilization of Equipment, Containers, and Closures</a:t>
            </a:r>
            <a:r>
              <a:rPr lang="en-US" sz="2000" b="1" dirty="0"/>
              <a:t> </a:t>
            </a:r>
          </a:p>
          <a:p>
            <a:r>
              <a:rPr lang="en-US" sz="2000" b="1" dirty="0"/>
              <a:t>1. Qualification and Validation </a:t>
            </a:r>
          </a:p>
          <a:p>
            <a:r>
              <a:rPr lang="en-US" sz="2000" b="1" dirty="0"/>
              <a:t>2. Equipment Controls and Instrument Calibration</a:t>
            </a:r>
          </a:p>
        </p:txBody>
      </p:sp>
      <p:sp>
        <p:nvSpPr>
          <p:cNvPr id="5" name="灯片编号占位符 4"/>
          <p:cNvSpPr>
            <a:spLocks noGrp="1"/>
          </p:cNvSpPr>
          <p:nvPr>
            <p:ph type="sldNum" sz="quarter" idx="12"/>
          </p:nvPr>
        </p:nvSpPr>
        <p:spPr/>
        <p:txBody>
          <a:bodyPr/>
          <a:lstStyle/>
          <a:p>
            <a:fld id="{241594D9-5E4E-4846-BB3C-6A425F15F14F}" type="slidenum">
              <a:rPr lang="zh-CN" altLang="en-US" smtClean="0"/>
              <a:pPr/>
              <a:t>28</a:t>
            </a:fld>
            <a:endParaRPr lang="en-US" altLang="zh-CN"/>
          </a:p>
        </p:txBody>
      </p:sp>
    </p:spTree>
    <p:extLst>
      <p:ext uri="{BB962C8B-B14F-4D97-AF65-F5344CB8AC3E}">
        <p14:creationId xmlns:p14="http://schemas.microsoft.com/office/powerpoint/2010/main" xmlns="" val="9564757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3472" y="188640"/>
            <a:ext cx="10161140" cy="6408712"/>
          </a:xfrm>
        </p:spPr>
        <p:txBody>
          <a:bodyPr>
            <a:normAutofit/>
          </a:bodyPr>
          <a:lstStyle/>
          <a:p>
            <a:pPr marL="0" indent="0">
              <a:buNone/>
            </a:pPr>
            <a:r>
              <a:rPr lang="en-US" sz="2400" b="1" dirty="0">
                <a:solidFill>
                  <a:srgbClr val="FF0000"/>
                </a:solidFill>
              </a:rPr>
              <a:t>X. LABORATORY CONTROLS</a:t>
            </a:r>
          </a:p>
          <a:p>
            <a:r>
              <a:rPr lang="en-US" b="1" dirty="0"/>
              <a:t>A. Environmental Monitoring</a:t>
            </a:r>
          </a:p>
          <a:p>
            <a:r>
              <a:rPr lang="en-US" dirty="0"/>
              <a:t>1. General Written Program</a:t>
            </a:r>
          </a:p>
          <a:p>
            <a:r>
              <a:rPr lang="en-US" dirty="0"/>
              <a:t>2. Establishing Levels and a Trending Program</a:t>
            </a:r>
          </a:p>
          <a:p>
            <a:r>
              <a:rPr lang="en-US" dirty="0"/>
              <a:t>3. Disinfection Efficacy</a:t>
            </a:r>
          </a:p>
          <a:p>
            <a:r>
              <a:rPr lang="en-US" dirty="0"/>
              <a:t>4. Monitoring Methods </a:t>
            </a:r>
          </a:p>
          <a:p>
            <a:r>
              <a:rPr lang="en-US" b="1" dirty="0"/>
              <a:t>B. Microbiological Media and Identification </a:t>
            </a:r>
            <a:endParaRPr lang="en-US" dirty="0"/>
          </a:p>
          <a:p>
            <a:r>
              <a:rPr lang="en-US" b="1" dirty="0"/>
              <a:t>C. </a:t>
            </a:r>
            <a:r>
              <a:rPr lang="en-US" b="1" dirty="0" err="1"/>
              <a:t>Prefiltration</a:t>
            </a:r>
            <a:r>
              <a:rPr lang="en-US" b="1" dirty="0"/>
              <a:t> </a:t>
            </a:r>
            <a:r>
              <a:rPr lang="en-US" b="1" dirty="0" err="1"/>
              <a:t>Bioburden</a:t>
            </a:r>
            <a:endParaRPr lang="en-US" dirty="0"/>
          </a:p>
          <a:p>
            <a:r>
              <a:rPr lang="en-US" b="1" dirty="0"/>
              <a:t>D. Alternate Microbiological Test Methods </a:t>
            </a:r>
            <a:endParaRPr lang="en-US" dirty="0"/>
          </a:p>
          <a:p>
            <a:r>
              <a:rPr lang="en-US" b="1" dirty="0"/>
              <a:t>E. Particle Monitoring </a:t>
            </a:r>
            <a:endParaRPr lang="en-US" dirty="0"/>
          </a:p>
          <a:p>
            <a:pPr marL="0" indent="0">
              <a:buNone/>
            </a:pPr>
            <a:r>
              <a:rPr lang="en-US" sz="2400" b="1" dirty="0">
                <a:solidFill>
                  <a:srgbClr val="FF0000"/>
                </a:solidFill>
              </a:rPr>
              <a:t>XI. STERILITY TESTING </a:t>
            </a:r>
            <a:endParaRPr lang="en-US" sz="2400" dirty="0">
              <a:solidFill>
                <a:srgbClr val="FF0000"/>
              </a:solidFill>
            </a:endParaRPr>
          </a:p>
          <a:p>
            <a:r>
              <a:rPr lang="en-US" b="1" dirty="0"/>
              <a:t>A. Microbiological Laboratory Controls </a:t>
            </a:r>
            <a:endParaRPr lang="en-US" dirty="0"/>
          </a:p>
          <a:p>
            <a:r>
              <a:rPr lang="en-US" b="1" dirty="0"/>
              <a:t>B. Sampling and Incubation </a:t>
            </a:r>
            <a:endParaRPr lang="en-US" dirty="0"/>
          </a:p>
          <a:p>
            <a:r>
              <a:rPr lang="en-US" b="1" dirty="0"/>
              <a:t>C. Investigation of Sterility Positives</a:t>
            </a:r>
            <a:endParaRPr lang="en-US" dirty="0"/>
          </a:p>
          <a:p>
            <a:pPr marL="0" indent="0">
              <a:buNone/>
            </a:pPr>
            <a:r>
              <a:rPr lang="en-US" sz="2400" b="1" dirty="0">
                <a:solidFill>
                  <a:srgbClr val="FF0000"/>
                </a:solidFill>
              </a:rPr>
              <a:t>XII. BATCH RECORD REVIEW: PROCESS CONTROL DOCUMENTATION</a:t>
            </a:r>
            <a:endParaRPr lang="en-US" sz="2400" dirty="0">
              <a:solidFill>
                <a:srgbClr val="FF0000"/>
              </a:solidFill>
            </a:endParaRPr>
          </a:p>
        </p:txBody>
      </p:sp>
      <p:sp>
        <p:nvSpPr>
          <p:cNvPr id="5" name="灯片编号占位符 4"/>
          <p:cNvSpPr>
            <a:spLocks noGrp="1"/>
          </p:cNvSpPr>
          <p:nvPr>
            <p:ph type="sldNum" sz="quarter" idx="12"/>
          </p:nvPr>
        </p:nvSpPr>
        <p:spPr/>
        <p:txBody>
          <a:bodyPr/>
          <a:lstStyle/>
          <a:p>
            <a:fld id="{241594D9-5E4E-4846-BB3C-6A425F15F14F}" type="slidenum">
              <a:rPr lang="zh-CN" altLang="en-US" smtClean="0"/>
              <a:pPr/>
              <a:t>29</a:t>
            </a:fld>
            <a:endParaRPr lang="en-US" altLang="zh-CN"/>
          </a:p>
        </p:txBody>
      </p:sp>
    </p:spTree>
    <p:extLst>
      <p:ext uri="{BB962C8B-B14F-4D97-AF65-F5344CB8AC3E}">
        <p14:creationId xmlns:p14="http://schemas.microsoft.com/office/powerpoint/2010/main" xmlns="" val="3709623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991544" y="548680"/>
            <a:ext cx="8911687" cy="860674"/>
          </a:xfrm>
        </p:spPr>
        <p:txBody>
          <a:bodyPr>
            <a:normAutofit/>
          </a:bodyPr>
          <a:lstStyle/>
          <a:p>
            <a:r>
              <a:rPr lang="zh-CN" altLang="en-US" sz="4800" b="1" dirty="0">
                <a:solidFill>
                  <a:srgbClr val="FF0000"/>
                </a:solidFill>
              </a:rPr>
              <a:t>注射剂市场</a:t>
            </a:r>
            <a:endParaRPr lang="en-US" sz="4800" b="1" dirty="0">
              <a:solidFill>
                <a:srgbClr val="FF0000"/>
              </a:solidFill>
            </a:endParaRPr>
          </a:p>
        </p:txBody>
      </p:sp>
      <p:sp>
        <p:nvSpPr>
          <p:cNvPr id="3" name="内容占位符 2"/>
          <p:cNvSpPr>
            <a:spLocks noGrp="1"/>
          </p:cNvSpPr>
          <p:nvPr>
            <p:ph idx="1"/>
          </p:nvPr>
        </p:nvSpPr>
        <p:spPr>
          <a:xfrm>
            <a:off x="1775520" y="1772816"/>
            <a:ext cx="8915400" cy="4176464"/>
          </a:xfrm>
        </p:spPr>
        <p:txBody>
          <a:bodyPr>
            <a:normAutofit/>
          </a:bodyPr>
          <a:lstStyle/>
          <a:p>
            <a:r>
              <a:rPr lang="zh-CN" altLang="en-US" sz="3200" dirty="0"/>
              <a:t>中国市场</a:t>
            </a:r>
            <a:endParaRPr lang="en-US" altLang="zh-CN" sz="3200" dirty="0"/>
          </a:p>
          <a:p>
            <a:pPr lvl="1"/>
            <a:r>
              <a:rPr lang="en-US" sz="3000" dirty="0"/>
              <a:t>95</a:t>
            </a:r>
            <a:r>
              <a:rPr lang="en-US" altLang="zh-CN" sz="3000" dirty="0"/>
              <a:t>% </a:t>
            </a:r>
            <a:r>
              <a:rPr lang="zh-CN" altLang="en-US" sz="3000" dirty="0"/>
              <a:t>是仿制药， 化药中</a:t>
            </a:r>
            <a:r>
              <a:rPr lang="en-US" altLang="zh-CN" sz="3000" dirty="0"/>
              <a:t>70% </a:t>
            </a:r>
            <a:r>
              <a:rPr lang="zh-CN" altLang="en-US" sz="3000" dirty="0"/>
              <a:t>是注射剂</a:t>
            </a:r>
            <a:endParaRPr lang="en-US" altLang="zh-CN" sz="3000" dirty="0"/>
          </a:p>
          <a:p>
            <a:r>
              <a:rPr lang="zh-CN" altLang="en-US" sz="3200" dirty="0"/>
              <a:t>美国市场</a:t>
            </a:r>
            <a:endParaRPr lang="en-US" altLang="zh-CN" sz="3200" dirty="0"/>
          </a:p>
          <a:p>
            <a:pPr lvl="1"/>
            <a:r>
              <a:rPr lang="en-US" sz="3000" dirty="0"/>
              <a:t>2014</a:t>
            </a:r>
            <a:r>
              <a:rPr lang="zh-CN" altLang="en-US" sz="3000" dirty="0"/>
              <a:t>年</a:t>
            </a:r>
            <a:r>
              <a:rPr lang="en-US" altLang="zh-CN" sz="3000" dirty="0"/>
              <a:t>FDA</a:t>
            </a:r>
            <a:r>
              <a:rPr lang="zh-CN" altLang="en-US" sz="3000" dirty="0"/>
              <a:t>批的药中，</a:t>
            </a:r>
            <a:r>
              <a:rPr lang="en-US" altLang="zh-CN" sz="3000" dirty="0"/>
              <a:t>80%</a:t>
            </a:r>
            <a:r>
              <a:rPr lang="zh-CN" altLang="en-US" sz="3000" dirty="0"/>
              <a:t>以上是仿制药</a:t>
            </a:r>
            <a:endParaRPr lang="en-US" altLang="zh-CN" sz="3000" dirty="0"/>
          </a:p>
          <a:p>
            <a:pPr lvl="1"/>
            <a:r>
              <a:rPr lang="en-US" sz="3000" dirty="0"/>
              <a:t>2015</a:t>
            </a:r>
            <a:r>
              <a:rPr lang="zh-CN" altLang="en-US" sz="3000" dirty="0"/>
              <a:t>年</a:t>
            </a:r>
            <a:r>
              <a:rPr lang="en-US" sz="3000" dirty="0"/>
              <a:t>65</a:t>
            </a:r>
            <a:r>
              <a:rPr lang="en-US" altLang="zh-CN" sz="3000" dirty="0"/>
              <a:t>%</a:t>
            </a:r>
            <a:r>
              <a:rPr lang="zh-CN" altLang="en-US" sz="3000" dirty="0"/>
              <a:t>的处方是仿制药</a:t>
            </a:r>
            <a:r>
              <a:rPr lang="en-US" altLang="zh-CN" sz="3000" dirty="0"/>
              <a:t>, </a:t>
            </a:r>
          </a:p>
          <a:p>
            <a:pPr lvl="1"/>
            <a:r>
              <a:rPr lang="en-US" altLang="zh-CN" sz="3000" dirty="0"/>
              <a:t>67%-80%</a:t>
            </a:r>
            <a:r>
              <a:rPr lang="zh-CN" altLang="en-US" sz="3000" dirty="0"/>
              <a:t>市场短缺药是注射剂</a:t>
            </a:r>
            <a:endParaRPr lang="en-US" altLang="zh-CN" sz="3000" dirty="0"/>
          </a:p>
          <a:p>
            <a:pPr lvl="1"/>
            <a:r>
              <a:rPr lang="en-US" sz="3000" dirty="0"/>
              <a:t>2017</a:t>
            </a:r>
            <a:r>
              <a:rPr lang="en-US" altLang="zh-CN" sz="3000" dirty="0"/>
              <a:t>-18</a:t>
            </a:r>
            <a:r>
              <a:rPr lang="zh-CN" altLang="en-US" sz="3000" dirty="0"/>
              <a:t>年新药研发</a:t>
            </a:r>
            <a:r>
              <a:rPr lang="en-US" altLang="zh-CN" sz="3000" dirty="0"/>
              <a:t>53%</a:t>
            </a:r>
            <a:r>
              <a:rPr lang="zh-CN" altLang="en-US" sz="3000" dirty="0"/>
              <a:t>是注射剂给药</a:t>
            </a:r>
            <a:endParaRPr lang="en-US" altLang="zh-CN" sz="3000" dirty="0"/>
          </a:p>
          <a:p>
            <a:pPr lvl="1"/>
            <a:endParaRPr lang="en-US" sz="3000" dirty="0"/>
          </a:p>
        </p:txBody>
      </p:sp>
      <p:sp>
        <p:nvSpPr>
          <p:cNvPr id="6" name="灯片编号占位符 5"/>
          <p:cNvSpPr>
            <a:spLocks noGrp="1"/>
          </p:cNvSpPr>
          <p:nvPr>
            <p:ph type="sldNum" sz="quarter" idx="12"/>
          </p:nvPr>
        </p:nvSpPr>
        <p:spPr/>
        <p:txBody>
          <a:bodyPr/>
          <a:lstStyle/>
          <a:p>
            <a:fld id="{241594D9-5E4E-4846-BB3C-6A425F15F14F}" type="slidenum">
              <a:rPr lang="zh-CN" altLang="en-US" smtClean="0"/>
              <a:pPr/>
              <a:t>3</a:t>
            </a:fld>
            <a:endParaRPr lang="en-US" altLang="zh-CN"/>
          </a:p>
        </p:txBody>
      </p:sp>
    </p:spTree>
    <p:extLst>
      <p:ext uri="{BB962C8B-B14F-4D97-AF65-F5344CB8AC3E}">
        <p14:creationId xmlns:p14="http://schemas.microsoft.com/office/powerpoint/2010/main" xmlns="" val="14485665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A486D0B3-1CAB-4BA7-A184-9E5BCB60B324}" type="slidenum">
              <a:rPr lang="zh-CN" altLang="en-US" smtClean="0"/>
              <a:pPr/>
              <a:t>30</a:t>
            </a:fld>
            <a:endParaRPr lang="en-US" altLang="zh-CN"/>
          </a:p>
        </p:txBody>
      </p:sp>
      <p:sp>
        <p:nvSpPr>
          <p:cNvPr id="6" name="文本框">
            <a:extLst>
              <a:ext uri="{FF2B5EF4-FFF2-40B4-BE49-F238E27FC236}">
                <a16:creationId xmlns:a16="http://schemas.microsoft.com/office/drawing/2014/main" xmlns="" id="{1F939F46-EC86-4B8F-8631-ED21FD5EB773}"/>
              </a:ext>
            </a:extLst>
          </p:cNvPr>
          <p:cNvSpPr txBox="1">
            <a:spLocks/>
          </p:cNvSpPr>
          <p:nvPr/>
        </p:nvSpPr>
        <p:spPr>
          <a:xfrm>
            <a:off x="1460322" y="1268760"/>
            <a:ext cx="9877777" cy="5040560"/>
          </a:xfrm>
          <a:prstGeom prst="rect">
            <a:avLst/>
          </a:prstGeom>
          <a:noFill/>
          <a:ln w="9525" cap="flat" cmpd="sng">
            <a:noFill/>
            <a:prstDash val="solid"/>
            <a:miter/>
          </a:ln>
        </p:spPr>
        <p:txBody>
          <a:bodyPr vert="horz" wrap="square" lIns="91440" tIns="45720" rIns="91440" bIns="45720" rtlCol="0" anchor="t" anchorCtr="0">
            <a:prstTxWarp prst="textNoShape">
              <a:avLst/>
            </a:prstTxWarp>
            <a:normAutofit fontScale="550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fontAlgn="auto"/>
            <a:r>
              <a:rPr lang="zh-CN" altLang="zh-CN" sz="4000" b="1" dirty="0">
                <a:solidFill>
                  <a:schemeClr val="tx1"/>
                </a:solidFill>
              </a:rPr>
              <a:t>无菌制剂产品开发注意点</a:t>
            </a:r>
            <a:r>
              <a:rPr lang="en-US" altLang="zh-CN" sz="4000" b="1" dirty="0">
                <a:solidFill>
                  <a:schemeClr val="tx1"/>
                </a:solidFill>
              </a:rPr>
              <a:t> </a:t>
            </a:r>
          </a:p>
          <a:p>
            <a:pPr marL="0" indent="0" fontAlgn="auto">
              <a:buFont typeface="Wingdings 3" charset="2"/>
              <a:buNone/>
            </a:pPr>
            <a:r>
              <a:rPr lang="en-US" altLang="zh-CN" sz="4000" b="1" dirty="0">
                <a:solidFill>
                  <a:schemeClr val="tx1"/>
                </a:solidFill>
              </a:rPr>
              <a:t>Some considerations during the development of Sterile Drug Products</a:t>
            </a:r>
            <a:endParaRPr lang="zh-CN" altLang="zh-CN" sz="4000" b="1" dirty="0">
              <a:solidFill>
                <a:schemeClr val="tx1"/>
              </a:solidFill>
            </a:endParaRPr>
          </a:p>
          <a:p>
            <a:pPr fontAlgn="auto"/>
            <a:r>
              <a:rPr lang="zh-CN" altLang="zh-CN" sz="4000" b="1" dirty="0"/>
              <a:t>无菌工艺的选择</a:t>
            </a:r>
            <a:r>
              <a:rPr lang="en-US" altLang="zh-CN" sz="4000" b="1" dirty="0"/>
              <a:t> </a:t>
            </a:r>
          </a:p>
          <a:p>
            <a:pPr marL="0" indent="0" fontAlgn="auto">
              <a:buFont typeface="Wingdings 3" charset="2"/>
              <a:buNone/>
            </a:pPr>
            <a:r>
              <a:rPr lang="en-US" altLang="zh-CN" sz="4000" b="1" dirty="0"/>
              <a:t>The selection of Aseptic processing </a:t>
            </a:r>
            <a:endParaRPr lang="zh-CN" altLang="zh-CN" sz="4000" b="1" dirty="0"/>
          </a:p>
          <a:p>
            <a:pPr fontAlgn="auto"/>
            <a:r>
              <a:rPr lang="zh-CN" altLang="zh-CN" sz="4000" b="1" dirty="0"/>
              <a:t>为什么注射剂是</a:t>
            </a:r>
            <a:r>
              <a:rPr lang="en-US" altLang="zh-CN" sz="4000" b="1" dirty="0"/>
              <a:t>FDA</a:t>
            </a:r>
            <a:r>
              <a:rPr lang="zh-CN" altLang="zh-CN" sz="4000" b="1" dirty="0"/>
              <a:t>短缺药品的常客</a:t>
            </a:r>
            <a:endParaRPr lang="en-US" altLang="zh-CN" sz="4000" b="1" dirty="0"/>
          </a:p>
          <a:p>
            <a:pPr marL="0" indent="0" fontAlgn="auto">
              <a:buFont typeface="Wingdings 3" charset="2"/>
              <a:buNone/>
            </a:pPr>
            <a:r>
              <a:rPr lang="en-US" altLang="zh-CN" sz="4000" b="1" dirty="0"/>
              <a:t>Why parenteral products are in the top lists of the FDA shortage drugs</a:t>
            </a:r>
            <a:r>
              <a:rPr lang="zh-CN" altLang="zh-CN" sz="4000" b="1" dirty="0"/>
              <a:t>？</a:t>
            </a:r>
          </a:p>
          <a:p>
            <a:pPr fontAlgn="auto"/>
            <a:r>
              <a:rPr lang="zh-CN" altLang="zh-CN" sz="4000" b="1" dirty="0"/>
              <a:t>什么是</a:t>
            </a:r>
            <a:r>
              <a:rPr lang="en-US" altLang="zh-CN" sz="4000" b="1" dirty="0"/>
              <a:t>FDA</a:t>
            </a:r>
            <a:r>
              <a:rPr lang="zh-CN" altLang="zh-CN" sz="4000" b="1" dirty="0"/>
              <a:t>警告信？</a:t>
            </a:r>
            <a:endParaRPr lang="en-US" altLang="zh-CN" sz="4000" b="1" dirty="0"/>
          </a:p>
          <a:p>
            <a:pPr marL="0" indent="0" fontAlgn="auto">
              <a:buFont typeface="Wingdings 3" charset="2"/>
              <a:buNone/>
            </a:pPr>
            <a:r>
              <a:rPr lang="en-US" altLang="zh-CN" sz="4000" b="1" dirty="0"/>
              <a:t>What is a FDA warning letter?</a:t>
            </a:r>
          </a:p>
          <a:p>
            <a:pPr fontAlgn="auto"/>
            <a:r>
              <a:rPr lang="zh-CN" altLang="zh-CN" sz="4000" b="1" dirty="0">
                <a:solidFill>
                  <a:srgbClr val="FF0000"/>
                </a:solidFill>
              </a:rPr>
              <a:t>无菌工艺主要问题汇总和案例分析</a:t>
            </a:r>
            <a:r>
              <a:rPr lang="en-US" altLang="zh-CN" sz="4000" b="1" dirty="0">
                <a:solidFill>
                  <a:srgbClr val="FF0000"/>
                </a:solidFill>
              </a:rPr>
              <a:t> </a:t>
            </a:r>
          </a:p>
          <a:p>
            <a:pPr marL="0" indent="0" fontAlgn="auto">
              <a:buFont typeface="Wingdings 3" charset="2"/>
              <a:buNone/>
            </a:pPr>
            <a:r>
              <a:rPr lang="en-US" altLang="zh-CN" sz="4000" b="1" dirty="0">
                <a:solidFill>
                  <a:srgbClr val="FF0000"/>
                </a:solidFill>
              </a:rPr>
              <a:t>The case analysis and summary of the most common observations of Aseptic processing </a:t>
            </a:r>
            <a:endParaRPr lang="zh-CN" altLang="zh-CN" sz="4000" b="1" dirty="0">
              <a:solidFill>
                <a:srgbClr val="FF0000"/>
              </a:solidFill>
            </a:endParaRPr>
          </a:p>
          <a:p>
            <a:pPr fontAlgn="auto"/>
            <a:r>
              <a:rPr lang="zh-CN" altLang="en-US" sz="4000" b="1" dirty="0"/>
              <a:t>研发和质量管理的一些体会</a:t>
            </a:r>
            <a:endParaRPr lang="en-US" altLang="zh-CN" sz="4000" b="1" dirty="0"/>
          </a:p>
          <a:p>
            <a:pPr marL="0" indent="0" fontAlgn="auto">
              <a:buFont typeface="Wingdings 3" charset="2"/>
              <a:buNone/>
            </a:pPr>
            <a:r>
              <a:rPr lang="en-US" altLang="zh-CN" sz="4000" b="1" dirty="0"/>
              <a:t>Some Experiences in R&amp;D and Quality Management  </a:t>
            </a:r>
          </a:p>
          <a:p>
            <a:pPr fontAlgn="auto"/>
            <a:endParaRPr lang="en-US" altLang="zh-CN" sz="4000" b="1" dirty="0"/>
          </a:p>
          <a:p>
            <a:pPr marL="0" indent="0" fontAlgn="auto">
              <a:buFont typeface="Wingdings 3" charset="2"/>
              <a:buNone/>
            </a:pPr>
            <a:endParaRPr lang="zh-CN" altLang="zh-CN" sz="4000" b="1" dirty="0"/>
          </a:p>
        </p:txBody>
      </p:sp>
      <p:sp>
        <p:nvSpPr>
          <p:cNvPr id="7" name="文本框">
            <a:extLst>
              <a:ext uri="{FF2B5EF4-FFF2-40B4-BE49-F238E27FC236}">
                <a16:creationId xmlns:a16="http://schemas.microsoft.com/office/drawing/2014/main" xmlns="" id="{9EFDFC18-1829-4552-80E3-88FB55622EE4}"/>
              </a:ext>
            </a:extLst>
          </p:cNvPr>
          <p:cNvSpPr txBox="1">
            <a:spLocks/>
          </p:cNvSpPr>
          <p:nvPr/>
        </p:nvSpPr>
        <p:spPr>
          <a:xfrm>
            <a:off x="623392" y="366491"/>
            <a:ext cx="10972800" cy="786416"/>
          </a:xfrm>
          <a:prstGeom prst="rect">
            <a:avLst/>
          </a:prstGeom>
          <a:noFill/>
          <a:ln w="9525" cap="flat" cmpd="sng">
            <a:noFill/>
            <a:prstDash val="solid"/>
            <a:miter/>
          </a:ln>
        </p:spPr>
        <p:txBody>
          <a:bodyPr vert="horz" wrap="square" lIns="91440" tIns="45720" rIns="91440" bIns="45720" rtlCol="0" anchor="ctr" anchorCtr="0">
            <a:prstTxWarp prst="textNoShape">
              <a:avLst/>
            </a:prstTxWarp>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Bef>
                <a:spcPts val="0"/>
              </a:spcBef>
              <a:spcAft>
                <a:spcPts val="0"/>
              </a:spcAft>
            </a:pPr>
            <a:r>
              <a:rPr lang="zh-CN" altLang="en-US" sz="6000" b="1">
                <a:solidFill>
                  <a:srgbClr val="FF0000"/>
                </a:solidFill>
                <a:latin typeface="Candara" charset="0"/>
                <a:ea typeface="华文新魏" charset="0"/>
                <a:cs typeface="Times New Roman" pitchFamily="18" charset="0"/>
              </a:rPr>
              <a:t>内容</a:t>
            </a:r>
            <a:endParaRPr lang="zh-CN" altLang="en-US" sz="6000" b="1" dirty="0">
              <a:solidFill>
                <a:srgbClr val="FF0000"/>
              </a:solidFill>
              <a:latin typeface="Candara" charset="0"/>
              <a:ea typeface="华文新魏" charset="0"/>
              <a:cs typeface="Times New Roman" pitchFamily="18" charset="0"/>
            </a:endParaRPr>
          </a:p>
        </p:txBody>
      </p:sp>
    </p:spTree>
    <p:extLst>
      <p:ext uri="{BB962C8B-B14F-4D97-AF65-F5344CB8AC3E}">
        <p14:creationId xmlns:p14="http://schemas.microsoft.com/office/powerpoint/2010/main" xmlns="" val="76336642"/>
      </p:ext>
    </p:extLst>
  </p:cSld>
  <p:clrMapOvr>
    <a:masterClrMapping/>
  </p:clrMapOvr>
  <p:transition spd="slow">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631504" y="404664"/>
            <a:ext cx="9303249" cy="779085"/>
          </a:xfrm>
        </p:spPr>
        <p:txBody>
          <a:bodyPr>
            <a:normAutofit/>
          </a:bodyPr>
          <a:lstStyle/>
          <a:p>
            <a:r>
              <a:rPr lang="zh-CN" altLang="en-US" sz="4000" b="1" dirty="0">
                <a:solidFill>
                  <a:schemeClr val="accent2">
                    <a:lumMod val="75000"/>
                  </a:schemeClr>
                </a:solidFill>
              </a:rPr>
              <a:t>近年国际认证汇总无菌缺陷案例分析</a:t>
            </a:r>
            <a:endParaRPr lang="zh-CN" altLang="en-US" sz="4000" b="1" dirty="0"/>
          </a:p>
        </p:txBody>
      </p:sp>
      <p:pic>
        <p:nvPicPr>
          <p:cNvPr id="7" name="内容占位符 6"/>
          <p:cNvPicPr>
            <a:picLocks noGrp="1" noChangeAspect="1"/>
          </p:cNvPicPr>
          <p:nvPr>
            <p:ph idx="1"/>
          </p:nvPr>
        </p:nvPicPr>
        <p:blipFill>
          <a:blip r:embed="rId2"/>
          <a:stretch>
            <a:fillRect/>
          </a:stretch>
        </p:blipFill>
        <p:spPr>
          <a:xfrm>
            <a:off x="920611" y="1315637"/>
            <a:ext cx="11161245" cy="1368152"/>
          </a:xfrm>
          <a:prstGeom prst="rect">
            <a:avLst/>
          </a:prstGeom>
        </p:spPr>
      </p:pic>
      <p:sp>
        <p:nvSpPr>
          <p:cNvPr id="6" name="灯片编号占位符 5"/>
          <p:cNvSpPr>
            <a:spLocks noGrp="1"/>
          </p:cNvSpPr>
          <p:nvPr>
            <p:ph type="sldNum" sz="quarter" idx="12"/>
          </p:nvPr>
        </p:nvSpPr>
        <p:spPr/>
        <p:txBody>
          <a:bodyPr/>
          <a:lstStyle/>
          <a:p>
            <a:fld id="{241594D9-5E4E-4846-BB3C-6A425F15F14F}" type="slidenum">
              <a:rPr lang="zh-CN" altLang="en-US" smtClean="0"/>
              <a:pPr/>
              <a:t>31</a:t>
            </a:fld>
            <a:endParaRPr lang="en-US" altLang="zh-CN"/>
          </a:p>
        </p:txBody>
      </p:sp>
      <p:pic>
        <p:nvPicPr>
          <p:cNvPr id="9" name="图片 8"/>
          <p:cNvPicPr>
            <a:picLocks noChangeAspect="1"/>
          </p:cNvPicPr>
          <p:nvPr/>
        </p:nvPicPr>
        <p:blipFill>
          <a:blip r:embed="rId3"/>
          <a:stretch>
            <a:fillRect/>
          </a:stretch>
        </p:blipFill>
        <p:spPr>
          <a:xfrm>
            <a:off x="883105" y="2708920"/>
            <a:ext cx="11161246" cy="1412725"/>
          </a:xfrm>
          <a:prstGeom prst="rect">
            <a:avLst/>
          </a:prstGeom>
        </p:spPr>
      </p:pic>
      <p:pic>
        <p:nvPicPr>
          <p:cNvPr id="10" name="图片 9"/>
          <p:cNvPicPr>
            <a:picLocks noChangeAspect="1"/>
          </p:cNvPicPr>
          <p:nvPr/>
        </p:nvPicPr>
        <p:blipFill>
          <a:blip r:embed="rId4"/>
          <a:stretch>
            <a:fillRect/>
          </a:stretch>
        </p:blipFill>
        <p:spPr>
          <a:xfrm>
            <a:off x="907997" y="4149080"/>
            <a:ext cx="11177563" cy="818168"/>
          </a:xfrm>
          <a:prstGeom prst="rect">
            <a:avLst/>
          </a:prstGeom>
        </p:spPr>
      </p:pic>
      <p:pic>
        <p:nvPicPr>
          <p:cNvPr id="11" name="图片 10"/>
          <p:cNvPicPr>
            <a:picLocks noChangeAspect="1"/>
          </p:cNvPicPr>
          <p:nvPr/>
        </p:nvPicPr>
        <p:blipFill>
          <a:blip r:embed="rId5"/>
          <a:stretch>
            <a:fillRect/>
          </a:stretch>
        </p:blipFill>
        <p:spPr>
          <a:xfrm>
            <a:off x="907997" y="4941168"/>
            <a:ext cx="11173859" cy="686794"/>
          </a:xfrm>
          <a:prstGeom prst="rect">
            <a:avLst/>
          </a:prstGeom>
        </p:spPr>
      </p:pic>
      <p:sp>
        <p:nvSpPr>
          <p:cNvPr id="4" name="矩形 3"/>
          <p:cNvSpPr/>
          <p:nvPr/>
        </p:nvSpPr>
        <p:spPr>
          <a:xfrm>
            <a:off x="6454793" y="2062589"/>
            <a:ext cx="5589558" cy="646331"/>
          </a:xfrm>
          <a:prstGeom prst="rect">
            <a:avLst/>
          </a:prstGeom>
        </p:spPr>
        <p:txBody>
          <a:bodyPr wrap="square">
            <a:spAutoFit/>
          </a:bodyPr>
          <a:lstStyle/>
          <a:p>
            <a:r>
              <a:rPr lang="zh-CN" altLang="en-US" b="1" dirty="0"/>
              <a:t>企业编造生产记录和产品检验记录，随意变更工艺参数和设备</a:t>
            </a:r>
            <a:r>
              <a:rPr lang="en-US" altLang="zh-CN" b="1" dirty="0"/>
              <a:t>:</a:t>
            </a:r>
            <a:r>
              <a:rPr lang="zh-CN" altLang="en-US" b="1" dirty="0"/>
              <a:t>小</a:t>
            </a:r>
            <a:r>
              <a:rPr lang="zh-CN" altLang="en-US" b="1"/>
              <a:t>罐发酵改成大的</a:t>
            </a:r>
            <a:endParaRPr lang="en-US" b="1" dirty="0"/>
          </a:p>
        </p:txBody>
      </p:sp>
    </p:spTree>
    <p:extLst>
      <p:ext uri="{BB962C8B-B14F-4D97-AF65-F5344CB8AC3E}">
        <p14:creationId xmlns:p14="http://schemas.microsoft.com/office/powerpoint/2010/main" xmlns="" val="6810777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640156" y="606726"/>
            <a:ext cx="8911687" cy="756378"/>
          </a:xfrm>
        </p:spPr>
        <p:txBody>
          <a:bodyPr>
            <a:noAutofit/>
          </a:bodyPr>
          <a:lstStyle/>
          <a:p>
            <a:r>
              <a:rPr lang="en-US" altLang="zh-CN" sz="4400" b="1" dirty="0"/>
              <a:t>CFDA </a:t>
            </a:r>
            <a:r>
              <a:rPr lang="zh-CN" altLang="en-US" sz="4400" b="1" dirty="0"/>
              <a:t>缺陷汇总</a:t>
            </a:r>
          </a:p>
        </p:txBody>
      </p:sp>
      <p:sp>
        <p:nvSpPr>
          <p:cNvPr id="6" name="灯片编号占位符 5"/>
          <p:cNvSpPr>
            <a:spLocks noGrp="1"/>
          </p:cNvSpPr>
          <p:nvPr>
            <p:ph type="sldNum" sz="quarter" idx="12"/>
          </p:nvPr>
        </p:nvSpPr>
        <p:spPr/>
        <p:txBody>
          <a:bodyPr/>
          <a:lstStyle/>
          <a:p>
            <a:fld id="{241594D9-5E4E-4846-BB3C-6A425F15F14F}" type="slidenum">
              <a:rPr lang="zh-CN" altLang="en-US" smtClean="0"/>
              <a:pPr/>
              <a:t>32</a:t>
            </a:fld>
            <a:endParaRPr lang="en-US" altLang="zh-CN"/>
          </a:p>
        </p:txBody>
      </p:sp>
      <p:pic>
        <p:nvPicPr>
          <p:cNvPr id="7" name="图片 6"/>
          <p:cNvPicPr>
            <a:picLocks noChangeAspect="1"/>
          </p:cNvPicPr>
          <p:nvPr/>
        </p:nvPicPr>
        <p:blipFill>
          <a:blip r:embed="rId2"/>
          <a:stretch>
            <a:fillRect/>
          </a:stretch>
        </p:blipFill>
        <p:spPr>
          <a:xfrm>
            <a:off x="695400" y="1710307"/>
            <a:ext cx="10872702" cy="2096305"/>
          </a:xfrm>
          <a:prstGeom prst="rect">
            <a:avLst/>
          </a:prstGeom>
        </p:spPr>
      </p:pic>
      <p:pic>
        <p:nvPicPr>
          <p:cNvPr id="8" name="图片 7"/>
          <p:cNvPicPr>
            <a:picLocks noChangeAspect="1"/>
          </p:cNvPicPr>
          <p:nvPr/>
        </p:nvPicPr>
        <p:blipFill>
          <a:blip r:embed="rId3"/>
          <a:stretch>
            <a:fillRect/>
          </a:stretch>
        </p:blipFill>
        <p:spPr>
          <a:xfrm>
            <a:off x="685876" y="3861048"/>
            <a:ext cx="10882732" cy="641931"/>
          </a:xfrm>
          <a:prstGeom prst="rect">
            <a:avLst/>
          </a:prstGeom>
        </p:spPr>
      </p:pic>
    </p:spTree>
    <p:extLst>
      <p:ext uri="{BB962C8B-B14F-4D97-AF65-F5344CB8AC3E}">
        <p14:creationId xmlns:p14="http://schemas.microsoft.com/office/powerpoint/2010/main" xmlns="" val="25827790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59496" y="476672"/>
            <a:ext cx="9303249" cy="779085"/>
          </a:xfrm>
        </p:spPr>
        <p:txBody>
          <a:bodyPr>
            <a:normAutofit/>
          </a:bodyPr>
          <a:lstStyle/>
          <a:p>
            <a:r>
              <a:rPr lang="en-US" altLang="zh-CN" sz="4400" b="1" dirty="0">
                <a:solidFill>
                  <a:srgbClr val="FF0000"/>
                </a:solidFill>
              </a:rPr>
              <a:t>2019</a:t>
            </a:r>
            <a:r>
              <a:rPr lang="zh-CN" altLang="en-US" sz="4400" b="1" dirty="0">
                <a:solidFill>
                  <a:srgbClr val="FF0000"/>
                </a:solidFill>
              </a:rPr>
              <a:t>年国家局飞行检查汇总</a:t>
            </a:r>
          </a:p>
        </p:txBody>
      </p:sp>
      <p:sp>
        <p:nvSpPr>
          <p:cNvPr id="6" name="灯片编号占位符 5"/>
          <p:cNvSpPr>
            <a:spLocks noGrp="1"/>
          </p:cNvSpPr>
          <p:nvPr>
            <p:ph type="sldNum" sz="quarter" idx="12"/>
          </p:nvPr>
        </p:nvSpPr>
        <p:spPr/>
        <p:txBody>
          <a:bodyPr/>
          <a:lstStyle/>
          <a:p>
            <a:fld id="{241594D9-5E4E-4846-BB3C-6A425F15F14F}" type="slidenum">
              <a:rPr lang="zh-CN" altLang="en-US" smtClean="0"/>
              <a:pPr/>
              <a:t>33</a:t>
            </a:fld>
            <a:endParaRPr lang="en-US" altLang="zh-CN"/>
          </a:p>
        </p:txBody>
      </p:sp>
      <p:graphicFrame>
        <p:nvGraphicFramePr>
          <p:cNvPr id="12" name="内容占位符 11"/>
          <p:cNvGraphicFramePr>
            <a:graphicFrameLocks noGrp="1"/>
          </p:cNvGraphicFramePr>
          <p:nvPr>
            <p:ph idx="1"/>
            <p:extLst>
              <p:ext uri="{D42A27DB-BD31-4B8C-83A1-F6EECF244321}">
                <p14:modId xmlns:p14="http://schemas.microsoft.com/office/powerpoint/2010/main" xmlns="" val="495060740"/>
              </p:ext>
            </p:extLst>
          </p:nvPr>
        </p:nvGraphicFramePr>
        <p:xfrm>
          <a:off x="983432" y="1268760"/>
          <a:ext cx="10009112" cy="4661271"/>
        </p:xfrm>
        <a:graphic>
          <a:graphicData uri="http://schemas.openxmlformats.org/drawingml/2006/table">
            <a:tbl>
              <a:tblPr firstRow="1" firstCol="1" bandRow="1">
                <a:tableStyleId>{5C22544A-7EE6-4342-B048-85BDC9FD1C3A}</a:tableStyleId>
              </a:tblPr>
              <a:tblGrid>
                <a:gridCol w="10009112">
                  <a:extLst>
                    <a:ext uri="{9D8B030D-6E8A-4147-A177-3AD203B41FA5}">
                      <a16:colId xmlns:a16="http://schemas.microsoft.com/office/drawing/2014/main" xmlns="" val="20000"/>
                    </a:ext>
                  </a:extLst>
                </a:gridCol>
              </a:tblGrid>
              <a:tr h="648072">
                <a:tc>
                  <a:txBody>
                    <a:bodyPr/>
                    <a:lstStyle/>
                    <a:p>
                      <a:pPr marL="0" marR="0" algn="just" latinLnBrk="1">
                        <a:lnSpc>
                          <a:spcPct val="115000"/>
                        </a:lnSpc>
                        <a:spcBef>
                          <a:spcPts val="0"/>
                        </a:spcBef>
                        <a:spcAft>
                          <a:spcPts val="0"/>
                        </a:spcAft>
                      </a:pPr>
                      <a:r>
                        <a:rPr lang="zh-CN" sz="3600" spc="40" dirty="0">
                          <a:effectLst/>
                        </a:rPr>
                        <a:t>一、产品无菌检查不符合要求</a:t>
                      </a:r>
                      <a:endParaRPr lang="en-US" sz="3600" dirty="0">
                        <a:effectLst/>
                        <a:latin typeface="Calibri"/>
                        <a:ea typeface="SimSun"/>
                        <a:cs typeface="Times New Roman"/>
                      </a:endParaRPr>
                    </a:p>
                  </a:txBody>
                  <a:tcPr marL="61301" marR="61301" marT="0" marB="0"/>
                </a:tc>
                <a:extLst>
                  <a:ext uri="{0D108BD9-81ED-4DB2-BD59-A6C34878D82A}">
                    <a16:rowId xmlns:a16="http://schemas.microsoft.com/office/drawing/2014/main" xmlns="" val="10000"/>
                  </a:ext>
                </a:extLst>
              </a:tr>
              <a:tr h="4013199">
                <a:tc>
                  <a:txBody>
                    <a:bodyPr/>
                    <a:lstStyle/>
                    <a:p>
                      <a:pPr marL="0" marR="0" algn="just" latinLnBrk="1">
                        <a:lnSpc>
                          <a:spcPct val="100000"/>
                        </a:lnSpc>
                        <a:spcBef>
                          <a:spcPts val="0"/>
                        </a:spcBef>
                        <a:spcAft>
                          <a:spcPts val="0"/>
                        </a:spcAft>
                      </a:pPr>
                      <a:r>
                        <a:rPr lang="zh-CN" sz="2400" spc="40" dirty="0">
                          <a:effectLst/>
                        </a:rPr>
                        <a:t>（一）多批次产品无菌进行复检。注射用克林霉素磷酸酯（规格</a:t>
                      </a:r>
                      <a:r>
                        <a:rPr lang="en-US" sz="2400" spc="40" dirty="0">
                          <a:effectLst/>
                        </a:rPr>
                        <a:t>0.3g</a:t>
                      </a:r>
                      <a:r>
                        <a:rPr lang="zh-CN" sz="2400" spc="40" dirty="0">
                          <a:effectLst/>
                        </a:rPr>
                        <a:t>，批号</a:t>
                      </a:r>
                      <a:r>
                        <a:rPr lang="en-US" sz="2400" spc="40" dirty="0">
                          <a:effectLst/>
                        </a:rPr>
                        <a:t>17010601</a:t>
                      </a:r>
                      <a:r>
                        <a:rPr lang="zh-CN" sz="2400" spc="40" dirty="0">
                          <a:effectLst/>
                        </a:rPr>
                        <a:t>；规格</a:t>
                      </a:r>
                      <a:r>
                        <a:rPr lang="en-US" sz="2400" spc="40" dirty="0">
                          <a:effectLst/>
                        </a:rPr>
                        <a:t>0.25g</a:t>
                      </a:r>
                      <a:r>
                        <a:rPr lang="zh-CN" sz="2400" spc="40" dirty="0">
                          <a:effectLst/>
                        </a:rPr>
                        <a:t>，批号：</a:t>
                      </a:r>
                      <a:r>
                        <a:rPr lang="en-US" sz="2400" spc="40" dirty="0">
                          <a:effectLst/>
                        </a:rPr>
                        <a:t>17010603</a:t>
                      </a:r>
                      <a:r>
                        <a:rPr lang="zh-CN" sz="2400" spc="40" dirty="0">
                          <a:effectLst/>
                        </a:rPr>
                        <a:t>）首次无菌检查不合格，企业未结合生产情况进行全面偏差分析，第二次无菌检查合格后将成品放行。注射用伏立康唑（规格：</a:t>
                      </a:r>
                      <a:r>
                        <a:rPr lang="en-US" sz="2400" spc="40" dirty="0">
                          <a:effectLst/>
                        </a:rPr>
                        <a:t>50mg</a:t>
                      </a:r>
                      <a:r>
                        <a:rPr lang="zh-CN" sz="2400" spc="40" dirty="0">
                          <a:effectLst/>
                        </a:rPr>
                        <a:t>，批号：</a:t>
                      </a:r>
                      <a:r>
                        <a:rPr lang="en-US" sz="2400" spc="40" dirty="0">
                          <a:effectLst/>
                        </a:rPr>
                        <a:t>16080113</a:t>
                      </a:r>
                      <a:r>
                        <a:rPr lang="zh-CN" sz="2400" spc="40" dirty="0">
                          <a:effectLst/>
                        </a:rPr>
                        <a:t>）首次无菌检验不合格，未经偏差调查，重复无菌检查合格后将成品放行。</a:t>
                      </a:r>
                      <a:endParaRPr lang="en-US" sz="1800" dirty="0">
                        <a:effectLst/>
                      </a:endParaRPr>
                    </a:p>
                    <a:p>
                      <a:pPr marL="0" marR="0" algn="just" latinLnBrk="1">
                        <a:lnSpc>
                          <a:spcPct val="115000"/>
                        </a:lnSpc>
                        <a:spcBef>
                          <a:spcPts val="0"/>
                        </a:spcBef>
                        <a:spcAft>
                          <a:spcPts val="0"/>
                        </a:spcAft>
                      </a:pPr>
                      <a:endParaRPr lang="en-US" altLang="zh-CN" sz="1800" spc="40" dirty="0">
                        <a:effectLst/>
                      </a:endParaRPr>
                    </a:p>
                    <a:p>
                      <a:pPr marL="0" marR="0" algn="just" latinLnBrk="1">
                        <a:lnSpc>
                          <a:spcPct val="100000"/>
                        </a:lnSpc>
                        <a:spcBef>
                          <a:spcPts val="0"/>
                        </a:spcBef>
                        <a:spcAft>
                          <a:spcPts val="0"/>
                        </a:spcAft>
                      </a:pPr>
                      <a:r>
                        <a:rPr lang="zh-CN" sz="2400" b="1" kern="1200" spc="40" dirty="0">
                          <a:solidFill>
                            <a:schemeClr val="lt1"/>
                          </a:solidFill>
                          <a:effectLst/>
                          <a:latin typeface="+mn-lt"/>
                          <a:ea typeface="+mn-ea"/>
                          <a:cs typeface="+mn-cs"/>
                        </a:rPr>
                        <a:t>（二）</a:t>
                      </a:r>
                      <a:r>
                        <a:rPr lang="en-US" sz="2400" b="1" kern="1200" spc="40" dirty="0">
                          <a:solidFill>
                            <a:schemeClr val="lt1"/>
                          </a:solidFill>
                          <a:effectLst/>
                          <a:latin typeface="+mn-lt"/>
                          <a:ea typeface="+mn-ea"/>
                          <a:cs typeface="+mn-cs"/>
                        </a:rPr>
                        <a:t>2017</a:t>
                      </a:r>
                      <a:r>
                        <a:rPr lang="zh-CN" sz="2400" b="1" kern="1200" spc="40" dirty="0">
                          <a:solidFill>
                            <a:schemeClr val="lt1"/>
                          </a:solidFill>
                          <a:effectLst/>
                          <a:latin typeface="+mn-lt"/>
                          <a:ea typeface="+mn-ea"/>
                          <a:cs typeface="+mn-cs"/>
                        </a:rPr>
                        <a:t>年</a:t>
                      </a:r>
                      <a:r>
                        <a:rPr lang="en-US" sz="2400" b="1" kern="1200" spc="40" dirty="0">
                          <a:solidFill>
                            <a:schemeClr val="lt1"/>
                          </a:solidFill>
                          <a:effectLst/>
                          <a:latin typeface="+mn-lt"/>
                          <a:ea typeface="+mn-ea"/>
                          <a:cs typeface="+mn-cs"/>
                        </a:rPr>
                        <a:t>8</a:t>
                      </a:r>
                      <a:r>
                        <a:rPr lang="zh-CN" sz="2400" b="1" kern="1200" spc="40" dirty="0">
                          <a:solidFill>
                            <a:schemeClr val="lt1"/>
                          </a:solidFill>
                          <a:effectLst/>
                          <a:latin typeface="+mn-lt"/>
                          <a:ea typeface="+mn-ea"/>
                          <a:cs typeface="+mn-cs"/>
                        </a:rPr>
                        <a:t>月</a:t>
                      </a:r>
                      <a:r>
                        <a:rPr lang="en-US" sz="2400" b="1" kern="1200" spc="40" dirty="0">
                          <a:solidFill>
                            <a:schemeClr val="lt1"/>
                          </a:solidFill>
                          <a:effectLst/>
                          <a:latin typeface="+mn-lt"/>
                          <a:ea typeface="+mn-ea"/>
                          <a:cs typeface="+mn-cs"/>
                        </a:rPr>
                        <a:t>23-25</a:t>
                      </a:r>
                      <a:r>
                        <a:rPr lang="zh-CN" sz="2400" b="1" kern="1200" spc="40" dirty="0">
                          <a:solidFill>
                            <a:schemeClr val="lt1"/>
                          </a:solidFill>
                          <a:effectLst/>
                          <a:latin typeface="+mn-lt"/>
                          <a:ea typeface="+mn-ea"/>
                          <a:cs typeface="+mn-cs"/>
                        </a:rPr>
                        <a:t>日停电期间，企业未对因培养温度失控受影响的</a:t>
                      </a:r>
                      <a:r>
                        <a:rPr lang="en-US" sz="2400" b="1" kern="1200" spc="40" dirty="0">
                          <a:solidFill>
                            <a:schemeClr val="lt1"/>
                          </a:solidFill>
                          <a:effectLst/>
                          <a:latin typeface="+mn-lt"/>
                          <a:ea typeface="+mn-ea"/>
                          <a:cs typeface="+mn-cs"/>
                        </a:rPr>
                        <a:t>5</a:t>
                      </a:r>
                      <a:r>
                        <a:rPr lang="zh-CN" sz="2400" b="1" kern="1200" spc="40" dirty="0">
                          <a:solidFill>
                            <a:schemeClr val="lt1"/>
                          </a:solidFill>
                          <a:effectLst/>
                          <a:latin typeface="+mn-lt"/>
                          <a:ea typeface="+mn-ea"/>
                          <a:cs typeface="+mn-cs"/>
                        </a:rPr>
                        <a:t>批注射用克林霉素磷酸酯和</a:t>
                      </a:r>
                      <a:r>
                        <a:rPr lang="en-US" sz="2400" b="1" kern="1200" spc="40" dirty="0">
                          <a:solidFill>
                            <a:schemeClr val="lt1"/>
                          </a:solidFill>
                          <a:effectLst/>
                          <a:latin typeface="+mn-lt"/>
                          <a:ea typeface="+mn-ea"/>
                          <a:cs typeface="+mn-cs"/>
                        </a:rPr>
                        <a:t>2</a:t>
                      </a:r>
                      <a:r>
                        <a:rPr lang="zh-CN" sz="2400" b="1" kern="1200" spc="40" dirty="0">
                          <a:solidFill>
                            <a:schemeClr val="lt1"/>
                          </a:solidFill>
                          <a:effectLst/>
                          <a:latin typeface="+mn-lt"/>
                          <a:ea typeface="+mn-ea"/>
                          <a:cs typeface="+mn-cs"/>
                        </a:rPr>
                        <a:t>批注射用左卡尼汀的无菌检验结果进行全面的风险评估，也未重新取样进行检验。</a:t>
                      </a:r>
                      <a:endParaRPr lang="en-US" sz="2400" b="1" kern="1200" spc="40" dirty="0">
                        <a:solidFill>
                          <a:schemeClr val="lt1"/>
                        </a:solidFill>
                        <a:effectLst/>
                        <a:latin typeface="+mn-lt"/>
                        <a:ea typeface="+mn-ea"/>
                        <a:cs typeface="+mn-cs"/>
                      </a:endParaRPr>
                    </a:p>
                  </a:txBody>
                  <a:tcPr marL="61301" marR="61301" marT="0" marB="0"/>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30183078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631504" y="536552"/>
            <a:ext cx="9303249" cy="779085"/>
          </a:xfrm>
        </p:spPr>
        <p:txBody>
          <a:bodyPr>
            <a:normAutofit/>
          </a:bodyPr>
          <a:lstStyle/>
          <a:p>
            <a:r>
              <a:rPr lang="en-US" altLang="zh-CN" sz="4400" b="1" dirty="0"/>
              <a:t>2019</a:t>
            </a:r>
            <a:r>
              <a:rPr lang="zh-CN" altLang="en-US" sz="4400" b="1" dirty="0"/>
              <a:t>年国家局飞行检查汇总</a:t>
            </a:r>
          </a:p>
        </p:txBody>
      </p:sp>
      <p:sp>
        <p:nvSpPr>
          <p:cNvPr id="6" name="灯片编号占位符 5"/>
          <p:cNvSpPr>
            <a:spLocks noGrp="1"/>
          </p:cNvSpPr>
          <p:nvPr>
            <p:ph type="sldNum" sz="quarter" idx="12"/>
          </p:nvPr>
        </p:nvSpPr>
        <p:spPr/>
        <p:txBody>
          <a:bodyPr/>
          <a:lstStyle/>
          <a:p>
            <a:fld id="{241594D9-5E4E-4846-BB3C-6A425F15F14F}" type="slidenum">
              <a:rPr lang="zh-CN" altLang="en-US" smtClean="0"/>
              <a:pPr/>
              <a:t>34</a:t>
            </a:fld>
            <a:endParaRPr lang="en-US" altLang="zh-CN"/>
          </a:p>
        </p:txBody>
      </p:sp>
      <p:graphicFrame>
        <p:nvGraphicFramePr>
          <p:cNvPr id="12" name="内容占位符 11"/>
          <p:cNvGraphicFramePr>
            <a:graphicFrameLocks noGrp="1"/>
          </p:cNvGraphicFramePr>
          <p:nvPr>
            <p:ph idx="1"/>
            <p:extLst>
              <p:ext uri="{D42A27DB-BD31-4B8C-83A1-F6EECF244321}">
                <p14:modId xmlns:p14="http://schemas.microsoft.com/office/powerpoint/2010/main" xmlns="" val="2293870008"/>
              </p:ext>
            </p:extLst>
          </p:nvPr>
        </p:nvGraphicFramePr>
        <p:xfrm>
          <a:off x="1343472" y="1282318"/>
          <a:ext cx="10009112" cy="4996034"/>
        </p:xfrm>
        <a:graphic>
          <a:graphicData uri="http://schemas.openxmlformats.org/drawingml/2006/table">
            <a:tbl>
              <a:tblPr firstRow="1" firstCol="1" bandRow="1">
                <a:tableStyleId>{5C22544A-7EE6-4342-B048-85BDC9FD1C3A}</a:tableStyleId>
              </a:tblPr>
              <a:tblGrid>
                <a:gridCol w="10009112">
                  <a:extLst>
                    <a:ext uri="{9D8B030D-6E8A-4147-A177-3AD203B41FA5}">
                      <a16:colId xmlns:a16="http://schemas.microsoft.com/office/drawing/2014/main" xmlns="" val="20000"/>
                    </a:ext>
                  </a:extLst>
                </a:gridCol>
              </a:tblGrid>
              <a:tr h="479025">
                <a:tc>
                  <a:txBody>
                    <a:bodyPr/>
                    <a:lstStyle/>
                    <a:p>
                      <a:pPr marL="0" marR="0" algn="just" latinLnBrk="1">
                        <a:lnSpc>
                          <a:spcPct val="115000"/>
                        </a:lnSpc>
                        <a:spcBef>
                          <a:spcPts val="0"/>
                        </a:spcBef>
                        <a:spcAft>
                          <a:spcPts val="0"/>
                        </a:spcAft>
                      </a:pPr>
                      <a:r>
                        <a:rPr lang="zh-CN" sz="3200" spc="40" dirty="0">
                          <a:effectLst/>
                        </a:rPr>
                        <a:t>二、生产过程控制不符合要求</a:t>
                      </a:r>
                      <a:endParaRPr lang="en-US" sz="3200" dirty="0">
                        <a:effectLst/>
                        <a:latin typeface="Calibri"/>
                        <a:ea typeface="SimSun"/>
                        <a:cs typeface="Times New Roman"/>
                      </a:endParaRPr>
                    </a:p>
                  </a:txBody>
                  <a:tcPr marL="61301" marR="61301" marT="0" marB="0"/>
                </a:tc>
                <a:extLst>
                  <a:ext uri="{0D108BD9-81ED-4DB2-BD59-A6C34878D82A}">
                    <a16:rowId xmlns:a16="http://schemas.microsoft.com/office/drawing/2014/main" xmlns="" val="10000"/>
                  </a:ext>
                </a:extLst>
              </a:tr>
              <a:tr h="4475969">
                <a:tc>
                  <a:txBody>
                    <a:bodyPr/>
                    <a:lstStyle/>
                    <a:p>
                      <a:pPr marL="0" marR="0" algn="just" latinLnBrk="1">
                        <a:lnSpc>
                          <a:spcPct val="100000"/>
                        </a:lnSpc>
                        <a:spcBef>
                          <a:spcPts val="0"/>
                        </a:spcBef>
                        <a:spcAft>
                          <a:spcPts val="0"/>
                        </a:spcAft>
                      </a:pPr>
                      <a:r>
                        <a:rPr lang="zh-CN" sz="2400" spc="40" dirty="0">
                          <a:effectLst/>
                        </a:rPr>
                        <a:t>（一）车间无菌区尘埃粒子、沉降菌、人员进出的接触碟的检测结果，多次发生超警戒限、纠偏限或超标准情况，虽然部分进行了偏差记录，但未进行全面的调查分析和风险评估，缺乏有效的纠正预防措施。</a:t>
                      </a:r>
                      <a:endParaRPr lang="en-US" altLang="zh-CN" sz="2400" spc="40" dirty="0">
                        <a:effectLst/>
                      </a:endParaRPr>
                    </a:p>
                    <a:p>
                      <a:pPr marL="0" marR="0" algn="just" latinLnBrk="1">
                        <a:lnSpc>
                          <a:spcPct val="100000"/>
                        </a:lnSpc>
                        <a:spcBef>
                          <a:spcPts val="0"/>
                        </a:spcBef>
                        <a:spcAft>
                          <a:spcPts val="0"/>
                        </a:spcAft>
                      </a:pPr>
                      <a:endParaRPr lang="en-US" sz="2400" dirty="0">
                        <a:effectLst/>
                      </a:endParaRPr>
                    </a:p>
                    <a:p>
                      <a:pPr marL="0" marR="0" algn="just" latinLnBrk="1">
                        <a:lnSpc>
                          <a:spcPct val="100000"/>
                        </a:lnSpc>
                        <a:spcBef>
                          <a:spcPts val="0"/>
                        </a:spcBef>
                        <a:spcAft>
                          <a:spcPts val="0"/>
                        </a:spcAft>
                      </a:pPr>
                      <a:r>
                        <a:rPr lang="zh-CN" sz="2400" spc="40" dirty="0">
                          <a:effectLst/>
                        </a:rPr>
                        <a:t>（二）注射用克林霉素磷酸酯（规格：</a:t>
                      </a:r>
                      <a:r>
                        <a:rPr lang="en-US" sz="2400" spc="40" dirty="0">
                          <a:effectLst/>
                        </a:rPr>
                        <a:t>0.3g</a:t>
                      </a:r>
                      <a:r>
                        <a:rPr lang="zh-CN" sz="2400" spc="40" dirty="0">
                          <a:effectLst/>
                        </a:rPr>
                        <a:t>，批号：</a:t>
                      </a:r>
                      <a:r>
                        <a:rPr lang="en-US" sz="2400" spc="40" dirty="0">
                          <a:effectLst/>
                        </a:rPr>
                        <a:t>17010601</a:t>
                      </a:r>
                      <a:r>
                        <a:rPr lang="zh-CN" sz="2400" spc="40" dirty="0">
                          <a:effectLst/>
                        </a:rPr>
                        <a:t>）动态监测沉降菌检验原始记录结果与质量负责人</a:t>
                      </a:r>
                      <a:r>
                        <a:rPr lang="en-US" sz="2400" spc="40" dirty="0">
                          <a:effectLst/>
                        </a:rPr>
                        <a:t>OA</a:t>
                      </a:r>
                      <a:r>
                        <a:rPr lang="zh-CN" sz="2400" spc="40" dirty="0">
                          <a:effectLst/>
                        </a:rPr>
                        <a:t>系统调取的《</a:t>
                      </a:r>
                      <a:r>
                        <a:rPr lang="en-US" sz="2400" spc="40" dirty="0">
                          <a:effectLst/>
                        </a:rPr>
                        <a:t>2017</a:t>
                      </a:r>
                      <a:r>
                        <a:rPr lang="zh-CN" sz="2400" spc="40" dirty="0">
                          <a:effectLst/>
                        </a:rPr>
                        <a:t>年</a:t>
                      </a:r>
                      <a:r>
                        <a:rPr lang="en-US" sz="2400" spc="40" dirty="0">
                          <a:effectLst/>
                        </a:rPr>
                        <a:t>1</a:t>
                      </a:r>
                      <a:r>
                        <a:rPr lang="zh-CN" sz="2400" spc="40" dirty="0">
                          <a:effectLst/>
                        </a:rPr>
                        <a:t>月生产车间监控异常登记表》中记录结果不一致。</a:t>
                      </a:r>
                      <a:endParaRPr lang="en-US" altLang="zh-CN" sz="2400" spc="40" dirty="0">
                        <a:effectLst/>
                      </a:endParaRPr>
                    </a:p>
                    <a:p>
                      <a:pPr marL="0" marR="0" algn="just" latinLnBrk="1">
                        <a:lnSpc>
                          <a:spcPct val="100000"/>
                        </a:lnSpc>
                        <a:spcBef>
                          <a:spcPts val="0"/>
                        </a:spcBef>
                        <a:spcAft>
                          <a:spcPts val="0"/>
                        </a:spcAft>
                      </a:pPr>
                      <a:endParaRPr lang="en-US" sz="2400" dirty="0">
                        <a:effectLst/>
                      </a:endParaRPr>
                    </a:p>
                    <a:p>
                      <a:pPr marL="0" marR="0" algn="just" latinLnBrk="1">
                        <a:lnSpc>
                          <a:spcPct val="100000"/>
                        </a:lnSpc>
                        <a:spcBef>
                          <a:spcPts val="0"/>
                        </a:spcBef>
                        <a:spcAft>
                          <a:spcPts val="0"/>
                        </a:spcAft>
                      </a:pPr>
                      <a:r>
                        <a:rPr lang="zh-CN" sz="2400" spc="40" dirty="0">
                          <a:effectLst/>
                        </a:rPr>
                        <a:t>（三）关于注射用克林霉素磷酸酯使用的橡胶塞，企业允许已灭菌未使用的零头胶塞退回仓库进行第二次清洗灭菌使用，但未开展胶塞二次灭菌的风险评估和质量分析。部分胶塞经三次清洗灭菌后使用。</a:t>
                      </a:r>
                      <a:endParaRPr lang="en-US" sz="2400" dirty="0">
                        <a:effectLst/>
                        <a:latin typeface="Calibri"/>
                        <a:ea typeface="SimSun"/>
                        <a:cs typeface="Times New Roman"/>
                      </a:endParaRPr>
                    </a:p>
                  </a:txBody>
                  <a:tcPr marL="61301" marR="61301" marT="0" marB="0"/>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6685471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文本框"/>
          <p:cNvSpPr>
            <a:spLocks noGrp="1"/>
          </p:cNvSpPr>
          <p:nvPr>
            <p:ph type="title" idx="4294967295"/>
          </p:nvPr>
        </p:nvSpPr>
        <p:spPr>
          <a:xfrm>
            <a:off x="609592" y="530766"/>
            <a:ext cx="10977433" cy="1144783"/>
          </a:xfrm>
          <a:prstGeom prst="rect">
            <a:avLst/>
          </a:prstGeom>
          <a:noFill/>
          <a:ln w="9525" cap="flat" cmpd="sng">
            <a:noFill/>
            <a:prstDash val="solid"/>
            <a:miter/>
          </a:ln>
        </p:spPr>
        <p:txBody>
          <a:bodyPr vert="horz" wrap="square" lIns="91440" tIns="45720" rIns="91440" bIns="45720" rtlCol="0" anchor="t" anchorCtr="0">
            <a:prstTxWarp prst="textNoShape">
              <a:avLst/>
            </a:prstTxWarp>
            <a:normAutofit/>
          </a:bodyPr>
          <a:lstStyle/>
          <a:p>
            <a:pPr>
              <a:spcBef>
                <a:spcPts val="0"/>
              </a:spcBef>
            </a:pPr>
            <a:r>
              <a:rPr lang="zh-CN" altLang="en-US" sz="4400" dirty="0">
                <a:solidFill>
                  <a:srgbClr val="FFFFFF"/>
                </a:solidFill>
                <a:latin typeface="Candara" charset="0"/>
                <a:ea typeface="华文新魏" charset="0"/>
                <a:cs typeface="Times New Roman" pitchFamily="18" charset="0"/>
              </a:rPr>
              <a:t>在Teva经历</a:t>
            </a:r>
          </a:p>
        </p:txBody>
      </p:sp>
      <p:sp>
        <p:nvSpPr>
          <p:cNvPr id="231" name="文本框"/>
          <p:cNvSpPr>
            <a:spLocks noGrp="1"/>
          </p:cNvSpPr>
          <p:nvPr>
            <p:ph type="body" idx="4294967295"/>
          </p:nvPr>
        </p:nvSpPr>
        <p:spPr>
          <a:xfrm>
            <a:off x="609592" y="1601976"/>
            <a:ext cx="10977433" cy="4528731"/>
          </a:xfrm>
          <a:prstGeom prst="rect">
            <a:avLst/>
          </a:prstGeom>
          <a:noFill/>
          <a:ln w="9525" cap="flat" cmpd="sng">
            <a:noFill/>
            <a:prstDash val="solid"/>
            <a:miter/>
          </a:ln>
        </p:spPr>
        <p:txBody>
          <a:bodyPr vert="horz" wrap="square" lIns="91440" tIns="45720" rIns="91440" bIns="45720" rtlCol="0" anchor="t" anchorCtr="0">
            <a:prstTxWarp prst="textNoShape">
              <a:avLst/>
            </a:prstTxWarp>
            <a:normAutofit/>
          </a:bodyPr>
          <a:lstStyle/>
          <a:p>
            <a:pPr marL="274313" indent="-274313">
              <a:spcBef>
                <a:spcPct val="20000"/>
              </a:spcBef>
              <a:buFont typeface="Symbol" pitchFamily="18" charset="2"/>
              <a:buChar char=""/>
            </a:pPr>
            <a:endParaRPr lang="zh-CN" altLang="en-US" sz="2400" dirty="0">
              <a:solidFill>
                <a:schemeClr val="tx2"/>
              </a:solidFill>
              <a:latin typeface="Candara" charset="0"/>
              <a:ea typeface="华文楷体" charset="0"/>
              <a:cs typeface="Times New Roman" pitchFamily="18" charset="0"/>
            </a:endParaRPr>
          </a:p>
        </p:txBody>
      </p:sp>
      <p:pic>
        <p:nvPicPr>
          <p:cNvPr id="2" name="图片 1"/>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12192000" cy="6898821"/>
          </a:xfrm>
          <a:prstGeom prst="rect">
            <a:avLst/>
          </a:prstGeom>
        </p:spPr>
      </p:pic>
      <p:sp>
        <p:nvSpPr>
          <p:cNvPr id="3" name="文本框 2"/>
          <p:cNvSpPr txBox="1"/>
          <p:nvPr/>
        </p:nvSpPr>
        <p:spPr>
          <a:xfrm>
            <a:off x="8142854" y="2362038"/>
            <a:ext cx="1450910" cy="769441"/>
          </a:xfrm>
          <a:prstGeom prst="rect">
            <a:avLst/>
          </a:prstGeom>
          <a:noFill/>
        </p:spPr>
        <p:txBody>
          <a:bodyPr wrap="none" rtlCol="0">
            <a:spAutoFit/>
          </a:bodyPr>
          <a:lstStyle/>
          <a:p>
            <a:r>
              <a:rPr lang="en-US" altLang="zh-CN" sz="4400" b="1" i="1" dirty="0" err="1">
                <a:solidFill>
                  <a:srgbClr val="FFFF00"/>
                </a:solidFill>
              </a:rPr>
              <a:t>Teva</a:t>
            </a:r>
            <a:endParaRPr lang="zh-CN" altLang="en-US" sz="4400" b="1" i="1" dirty="0">
              <a:solidFill>
                <a:srgbClr val="FFFF00"/>
              </a:solidFill>
            </a:endParaRPr>
          </a:p>
        </p:txBody>
      </p:sp>
      <p:sp>
        <p:nvSpPr>
          <p:cNvPr id="6" name="标题 1"/>
          <p:cNvSpPr txBox="1">
            <a:spLocks/>
          </p:cNvSpPr>
          <p:nvPr/>
        </p:nvSpPr>
        <p:spPr>
          <a:xfrm>
            <a:off x="6065628" y="1659262"/>
            <a:ext cx="6120680" cy="788666"/>
          </a:xfrm>
          <a:prstGeom prst="rect">
            <a:avLst/>
          </a:prstGeom>
        </p:spPr>
        <p:txBody>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pPr>
            <a:r>
              <a:rPr lang="zh-CN" altLang="en-US" b="1" dirty="0">
                <a:solidFill>
                  <a:srgbClr val="FFFF00"/>
                </a:solidFill>
              </a:rPr>
              <a:t>国际无菌缺陷案例</a:t>
            </a:r>
            <a:r>
              <a:rPr lang="en-US" altLang="zh-CN" b="1" dirty="0">
                <a:solidFill>
                  <a:srgbClr val="FFFF00"/>
                </a:solidFill>
              </a:rPr>
              <a:t>1</a:t>
            </a:r>
            <a:endParaRPr lang="zh-CN" altLang="en-US" dirty="0">
              <a:solidFill>
                <a:srgbClr val="FFFF00"/>
              </a:solidFill>
            </a:endParaRPr>
          </a:p>
        </p:txBody>
      </p:sp>
      <p:sp>
        <p:nvSpPr>
          <p:cNvPr id="4" name="灯片编号占位符 3"/>
          <p:cNvSpPr>
            <a:spLocks noGrp="1"/>
          </p:cNvSpPr>
          <p:nvPr>
            <p:ph type="sldNum" sz="quarter" idx="12"/>
          </p:nvPr>
        </p:nvSpPr>
        <p:spPr/>
        <p:txBody>
          <a:bodyPr/>
          <a:lstStyle/>
          <a:p>
            <a:fld id="{A486D0B3-1CAB-4BA7-A184-9E5BCB60B324}" type="slidenum">
              <a:rPr lang="zh-CN" altLang="en-US" smtClean="0"/>
              <a:pPr/>
              <a:t>35</a:t>
            </a:fld>
            <a:endParaRPr lang="en-US" altLang="zh-CN"/>
          </a:p>
        </p:txBody>
      </p:sp>
    </p:spTree>
    <p:extLst>
      <p:ext uri="{BB962C8B-B14F-4D97-AF65-F5344CB8AC3E}">
        <p14:creationId xmlns:p14="http://schemas.microsoft.com/office/powerpoint/2010/main" xmlns="" val="42631846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11425" y="2132857"/>
            <a:ext cx="10580913" cy="3046988"/>
          </a:xfrm>
          <a:prstGeom prst="rect">
            <a:avLst/>
          </a:prstGeom>
        </p:spPr>
        <p:txBody>
          <a:bodyPr wrap="square">
            <a:spAutoFit/>
          </a:bodyPr>
          <a:lstStyle/>
          <a:p>
            <a:pPr marL="285744" indent="-285744">
              <a:buFont typeface="Arial" pitchFamily="34" charset="0"/>
              <a:buChar char="•"/>
            </a:pPr>
            <a:r>
              <a:rPr lang="en-US" sz="3200" dirty="0"/>
              <a:t>inspection of your pharmaceutical manufacturing facility, </a:t>
            </a:r>
          </a:p>
          <a:p>
            <a:pPr marL="285744" indent="-285744">
              <a:buFont typeface="Arial" pitchFamily="34" charset="0"/>
              <a:buChar char="•"/>
            </a:pPr>
            <a:r>
              <a:rPr lang="en-US" sz="3200" dirty="0" err="1">
                <a:solidFill>
                  <a:srgbClr val="FF0000"/>
                </a:solidFill>
              </a:rPr>
              <a:t>Teva</a:t>
            </a:r>
            <a:r>
              <a:rPr lang="en-US" sz="3200" dirty="0">
                <a:solidFill>
                  <a:srgbClr val="FF0000"/>
                </a:solidFill>
              </a:rPr>
              <a:t> Parenteral Medicines, Inc</a:t>
            </a:r>
            <a:r>
              <a:rPr lang="en-US" sz="3200" dirty="0"/>
              <a:t>. </a:t>
            </a:r>
            <a:r>
              <a:rPr lang="zh-CN" altLang="en-US" sz="3200" dirty="0"/>
              <a:t>梯瓦注射药物公司</a:t>
            </a:r>
            <a:r>
              <a:rPr lang="en-US" sz="3200" dirty="0"/>
              <a:t>, </a:t>
            </a:r>
          </a:p>
          <a:p>
            <a:pPr marL="285744" indent="-285744">
              <a:buFont typeface="Arial" pitchFamily="34" charset="0"/>
              <a:buChar char="•"/>
            </a:pPr>
            <a:r>
              <a:rPr lang="en-US" sz="3200" dirty="0"/>
              <a:t>located at 19 Hughes, Irvine, California. </a:t>
            </a:r>
          </a:p>
          <a:p>
            <a:pPr marL="285744" indent="-285744">
              <a:buFont typeface="Arial" pitchFamily="34" charset="0"/>
              <a:buChar char="•"/>
            </a:pPr>
            <a:r>
              <a:rPr lang="en-US" sz="3200" dirty="0"/>
              <a:t>The inspection identified </a:t>
            </a:r>
          </a:p>
          <a:p>
            <a:r>
              <a:rPr lang="en-US" sz="3200" b="1" dirty="0">
                <a:solidFill>
                  <a:srgbClr val="FF0000"/>
                </a:solidFill>
              </a:rPr>
              <a:t>  significant violations </a:t>
            </a:r>
            <a:r>
              <a:rPr lang="zh-CN" altLang="en-US" sz="3200" b="1" dirty="0">
                <a:solidFill>
                  <a:srgbClr val="FF0000"/>
                </a:solidFill>
              </a:rPr>
              <a:t>重大缺陷</a:t>
            </a:r>
            <a:endParaRPr lang="en-US" altLang="zh-CN" sz="3200" b="1" dirty="0">
              <a:solidFill>
                <a:srgbClr val="FF0000"/>
              </a:solidFill>
            </a:endParaRPr>
          </a:p>
          <a:p>
            <a:r>
              <a:rPr lang="en-US" sz="3200" dirty="0"/>
              <a:t>  of CGMP Regulations for Finished Pharmaceuticals </a:t>
            </a:r>
          </a:p>
        </p:txBody>
      </p:sp>
      <p:sp>
        <p:nvSpPr>
          <p:cNvPr id="5" name="文本框"/>
          <p:cNvSpPr txBox="1">
            <a:spLocks/>
          </p:cNvSpPr>
          <p:nvPr/>
        </p:nvSpPr>
        <p:spPr>
          <a:xfrm>
            <a:off x="1055440" y="343980"/>
            <a:ext cx="10972800" cy="1252728"/>
          </a:xfrm>
          <a:prstGeom prst="rect">
            <a:avLst/>
          </a:prstGeom>
          <a:noFill/>
          <a:ln w="9525" cap="flat" cmpd="sng">
            <a:noFill/>
            <a:prstDash val="solid"/>
            <a:miter/>
          </a:ln>
        </p:spPr>
        <p:txBody>
          <a:bodyPr vert="horz" wrap="square" lIns="91440" tIns="45720" rIns="91440" bIns="45720" anchor="ctr" anchorCtr="0">
            <a:prstTxWarp prst="textNoShape">
              <a:avLst/>
            </a:prstTxWarp>
          </a:bodyPr>
          <a:lstStyle>
            <a:lvl1pPr algn="ctr" defTabSz="914400" eaLnBrk="1" fontAlgn="auto" latinLnBrk="0" hangingPunct="1">
              <a:spcBef>
                <a:spcPts val="0"/>
              </a:spcBef>
              <a:buNone/>
              <a:defRPr sz="4400" kern="1200">
                <a:solidFill>
                  <a:srgbClr val="FFFFFF"/>
                </a:solidFill>
                <a:latin typeface="Candara" charset="0"/>
                <a:ea typeface="华文新魏" charset="0"/>
                <a:cs typeface="Candara" charset="0"/>
              </a:defRPr>
            </a:lvl1pPr>
          </a:lstStyle>
          <a:p>
            <a:r>
              <a:rPr lang="en-US" altLang="zh-CN" sz="4800" dirty="0">
                <a:solidFill>
                  <a:srgbClr val="FF0000"/>
                </a:solidFill>
                <a:cs typeface="Times New Roman" pitchFamily="18" charset="0"/>
              </a:rPr>
              <a:t>July13 to July 24, 2009 FDA </a:t>
            </a:r>
            <a:r>
              <a:rPr lang="zh-CN" altLang="en-US" sz="4800" dirty="0">
                <a:solidFill>
                  <a:srgbClr val="FF0000"/>
                </a:solidFill>
                <a:cs typeface="Times New Roman" pitchFamily="18" charset="0"/>
              </a:rPr>
              <a:t>飞行检查</a:t>
            </a:r>
          </a:p>
        </p:txBody>
      </p:sp>
      <p:sp>
        <p:nvSpPr>
          <p:cNvPr id="3" name="灯片编号占位符 2"/>
          <p:cNvSpPr>
            <a:spLocks noGrp="1"/>
          </p:cNvSpPr>
          <p:nvPr>
            <p:ph type="sldNum" sz="quarter" idx="12"/>
          </p:nvPr>
        </p:nvSpPr>
        <p:spPr/>
        <p:txBody>
          <a:bodyPr/>
          <a:lstStyle/>
          <a:p>
            <a:fld id="{A486D0B3-1CAB-4BA7-A184-9E5BCB60B324}" type="slidenum">
              <a:rPr lang="zh-CN" altLang="en-US" smtClean="0"/>
              <a:pPr/>
              <a:t>36</a:t>
            </a:fld>
            <a:endParaRPr lang="en-US" altLang="zh-CN"/>
          </a:p>
        </p:txBody>
      </p:sp>
    </p:spTree>
    <p:extLst>
      <p:ext uri="{BB962C8B-B14F-4D97-AF65-F5344CB8AC3E}">
        <p14:creationId xmlns:p14="http://schemas.microsoft.com/office/powerpoint/2010/main" xmlns="" val="37866135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19149" y="2060848"/>
            <a:ext cx="11152723" cy="230425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文本框"/>
          <p:cNvSpPr txBox="1">
            <a:spLocks/>
          </p:cNvSpPr>
          <p:nvPr/>
        </p:nvSpPr>
        <p:spPr>
          <a:xfrm>
            <a:off x="609600" y="338328"/>
            <a:ext cx="10972800" cy="1252728"/>
          </a:xfrm>
          <a:prstGeom prst="rect">
            <a:avLst/>
          </a:prstGeom>
          <a:noFill/>
          <a:ln w="9525" cap="flat" cmpd="sng">
            <a:noFill/>
            <a:prstDash val="solid"/>
            <a:miter/>
          </a:ln>
        </p:spPr>
        <p:txBody>
          <a:bodyPr vert="horz" wrap="square" lIns="91440" tIns="45720" rIns="91440" bIns="45720" anchor="ctr" anchorCtr="0">
            <a:prstTxWarp prst="textNoShape">
              <a:avLst/>
            </a:prstTxWarp>
          </a:bodyPr>
          <a:lstStyle>
            <a:lvl1pPr algn="ctr" defTabSz="914400" eaLnBrk="1" fontAlgn="auto" latinLnBrk="0" hangingPunct="1">
              <a:spcBef>
                <a:spcPts val="0"/>
              </a:spcBef>
              <a:buNone/>
              <a:defRPr sz="4400" kern="1200">
                <a:solidFill>
                  <a:srgbClr val="FFFFFF"/>
                </a:solidFill>
                <a:latin typeface="Candara" charset="0"/>
                <a:ea typeface="华文新魏" charset="0"/>
                <a:cs typeface="Candara" charset="0"/>
              </a:defRPr>
            </a:lvl1pPr>
          </a:lstStyle>
          <a:p>
            <a:r>
              <a:rPr lang="en-US" altLang="zh-CN" sz="5333" dirty="0">
                <a:solidFill>
                  <a:srgbClr val="FF0000"/>
                </a:solidFill>
                <a:cs typeface="Times New Roman" pitchFamily="18" charset="0"/>
              </a:rPr>
              <a:t>483 Observation Letter</a:t>
            </a:r>
            <a:endParaRPr lang="zh-CN" altLang="en-US" sz="5333" dirty="0">
              <a:solidFill>
                <a:srgbClr val="FF0000"/>
              </a:solidFill>
              <a:cs typeface="Times New Roman" pitchFamily="18" charset="0"/>
            </a:endParaRPr>
          </a:p>
        </p:txBody>
      </p:sp>
      <p:sp>
        <p:nvSpPr>
          <p:cNvPr id="2" name="灯片编号占位符 1"/>
          <p:cNvSpPr>
            <a:spLocks noGrp="1"/>
          </p:cNvSpPr>
          <p:nvPr>
            <p:ph type="sldNum" sz="quarter" idx="12"/>
          </p:nvPr>
        </p:nvSpPr>
        <p:spPr/>
        <p:txBody>
          <a:bodyPr/>
          <a:lstStyle/>
          <a:p>
            <a:fld id="{A486D0B3-1CAB-4BA7-A184-9E5BCB60B324}" type="slidenum">
              <a:rPr lang="zh-CN" altLang="en-US" smtClean="0"/>
              <a:pPr/>
              <a:t>37</a:t>
            </a:fld>
            <a:endParaRPr lang="en-US" altLang="zh-CN"/>
          </a:p>
        </p:txBody>
      </p:sp>
    </p:spTree>
    <p:extLst>
      <p:ext uri="{BB962C8B-B14F-4D97-AF65-F5344CB8AC3E}">
        <p14:creationId xmlns:p14="http://schemas.microsoft.com/office/powerpoint/2010/main" xmlns="" val="2286669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82429" y="1892830"/>
            <a:ext cx="10929939" cy="4607095"/>
          </a:xfrm>
          <a:prstGeom prst="rect">
            <a:avLst/>
          </a:prstGeom>
        </p:spPr>
        <p:txBody>
          <a:bodyPr wrap="square">
            <a:spAutoFit/>
          </a:bodyPr>
          <a:lstStyle/>
          <a:p>
            <a:pPr marL="514350" indent="-514350">
              <a:buFont typeface="+mj-lt"/>
              <a:buAutoNum type="arabicPeriod"/>
            </a:pPr>
            <a:r>
              <a:rPr lang="en-US" sz="2667" dirty="0"/>
              <a:t>Your firm's analysis of pooled samples from customer complaint vials of finished product (Lot#(b)(4)) revealed an endotoxin concentration of (b)(4). </a:t>
            </a:r>
            <a:r>
              <a:rPr lang="en-US" sz="2667" b="1" dirty="0">
                <a:solidFill>
                  <a:srgbClr val="FF0000"/>
                </a:solidFill>
              </a:rPr>
              <a:t>Your firm failed to identify a root cause and failed to implement a corrective action.</a:t>
            </a:r>
          </a:p>
          <a:p>
            <a:pPr marL="514350" indent="-514350">
              <a:buFont typeface="+mj-lt"/>
              <a:buAutoNum type="arabicPeriod"/>
            </a:pPr>
            <a:r>
              <a:rPr lang="en-US" sz="2667" dirty="0"/>
              <a:t>Your firm has </a:t>
            </a:r>
            <a:r>
              <a:rPr lang="en-US" sz="2667" b="1" dirty="0">
                <a:solidFill>
                  <a:srgbClr val="FF0000"/>
                </a:solidFill>
              </a:rPr>
              <a:t>not tested each lot of raw materials </a:t>
            </a:r>
            <a:r>
              <a:rPr lang="en-US" sz="2667" dirty="0"/>
              <a:t>used in the manufacture of </a:t>
            </a:r>
            <a:r>
              <a:rPr lang="en-US" sz="2667" dirty="0" err="1"/>
              <a:t>Propofol</a:t>
            </a:r>
            <a:r>
              <a:rPr lang="en-US" sz="2667" dirty="0"/>
              <a:t> Injectable Emulsion finished products to determine the presence and levels of bacterial endotoxin</a:t>
            </a:r>
          </a:p>
          <a:p>
            <a:pPr marL="514350" indent="-514350">
              <a:buFont typeface="+mj-lt"/>
              <a:buAutoNum type="arabicPeriod"/>
            </a:pPr>
            <a:r>
              <a:rPr lang="en-US" sz="2667" dirty="0"/>
              <a:t>The study to support the chemical and microbiological stability of </a:t>
            </a:r>
            <a:r>
              <a:rPr lang="en-US" sz="2667" dirty="0" err="1"/>
              <a:t>Propofol</a:t>
            </a:r>
            <a:r>
              <a:rPr lang="en-US" sz="2667" dirty="0"/>
              <a:t> bulk emulsion was not based on </a:t>
            </a:r>
            <a:r>
              <a:rPr lang="en-US" sz="2667" b="1" dirty="0">
                <a:solidFill>
                  <a:srgbClr val="FF0000"/>
                </a:solidFill>
              </a:rPr>
              <a:t>sampling</a:t>
            </a:r>
            <a:r>
              <a:rPr lang="en-US" sz="2667" dirty="0"/>
              <a:t> from the </a:t>
            </a:r>
            <a:r>
              <a:rPr lang="en-US" sz="2667" b="1" dirty="0"/>
              <a:t>(b)(4)</a:t>
            </a:r>
            <a:r>
              <a:rPr lang="en-US" sz="2667" dirty="0"/>
              <a:t> </a:t>
            </a:r>
            <a:r>
              <a:rPr lang="en-US" sz="2667" dirty="0">
                <a:solidFill>
                  <a:srgbClr val="FF0000"/>
                </a:solidFill>
              </a:rPr>
              <a:t>mixing vessel</a:t>
            </a:r>
            <a:r>
              <a:rPr lang="en-US" sz="2667" dirty="0"/>
              <a:t>, but on samples drawn from a </a:t>
            </a:r>
            <a:r>
              <a:rPr lang="en-US" sz="2667" b="1" dirty="0"/>
              <a:t>(b)(4)</a:t>
            </a:r>
            <a:r>
              <a:rPr lang="en-US" sz="2667" dirty="0"/>
              <a:t> "</a:t>
            </a:r>
            <a:r>
              <a:rPr lang="en-US" sz="2667" dirty="0">
                <a:solidFill>
                  <a:srgbClr val="FF0000"/>
                </a:solidFill>
              </a:rPr>
              <a:t>pressure can</a:t>
            </a:r>
            <a:r>
              <a:rPr lang="en-US" sz="2667" dirty="0"/>
              <a:t>."</a:t>
            </a:r>
          </a:p>
          <a:p>
            <a:pPr marL="342891" indent="-342891">
              <a:buFont typeface="Arial" pitchFamily="34" charset="0"/>
              <a:buChar char="•"/>
            </a:pPr>
            <a:endParaRPr lang="en-US" sz="2667" dirty="0"/>
          </a:p>
        </p:txBody>
      </p:sp>
      <p:sp>
        <p:nvSpPr>
          <p:cNvPr id="3" name="文本框"/>
          <p:cNvSpPr txBox="1">
            <a:spLocks/>
          </p:cNvSpPr>
          <p:nvPr/>
        </p:nvSpPr>
        <p:spPr>
          <a:xfrm>
            <a:off x="609600" y="338328"/>
            <a:ext cx="10972800" cy="1252728"/>
          </a:xfrm>
          <a:prstGeom prst="rect">
            <a:avLst/>
          </a:prstGeom>
          <a:noFill/>
          <a:ln w="9525" cap="flat" cmpd="sng">
            <a:noFill/>
            <a:prstDash val="solid"/>
            <a:miter/>
          </a:ln>
        </p:spPr>
        <p:txBody>
          <a:bodyPr vert="horz" wrap="square" lIns="91440" tIns="45720" rIns="91440" bIns="45720" anchor="ctr" anchorCtr="0">
            <a:prstTxWarp prst="textNoShape">
              <a:avLst/>
            </a:prstTxWarp>
          </a:bodyPr>
          <a:lstStyle>
            <a:lvl1pPr algn="ctr" defTabSz="914400" eaLnBrk="1" fontAlgn="auto" latinLnBrk="0" hangingPunct="1">
              <a:spcBef>
                <a:spcPts val="0"/>
              </a:spcBef>
              <a:buNone/>
              <a:defRPr sz="4400" kern="1200">
                <a:solidFill>
                  <a:srgbClr val="FFFFFF"/>
                </a:solidFill>
                <a:latin typeface="Candara" charset="0"/>
                <a:ea typeface="华文新魏" charset="0"/>
                <a:cs typeface="Candara" charset="0"/>
              </a:defRPr>
            </a:lvl1pPr>
          </a:lstStyle>
          <a:p>
            <a:r>
              <a:rPr lang="en-US" altLang="zh-CN" sz="5400" b="1" dirty="0">
                <a:solidFill>
                  <a:schemeClr val="accent2">
                    <a:lumMod val="75000"/>
                  </a:schemeClr>
                </a:solidFill>
              </a:rPr>
              <a:t>TEVA</a:t>
            </a:r>
            <a:r>
              <a:rPr lang="zh-CN" altLang="en-US" sz="5400" b="1" dirty="0">
                <a:solidFill>
                  <a:schemeClr val="accent2">
                    <a:lumMod val="75000"/>
                  </a:schemeClr>
                </a:solidFill>
              </a:rPr>
              <a:t>无菌缺陷案例</a:t>
            </a:r>
            <a:endParaRPr lang="zh-CN" altLang="en-US" sz="5333" b="1" dirty="0">
              <a:solidFill>
                <a:srgbClr val="FF0000"/>
              </a:solidFill>
              <a:cs typeface="Times New Roman" pitchFamily="18" charset="0"/>
            </a:endParaRPr>
          </a:p>
        </p:txBody>
      </p:sp>
      <p:sp>
        <p:nvSpPr>
          <p:cNvPr id="4" name="灯片编号占位符 3"/>
          <p:cNvSpPr>
            <a:spLocks noGrp="1"/>
          </p:cNvSpPr>
          <p:nvPr>
            <p:ph type="sldNum" sz="quarter" idx="12"/>
          </p:nvPr>
        </p:nvSpPr>
        <p:spPr/>
        <p:txBody>
          <a:bodyPr/>
          <a:lstStyle/>
          <a:p>
            <a:fld id="{A486D0B3-1CAB-4BA7-A184-9E5BCB60B324}" type="slidenum">
              <a:rPr lang="zh-CN" altLang="en-US" smtClean="0"/>
              <a:pPr/>
              <a:t>38</a:t>
            </a:fld>
            <a:endParaRPr lang="en-US" altLang="zh-CN"/>
          </a:p>
        </p:txBody>
      </p:sp>
    </p:spTree>
    <p:extLst>
      <p:ext uri="{BB962C8B-B14F-4D97-AF65-F5344CB8AC3E}">
        <p14:creationId xmlns:p14="http://schemas.microsoft.com/office/powerpoint/2010/main" xmlns="" val="23860649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262061" y="1591056"/>
            <a:ext cx="10929939" cy="5017527"/>
          </a:xfrm>
          <a:prstGeom prst="rect">
            <a:avLst/>
          </a:prstGeom>
        </p:spPr>
        <p:txBody>
          <a:bodyPr wrap="square">
            <a:spAutoFit/>
          </a:bodyPr>
          <a:lstStyle/>
          <a:p>
            <a:r>
              <a:rPr lang="en-US" sz="2667" dirty="0"/>
              <a:t>For example, the bacterial </a:t>
            </a:r>
            <a:r>
              <a:rPr lang="en-US" sz="2667" b="1" dirty="0">
                <a:solidFill>
                  <a:srgbClr val="FF0000"/>
                </a:solidFill>
              </a:rPr>
              <a:t>endotoxin test methods </a:t>
            </a:r>
            <a:r>
              <a:rPr lang="en-US" sz="2667" dirty="0"/>
              <a:t>used for the final release of </a:t>
            </a:r>
            <a:r>
              <a:rPr lang="en-US" sz="2667" dirty="0" err="1"/>
              <a:t>Propofol</a:t>
            </a:r>
            <a:r>
              <a:rPr lang="en-US" sz="2667" dirty="0"/>
              <a:t> Injectable Emulsion were </a:t>
            </a:r>
            <a:r>
              <a:rPr lang="en-US" sz="2667" b="1" dirty="0">
                <a:solidFill>
                  <a:srgbClr val="FF0000"/>
                </a:solidFill>
              </a:rPr>
              <a:t>not adequate </a:t>
            </a:r>
            <a:r>
              <a:rPr lang="en-US" sz="2667" dirty="0"/>
              <a:t>to ensure detection of bacterial endotoxin as described below.</a:t>
            </a:r>
          </a:p>
          <a:p>
            <a:pPr marL="342891" indent="-342891">
              <a:buFont typeface="Arial" pitchFamily="34" charset="0"/>
              <a:buChar char="•"/>
            </a:pPr>
            <a:endParaRPr lang="en-US" sz="2667" dirty="0"/>
          </a:p>
          <a:p>
            <a:r>
              <a:rPr lang="en-US" sz="2667" dirty="0"/>
              <a:t>	A) SOP (b)(4), is deficient because there is no requirement for </a:t>
            </a:r>
            <a:r>
              <a:rPr lang="en-US" sz="2667" b="1" dirty="0" err="1">
                <a:solidFill>
                  <a:srgbClr val="FF0000"/>
                </a:solidFill>
              </a:rPr>
              <a:t>vortexing</a:t>
            </a:r>
            <a:r>
              <a:rPr lang="en-US" sz="2667" dirty="0"/>
              <a:t> the finished product vials of </a:t>
            </a:r>
            <a:r>
              <a:rPr lang="en-US" sz="2667" dirty="0" err="1"/>
              <a:t>Propofol</a:t>
            </a:r>
            <a:r>
              <a:rPr lang="en-US" sz="2667" dirty="0"/>
              <a:t> Injectable Emulsion </a:t>
            </a:r>
            <a:r>
              <a:rPr lang="en-US" sz="2667" b="1" dirty="0">
                <a:solidFill>
                  <a:srgbClr val="FF0000"/>
                </a:solidFill>
              </a:rPr>
              <a:t>prior to sample preparation.</a:t>
            </a:r>
          </a:p>
          <a:p>
            <a:pPr marL="342891" indent="-342891">
              <a:buFont typeface="Arial" pitchFamily="34" charset="0"/>
              <a:buChar char="•"/>
            </a:pPr>
            <a:endParaRPr lang="en-US" sz="2667" dirty="0"/>
          </a:p>
          <a:p>
            <a:r>
              <a:rPr lang="en-US" sz="2667" dirty="0"/>
              <a:t>	B) </a:t>
            </a:r>
            <a:r>
              <a:rPr lang="en-US" sz="2667" b="1" dirty="0">
                <a:solidFill>
                  <a:srgbClr val="FF0000"/>
                </a:solidFill>
              </a:rPr>
              <a:t>The pH was not checked </a:t>
            </a:r>
            <a:r>
              <a:rPr lang="en-US" sz="2667" dirty="0"/>
              <a:t>by mixing a portion of the sample preparation with (b)(4) first before adjusting the pH of the sample preparation solution</a:t>
            </a:r>
          </a:p>
          <a:p>
            <a:pPr marL="342891" indent="-342891">
              <a:buFont typeface="Arial" pitchFamily="34" charset="0"/>
              <a:buChar char="•"/>
            </a:pPr>
            <a:endParaRPr lang="en-US" sz="2667" dirty="0"/>
          </a:p>
        </p:txBody>
      </p:sp>
      <p:sp>
        <p:nvSpPr>
          <p:cNvPr id="4" name="灯片编号占位符 3"/>
          <p:cNvSpPr>
            <a:spLocks noGrp="1"/>
          </p:cNvSpPr>
          <p:nvPr>
            <p:ph type="sldNum" sz="quarter" idx="12"/>
          </p:nvPr>
        </p:nvSpPr>
        <p:spPr/>
        <p:txBody>
          <a:bodyPr/>
          <a:lstStyle/>
          <a:p>
            <a:fld id="{A486D0B3-1CAB-4BA7-A184-9E5BCB60B324}" type="slidenum">
              <a:rPr lang="zh-CN" altLang="en-US" smtClean="0"/>
              <a:pPr/>
              <a:t>39</a:t>
            </a:fld>
            <a:endParaRPr lang="en-US" altLang="zh-CN"/>
          </a:p>
        </p:txBody>
      </p:sp>
      <p:sp>
        <p:nvSpPr>
          <p:cNvPr id="5" name="页脚占位符 4"/>
          <p:cNvSpPr>
            <a:spLocks noGrp="1"/>
          </p:cNvSpPr>
          <p:nvPr>
            <p:ph type="ftr" sz="quarter" idx="11"/>
          </p:nvPr>
        </p:nvSpPr>
        <p:spPr/>
        <p:txBody>
          <a:bodyPr/>
          <a:lstStyle/>
          <a:p>
            <a:pPr>
              <a:defRPr/>
            </a:pPr>
            <a:r>
              <a:rPr lang="zh-CN" altLang="en-US"/>
              <a:t>陈洪 以岭药业</a:t>
            </a:r>
            <a:endParaRPr lang="en-US" altLang="zh-CN"/>
          </a:p>
        </p:txBody>
      </p:sp>
      <p:sp>
        <p:nvSpPr>
          <p:cNvPr id="6" name="文本框"/>
          <p:cNvSpPr txBox="1">
            <a:spLocks/>
          </p:cNvSpPr>
          <p:nvPr/>
        </p:nvSpPr>
        <p:spPr>
          <a:xfrm>
            <a:off x="762000" y="338328"/>
            <a:ext cx="10972800" cy="1252728"/>
          </a:xfrm>
          <a:prstGeom prst="rect">
            <a:avLst/>
          </a:prstGeom>
          <a:noFill/>
          <a:ln w="9525" cap="flat" cmpd="sng">
            <a:noFill/>
            <a:prstDash val="solid"/>
            <a:miter/>
          </a:ln>
        </p:spPr>
        <p:txBody>
          <a:bodyPr vert="horz" wrap="square" lIns="91440" tIns="45720" rIns="91440" bIns="45720" anchor="ctr" anchorCtr="0">
            <a:prstTxWarp prst="textNoShape">
              <a:avLst/>
            </a:prstTxWarp>
          </a:bodyPr>
          <a:lstStyle>
            <a:lvl1pPr algn="ctr" defTabSz="914400" eaLnBrk="1" fontAlgn="auto" latinLnBrk="0" hangingPunct="1">
              <a:spcBef>
                <a:spcPts val="0"/>
              </a:spcBef>
              <a:buNone/>
              <a:defRPr sz="4400" kern="1200">
                <a:solidFill>
                  <a:srgbClr val="FFFFFF"/>
                </a:solidFill>
                <a:latin typeface="Candara" charset="0"/>
                <a:ea typeface="华文新魏" charset="0"/>
                <a:cs typeface="Candara" charset="0"/>
              </a:defRPr>
            </a:lvl1pPr>
          </a:lstStyle>
          <a:p>
            <a:r>
              <a:rPr lang="en-US" altLang="zh-CN" sz="5400" b="1" dirty="0">
                <a:solidFill>
                  <a:schemeClr val="accent2">
                    <a:lumMod val="75000"/>
                  </a:schemeClr>
                </a:solidFill>
              </a:rPr>
              <a:t>TEVA</a:t>
            </a:r>
            <a:r>
              <a:rPr lang="zh-CN" altLang="en-US" sz="5400" b="1" dirty="0">
                <a:solidFill>
                  <a:schemeClr val="accent2">
                    <a:lumMod val="75000"/>
                  </a:schemeClr>
                </a:solidFill>
              </a:rPr>
              <a:t>无菌缺陷案例</a:t>
            </a:r>
            <a:endParaRPr lang="zh-CN" altLang="en-US" sz="5333" b="1" dirty="0">
              <a:solidFill>
                <a:srgbClr val="FF0000"/>
              </a:solidFill>
              <a:cs typeface="Times New Roman" pitchFamily="18" charset="0"/>
            </a:endParaRPr>
          </a:p>
        </p:txBody>
      </p:sp>
    </p:spTree>
    <p:extLst>
      <p:ext uri="{BB962C8B-B14F-4D97-AF65-F5344CB8AC3E}">
        <p14:creationId xmlns:p14="http://schemas.microsoft.com/office/powerpoint/2010/main" xmlns="" val="1229733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847528" y="332656"/>
            <a:ext cx="9657083" cy="1280890"/>
          </a:xfrm>
        </p:spPr>
        <p:txBody>
          <a:bodyPr>
            <a:normAutofit fontScale="90000"/>
          </a:bodyPr>
          <a:lstStyle/>
          <a:p>
            <a:pPr algn="ctr"/>
            <a:r>
              <a:rPr lang="zh-CN" altLang="en-US" dirty="0"/>
              <a:t>给药途径之分布</a:t>
            </a:r>
            <a:r>
              <a:rPr lang="en-US" dirty="0"/>
              <a:t>, 2017-18</a:t>
            </a:r>
            <a:br>
              <a:rPr lang="en-US" dirty="0"/>
            </a:br>
            <a:r>
              <a:rPr lang="en-US" dirty="0"/>
              <a:t>Distribution of Route of Administration, 2017-18</a:t>
            </a:r>
            <a:br>
              <a:rPr lang="en-US" dirty="0"/>
            </a:br>
            <a:endParaRPr lang="en-US" dirty="0"/>
          </a:p>
        </p:txBody>
      </p:sp>
      <p:sp>
        <p:nvSpPr>
          <p:cNvPr id="5" name="灯片编号占位符 4"/>
          <p:cNvSpPr>
            <a:spLocks noGrp="1"/>
          </p:cNvSpPr>
          <p:nvPr>
            <p:ph type="sldNum" sz="quarter" idx="12"/>
          </p:nvPr>
        </p:nvSpPr>
        <p:spPr/>
        <p:txBody>
          <a:bodyPr/>
          <a:lstStyle/>
          <a:p>
            <a:fld id="{1D1BCF8E-AEE7-486F-8B4C-AC73B2E8681B}" type="slidenum">
              <a:rPr lang="zh-CN" altLang="en-US" smtClean="0"/>
              <a:pPr/>
              <a:t>4</a:t>
            </a:fld>
            <a:endParaRPr lang="en-US" altLang="zh-CN"/>
          </a:p>
        </p:txBody>
      </p:sp>
      <p:sp>
        <p:nvSpPr>
          <p:cNvPr id="6" name="矩形 5"/>
          <p:cNvSpPr/>
          <p:nvPr/>
        </p:nvSpPr>
        <p:spPr>
          <a:xfrm>
            <a:off x="4079776" y="6347328"/>
            <a:ext cx="4782078" cy="369332"/>
          </a:xfrm>
          <a:prstGeom prst="rect">
            <a:avLst/>
          </a:prstGeom>
        </p:spPr>
        <p:txBody>
          <a:bodyPr wrap="none">
            <a:spAutoFit/>
          </a:bodyPr>
          <a:lstStyle/>
          <a:p>
            <a:r>
              <a:rPr lang="en-US" dirty="0"/>
              <a:t>[</a:t>
            </a:r>
            <a:r>
              <a:rPr lang="zh-CN" altLang="en-US" dirty="0"/>
              <a:t>详情请参阅</a:t>
            </a:r>
            <a:r>
              <a:rPr lang="en-US" dirty="0" err="1"/>
              <a:t>Citeline</a:t>
            </a:r>
            <a:r>
              <a:rPr lang="en-US" dirty="0"/>
              <a:t>®</a:t>
            </a:r>
            <a:r>
              <a:rPr lang="zh-CN" altLang="en-US" dirty="0"/>
              <a:t>中的</a:t>
            </a:r>
            <a:r>
              <a:rPr lang="en-US" dirty="0"/>
              <a:t> </a:t>
            </a:r>
            <a:r>
              <a:rPr lang="en-US" dirty="0" err="1"/>
              <a:t>Pharmaprojects</a:t>
            </a:r>
            <a:r>
              <a:rPr lang="en-US" dirty="0"/>
              <a:t>®] </a:t>
            </a:r>
          </a:p>
        </p:txBody>
      </p:sp>
      <p:pic>
        <p:nvPicPr>
          <p:cNvPr id="7" name="图片 6" descr="http://mail.yiling.cn:6999/coremail/s?func=mbox:getComposeData&amp;sid=BAKEVPmmgVyGmeEnxvmmltebtNlwlcXf&amp;composeId=1522740664020&amp;attachId=4"/>
          <p:cNvPicPr/>
          <p:nvPr/>
        </p:nvPicPr>
        <p:blipFill>
          <a:blip r:embed="rId2">
            <a:extLst>
              <a:ext uri="{28A0092B-C50C-407E-A947-70E740481C1C}">
                <a14:useLocalDpi xmlns:a14="http://schemas.microsoft.com/office/drawing/2010/main" xmlns="" val="0"/>
              </a:ext>
            </a:extLst>
          </a:blip>
          <a:srcRect/>
          <a:stretch>
            <a:fillRect/>
          </a:stretch>
        </p:blipFill>
        <p:spPr bwMode="auto">
          <a:xfrm>
            <a:off x="2855640" y="1484784"/>
            <a:ext cx="6552728" cy="4862544"/>
          </a:xfrm>
          <a:prstGeom prst="rect">
            <a:avLst/>
          </a:prstGeom>
          <a:noFill/>
          <a:ln>
            <a:noFill/>
          </a:ln>
        </p:spPr>
      </p:pic>
    </p:spTree>
    <p:extLst>
      <p:ext uri="{BB962C8B-B14F-4D97-AF65-F5344CB8AC3E}">
        <p14:creationId xmlns:p14="http://schemas.microsoft.com/office/powerpoint/2010/main" xmlns="" val="19570749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00100" y="1700809"/>
            <a:ext cx="10929939" cy="5017527"/>
          </a:xfrm>
          <a:prstGeom prst="rect">
            <a:avLst/>
          </a:prstGeom>
        </p:spPr>
        <p:txBody>
          <a:bodyPr wrap="square">
            <a:spAutoFit/>
          </a:bodyPr>
          <a:lstStyle/>
          <a:p>
            <a:pPr marL="342891" indent="-342891">
              <a:buFont typeface="Arial" pitchFamily="34" charset="0"/>
              <a:buChar char="•"/>
            </a:pPr>
            <a:r>
              <a:rPr lang="en-US" sz="2667" dirty="0"/>
              <a:t>Your firm was </a:t>
            </a:r>
            <a:r>
              <a:rPr lang="en-US" sz="2667" b="1" dirty="0">
                <a:solidFill>
                  <a:srgbClr val="FF0000"/>
                </a:solidFill>
              </a:rPr>
              <a:t>unable to determine the cause of an out-of-trend level </a:t>
            </a:r>
            <a:r>
              <a:rPr lang="en-US" sz="2667" dirty="0"/>
              <a:t>of bacterial endotoxin contamination found in three vials of finished product (Lot #</a:t>
            </a:r>
            <a:r>
              <a:rPr lang="en-US" sz="2667" b="1" dirty="0"/>
              <a:t>(b)(4)</a:t>
            </a:r>
            <a:r>
              <a:rPr lang="en-US" sz="2667" dirty="0"/>
              <a:t>) of </a:t>
            </a:r>
            <a:r>
              <a:rPr lang="en-US" sz="2667" dirty="0" err="1"/>
              <a:t>Propofol</a:t>
            </a:r>
            <a:r>
              <a:rPr lang="en-US" sz="2667" dirty="0"/>
              <a:t> Injectable Emulsion. </a:t>
            </a:r>
            <a:r>
              <a:rPr lang="en-US" sz="2667" b="1" dirty="0">
                <a:solidFill>
                  <a:srgbClr val="FF0000"/>
                </a:solidFill>
              </a:rPr>
              <a:t>No corrective action </a:t>
            </a:r>
            <a:r>
              <a:rPr lang="en-US" sz="2667" dirty="0"/>
              <a:t>was taken in response to this finding at the time of manufacture, and </a:t>
            </a:r>
            <a:r>
              <a:rPr lang="en-US" sz="2667" b="1" dirty="0">
                <a:solidFill>
                  <a:srgbClr val="FF0000"/>
                </a:solidFill>
              </a:rPr>
              <a:t>your firm released the lot</a:t>
            </a:r>
          </a:p>
          <a:p>
            <a:pPr marL="342891" indent="-342891">
              <a:buFont typeface="Arial" pitchFamily="34" charset="0"/>
              <a:buChar char="•"/>
            </a:pPr>
            <a:r>
              <a:rPr lang="en-US" sz="2667" dirty="0"/>
              <a:t>your firm's finished product </a:t>
            </a:r>
            <a:r>
              <a:rPr lang="en-US" sz="2667" dirty="0">
                <a:solidFill>
                  <a:srgbClr val="FF0000"/>
                </a:solidFill>
              </a:rPr>
              <a:t>sampling plan for (b)(4) and (b)(4) in </a:t>
            </a:r>
            <a:r>
              <a:rPr lang="en-US" sz="2667" dirty="0" err="1">
                <a:solidFill>
                  <a:srgbClr val="FF0000"/>
                </a:solidFill>
              </a:rPr>
              <a:t>Propofol</a:t>
            </a:r>
            <a:r>
              <a:rPr lang="en-US" sz="2667" dirty="0">
                <a:solidFill>
                  <a:srgbClr val="FF0000"/>
                </a:solidFill>
              </a:rPr>
              <a:t> Injectable Emulsion is not representative </a:t>
            </a:r>
            <a:r>
              <a:rPr lang="en-US" sz="2667" dirty="0"/>
              <a:t>of the batch produced. A total of thirteen units are sampled per lot, with three tested for bacterial endotoxin and ten tested for </a:t>
            </a:r>
            <a:r>
              <a:rPr lang="en-US" sz="2667" dirty="0" err="1"/>
              <a:t>bioburden</a:t>
            </a:r>
            <a:r>
              <a:rPr lang="en-US" sz="2667" dirty="0"/>
              <a:t>. This sampling of thirteen units is irrespective of lot size, which may vary from (b)(4) to (b)(4) units (vials) per lot.</a:t>
            </a:r>
          </a:p>
          <a:p>
            <a:pPr marL="342891" indent="-342891">
              <a:buFont typeface="Arial" pitchFamily="34" charset="0"/>
              <a:buChar char="•"/>
            </a:pPr>
            <a:endParaRPr lang="en-US" sz="2667" dirty="0"/>
          </a:p>
        </p:txBody>
      </p:sp>
      <p:sp>
        <p:nvSpPr>
          <p:cNvPr id="3" name="文本框"/>
          <p:cNvSpPr txBox="1">
            <a:spLocks/>
          </p:cNvSpPr>
          <p:nvPr/>
        </p:nvSpPr>
        <p:spPr>
          <a:xfrm>
            <a:off x="609600" y="338328"/>
            <a:ext cx="10972800" cy="1252728"/>
          </a:xfrm>
          <a:prstGeom prst="rect">
            <a:avLst/>
          </a:prstGeom>
          <a:noFill/>
          <a:ln w="9525" cap="flat" cmpd="sng">
            <a:noFill/>
            <a:prstDash val="solid"/>
            <a:miter/>
          </a:ln>
        </p:spPr>
        <p:txBody>
          <a:bodyPr vert="horz" wrap="square" lIns="91440" tIns="45720" rIns="91440" bIns="45720" anchor="ctr" anchorCtr="0">
            <a:prstTxWarp prst="textNoShape">
              <a:avLst/>
            </a:prstTxWarp>
          </a:bodyPr>
          <a:lstStyle>
            <a:lvl1pPr algn="ctr" defTabSz="914400" eaLnBrk="1" fontAlgn="auto" latinLnBrk="0" hangingPunct="1">
              <a:spcBef>
                <a:spcPts val="0"/>
              </a:spcBef>
              <a:buNone/>
              <a:defRPr sz="4400" kern="1200">
                <a:solidFill>
                  <a:srgbClr val="FFFFFF"/>
                </a:solidFill>
                <a:latin typeface="Candara" charset="0"/>
                <a:ea typeface="华文新魏" charset="0"/>
                <a:cs typeface="Candara" charset="0"/>
              </a:defRPr>
            </a:lvl1pPr>
          </a:lstStyle>
          <a:p>
            <a:r>
              <a:rPr lang="en-US" altLang="zh-CN" sz="4800" b="1" dirty="0">
                <a:solidFill>
                  <a:schemeClr val="accent2">
                    <a:lumMod val="75000"/>
                  </a:schemeClr>
                </a:solidFill>
              </a:rPr>
              <a:t>TEVA</a:t>
            </a:r>
            <a:r>
              <a:rPr lang="zh-CN" altLang="en-US" sz="4800" b="1" dirty="0">
                <a:solidFill>
                  <a:schemeClr val="accent2">
                    <a:lumMod val="75000"/>
                  </a:schemeClr>
                </a:solidFill>
              </a:rPr>
              <a:t>无菌缺陷案例</a:t>
            </a:r>
            <a:endParaRPr lang="zh-CN" altLang="en-US" sz="4800" b="1" dirty="0">
              <a:solidFill>
                <a:srgbClr val="FF0000"/>
              </a:solidFill>
              <a:cs typeface="Times New Roman" pitchFamily="18" charset="0"/>
            </a:endParaRPr>
          </a:p>
        </p:txBody>
      </p:sp>
      <p:sp>
        <p:nvSpPr>
          <p:cNvPr id="4" name="灯片编号占位符 3"/>
          <p:cNvSpPr>
            <a:spLocks noGrp="1"/>
          </p:cNvSpPr>
          <p:nvPr>
            <p:ph type="sldNum" sz="quarter" idx="12"/>
          </p:nvPr>
        </p:nvSpPr>
        <p:spPr/>
        <p:txBody>
          <a:bodyPr/>
          <a:lstStyle/>
          <a:p>
            <a:fld id="{A486D0B3-1CAB-4BA7-A184-9E5BCB60B324}" type="slidenum">
              <a:rPr lang="zh-CN" altLang="en-US" smtClean="0"/>
              <a:pPr/>
              <a:t>40</a:t>
            </a:fld>
            <a:endParaRPr lang="en-US" altLang="zh-CN"/>
          </a:p>
        </p:txBody>
      </p:sp>
    </p:spTree>
    <p:extLst>
      <p:ext uri="{BB962C8B-B14F-4D97-AF65-F5344CB8AC3E}">
        <p14:creationId xmlns:p14="http://schemas.microsoft.com/office/powerpoint/2010/main" xmlns="" val="31902413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631504" y="329899"/>
            <a:ext cx="9873108" cy="866853"/>
          </a:xfrm>
        </p:spPr>
        <p:txBody>
          <a:bodyPr/>
          <a:lstStyle/>
          <a:p>
            <a:r>
              <a:rPr lang="zh-CN" altLang="en-US" b="1" dirty="0"/>
              <a:t>未能建立并遵循适当的</a:t>
            </a:r>
            <a:r>
              <a:rPr lang="en-US" altLang="zh-CN" b="1" dirty="0"/>
              <a:t>SOP</a:t>
            </a:r>
            <a:endParaRPr lang="zh-CN" altLang="en-US" dirty="0"/>
          </a:p>
        </p:txBody>
      </p:sp>
      <p:sp>
        <p:nvSpPr>
          <p:cNvPr id="3" name="内容占位符 2"/>
          <p:cNvSpPr>
            <a:spLocks noGrp="1"/>
          </p:cNvSpPr>
          <p:nvPr>
            <p:ph idx="1"/>
          </p:nvPr>
        </p:nvSpPr>
        <p:spPr>
          <a:xfrm>
            <a:off x="1415480" y="1340768"/>
            <a:ext cx="10369152" cy="4626523"/>
          </a:xfrm>
        </p:spPr>
        <p:txBody>
          <a:bodyPr>
            <a:noAutofit/>
          </a:bodyPr>
          <a:lstStyle/>
          <a:p>
            <a:r>
              <a:rPr lang="en-US" altLang="zh-CN" sz="3200" b="1" i="1" dirty="0">
                <a:solidFill>
                  <a:srgbClr val="C00000"/>
                </a:solidFill>
              </a:rPr>
              <a:t>A.</a:t>
            </a:r>
            <a:r>
              <a:rPr lang="zh-CN" altLang="en-US" sz="3200" b="1" i="1" dirty="0">
                <a:solidFill>
                  <a:srgbClr val="C00000"/>
                </a:solidFill>
              </a:rPr>
              <a:t>无菌注射液的设置和灌装期间不良的无菌行为：</a:t>
            </a:r>
            <a:endParaRPr lang="en-US" altLang="zh-CN" sz="3200" b="1" i="1" dirty="0">
              <a:solidFill>
                <a:srgbClr val="C00000"/>
              </a:solidFill>
            </a:endParaRPr>
          </a:p>
          <a:p>
            <a:r>
              <a:rPr lang="en-US" altLang="zh-CN" sz="2800" dirty="0"/>
              <a:t>an operator </a:t>
            </a:r>
            <a:r>
              <a:rPr lang="en-US" altLang="zh-CN" sz="2800" dirty="0">
                <a:solidFill>
                  <a:srgbClr val="FF0000"/>
                </a:solidFill>
              </a:rPr>
              <a:t>passing a pen </a:t>
            </a:r>
            <a:r>
              <a:rPr lang="en-US" altLang="zh-CN" sz="2800" dirty="0"/>
              <a:t>directly over the stopper bowl to another operator.</a:t>
            </a:r>
          </a:p>
          <a:p>
            <a:r>
              <a:rPr lang="en-US" altLang="zh-CN" sz="2800" dirty="0"/>
              <a:t>an </a:t>
            </a:r>
            <a:r>
              <a:rPr lang="en-US" altLang="zh-CN" sz="2800" dirty="0">
                <a:solidFill>
                  <a:srgbClr val="FF0000"/>
                </a:solidFill>
              </a:rPr>
              <a:t>operator sitting on the clean room floor</a:t>
            </a:r>
            <a:r>
              <a:rPr lang="en-US" altLang="zh-CN" sz="2800" dirty="0"/>
              <a:t> during set-up of the filling line and not changing the gown after standing up.</a:t>
            </a:r>
          </a:p>
          <a:p>
            <a:r>
              <a:rPr lang="en-US" altLang="zh-CN" sz="2800" dirty="0"/>
              <a:t>operators </a:t>
            </a:r>
            <a:r>
              <a:rPr lang="en-US" altLang="zh-CN" sz="2800" dirty="0">
                <a:solidFill>
                  <a:srgbClr val="FF0000"/>
                </a:solidFill>
              </a:rPr>
              <a:t>leaning against the cleanroom walls</a:t>
            </a:r>
            <a:r>
              <a:rPr lang="en-US" altLang="zh-CN" sz="2800" dirty="0"/>
              <a:t>.</a:t>
            </a:r>
          </a:p>
          <a:p>
            <a:r>
              <a:rPr lang="en-US" altLang="zh-CN" sz="2800" dirty="0"/>
              <a:t>an operator </a:t>
            </a:r>
            <a:r>
              <a:rPr lang="zh-CN" altLang="en-US" sz="2800" dirty="0"/>
              <a:t>让无菌隔离系统 长时间打开 </a:t>
            </a:r>
            <a:r>
              <a:rPr lang="en-US" altLang="zh-CN" sz="2800" dirty="0"/>
              <a:t>during filling line set-up, even when he was not working in the immediate area.</a:t>
            </a:r>
            <a:endParaRPr lang="zh-CN" altLang="en-US" sz="2800" b="1" dirty="0">
              <a:solidFill>
                <a:srgbClr val="C00000"/>
              </a:solidFill>
            </a:endParaRPr>
          </a:p>
        </p:txBody>
      </p:sp>
      <p:sp>
        <p:nvSpPr>
          <p:cNvPr id="5" name="灯片编号占位符 4"/>
          <p:cNvSpPr>
            <a:spLocks noGrp="1"/>
          </p:cNvSpPr>
          <p:nvPr>
            <p:ph type="sldNum" sz="quarter" idx="12"/>
          </p:nvPr>
        </p:nvSpPr>
        <p:spPr/>
        <p:txBody>
          <a:bodyPr/>
          <a:lstStyle/>
          <a:p>
            <a:fld id="{241594D9-5E4E-4846-BB3C-6A425F15F14F}" type="slidenum">
              <a:rPr lang="zh-CN" altLang="en-US" smtClean="0"/>
              <a:pPr/>
              <a:t>41</a:t>
            </a:fld>
            <a:endParaRPr lang="en-US" altLang="zh-CN"/>
          </a:p>
        </p:txBody>
      </p:sp>
    </p:spTree>
    <p:extLst>
      <p:ext uri="{BB962C8B-B14F-4D97-AF65-F5344CB8AC3E}">
        <p14:creationId xmlns:p14="http://schemas.microsoft.com/office/powerpoint/2010/main" xmlns="" val="34896332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631504" y="476672"/>
            <a:ext cx="9873108" cy="788666"/>
          </a:xfrm>
        </p:spPr>
        <p:txBody>
          <a:bodyPr>
            <a:noAutofit/>
          </a:bodyPr>
          <a:lstStyle/>
          <a:p>
            <a:r>
              <a:rPr lang="zh-CN" altLang="en-US" sz="4000" b="1" dirty="0"/>
              <a:t>在回复此信时，请提供以下信息：</a:t>
            </a:r>
          </a:p>
        </p:txBody>
      </p:sp>
      <p:sp>
        <p:nvSpPr>
          <p:cNvPr id="3" name="内容占位符 2"/>
          <p:cNvSpPr>
            <a:spLocks noGrp="1"/>
          </p:cNvSpPr>
          <p:nvPr>
            <p:ph idx="1"/>
          </p:nvPr>
        </p:nvSpPr>
        <p:spPr>
          <a:xfrm>
            <a:off x="1271464" y="1556792"/>
            <a:ext cx="10193033" cy="3777622"/>
          </a:xfrm>
        </p:spPr>
        <p:txBody>
          <a:bodyPr>
            <a:noAutofit/>
          </a:bodyPr>
          <a:lstStyle/>
          <a:p>
            <a:r>
              <a:rPr lang="zh-CN" altLang="en-US" sz="2400" b="1" dirty="0"/>
              <a:t>在检查期间观察到不良无菌技术</a:t>
            </a:r>
            <a:r>
              <a:rPr lang="zh-CN" altLang="en-US" sz="2400" b="1" dirty="0">
                <a:solidFill>
                  <a:srgbClr val="FF0000"/>
                </a:solidFill>
              </a:rPr>
              <a:t>的风险评估</a:t>
            </a:r>
            <a:endParaRPr lang="en-US" altLang="zh-CN" sz="2400" b="1" dirty="0">
              <a:solidFill>
                <a:srgbClr val="FF0000"/>
              </a:solidFill>
            </a:endParaRPr>
          </a:p>
          <a:p>
            <a:r>
              <a:rPr lang="en-US" altLang="zh-CN" sz="2400" b="1" dirty="0"/>
              <a:t>a </a:t>
            </a:r>
            <a:r>
              <a:rPr lang="en-US" altLang="zh-CN" sz="2400" b="1" dirty="0">
                <a:solidFill>
                  <a:srgbClr val="FF0000"/>
                </a:solidFill>
              </a:rPr>
              <a:t>broader evaluation </a:t>
            </a:r>
            <a:r>
              <a:rPr lang="en-US" altLang="zh-CN" sz="2400" b="1" dirty="0"/>
              <a:t>of any additional aseptic technique breaches that have occurred in your operation (</a:t>
            </a:r>
            <a:r>
              <a:rPr lang="en-US" altLang="zh-CN" sz="2400" b="1" dirty="0" err="1"/>
              <a:t>e.g.,through</a:t>
            </a:r>
            <a:r>
              <a:rPr lang="en-US" altLang="zh-CN" sz="2400" b="1" dirty="0"/>
              <a:t> review of videos).</a:t>
            </a:r>
          </a:p>
          <a:p>
            <a:r>
              <a:rPr lang="en-US" altLang="zh-CN" sz="2400" b="1" dirty="0"/>
              <a:t>updated information to demonstrate that each of your aseptic processing lines is </a:t>
            </a:r>
            <a:r>
              <a:rPr lang="en-US" altLang="zh-CN" sz="2400" b="1" dirty="0">
                <a:solidFill>
                  <a:srgbClr val="FF0000"/>
                </a:solidFill>
              </a:rPr>
              <a:t>in a state of control</a:t>
            </a:r>
            <a:r>
              <a:rPr lang="en-US" altLang="zh-CN" sz="2400" b="1" dirty="0"/>
              <a:t>.</a:t>
            </a:r>
          </a:p>
          <a:p>
            <a:r>
              <a:rPr lang="en-US" altLang="zh-CN" sz="2400" b="1" dirty="0"/>
              <a:t>In addition to implementing enhancements to your aseptic processing operation design</a:t>
            </a:r>
            <a:r>
              <a:rPr lang="zh-CN" altLang="en-US" sz="2400" b="1" dirty="0"/>
              <a:t>，描述如何提高员工能力，监督日常运营和其他控制。</a:t>
            </a:r>
            <a:endParaRPr lang="zh-CN" altLang="en-US" sz="2400" b="1" dirty="0">
              <a:solidFill>
                <a:srgbClr val="FF0000"/>
              </a:solidFill>
            </a:endParaRPr>
          </a:p>
        </p:txBody>
      </p:sp>
      <p:sp>
        <p:nvSpPr>
          <p:cNvPr id="5" name="灯片编号占位符 4"/>
          <p:cNvSpPr>
            <a:spLocks noGrp="1"/>
          </p:cNvSpPr>
          <p:nvPr>
            <p:ph type="sldNum" sz="quarter" idx="12"/>
          </p:nvPr>
        </p:nvSpPr>
        <p:spPr/>
        <p:txBody>
          <a:bodyPr/>
          <a:lstStyle/>
          <a:p>
            <a:fld id="{241594D9-5E4E-4846-BB3C-6A425F15F14F}" type="slidenum">
              <a:rPr lang="zh-CN" altLang="en-US" smtClean="0"/>
              <a:pPr/>
              <a:t>42</a:t>
            </a:fld>
            <a:endParaRPr lang="en-US" altLang="zh-CN"/>
          </a:p>
        </p:txBody>
      </p:sp>
    </p:spTree>
    <p:extLst>
      <p:ext uri="{BB962C8B-B14F-4D97-AF65-F5344CB8AC3E}">
        <p14:creationId xmlns:p14="http://schemas.microsoft.com/office/powerpoint/2010/main" xmlns="" val="368981370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3472" y="1219212"/>
            <a:ext cx="10513168" cy="5130580"/>
          </a:xfrm>
        </p:spPr>
        <p:txBody>
          <a:bodyPr>
            <a:noAutofit/>
          </a:bodyPr>
          <a:lstStyle/>
          <a:p>
            <a:r>
              <a:rPr lang="en-US" altLang="zh-CN" sz="2400" b="1" i="1" dirty="0">
                <a:solidFill>
                  <a:srgbClr val="C00000"/>
                </a:solidFill>
              </a:rPr>
              <a:t>B.</a:t>
            </a:r>
            <a:r>
              <a:rPr lang="zh-CN" altLang="en-US" sz="2400" b="1" i="1" dirty="0">
                <a:solidFill>
                  <a:srgbClr val="C00000"/>
                </a:solidFill>
              </a:rPr>
              <a:t>药液灌装期间的机械故障</a:t>
            </a:r>
            <a:endParaRPr lang="en-US" altLang="zh-CN" sz="2400" b="1" i="1" dirty="0">
              <a:solidFill>
                <a:srgbClr val="C00000"/>
              </a:solidFill>
            </a:endParaRPr>
          </a:p>
          <a:p>
            <a:r>
              <a:rPr lang="zh-CN" altLang="en-US" sz="2400" dirty="0"/>
              <a:t>在没有适当理由的情况下，由于灌装机械故障或其他原因，贵公司报废了许多整瓶药</a:t>
            </a:r>
          </a:p>
          <a:p>
            <a:r>
              <a:rPr lang="zh-CN" altLang="en-US" sz="2400" dirty="0"/>
              <a:t>没有</a:t>
            </a:r>
            <a:r>
              <a:rPr lang="en-US" altLang="zh-CN" sz="2400" dirty="0"/>
              <a:t>SOP</a:t>
            </a:r>
            <a:r>
              <a:rPr lang="zh-CN" altLang="en-US" sz="2400" dirty="0"/>
              <a:t>和程序去处理由于机械故障后生产的药品</a:t>
            </a:r>
            <a:endParaRPr lang="en-US" altLang="zh-CN" sz="2400" dirty="0"/>
          </a:p>
          <a:p>
            <a:r>
              <a:rPr lang="zh-CN" altLang="en-US" sz="2400" b="1" dirty="0">
                <a:solidFill>
                  <a:srgbClr val="C00000"/>
                </a:solidFill>
              </a:rPr>
              <a:t>在回复此信时，请提供以下信息：</a:t>
            </a:r>
            <a:endParaRPr lang="en-US" altLang="zh-CN" sz="2400" b="1" dirty="0">
              <a:solidFill>
                <a:srgbClr val="C00000"/>
              </a:solidFill>
            </a:endParaRPr>
          </a:p>
          <a:p>
            <a:r>
              <a:rPr lang="en-US" altLang="zh-CN" sz="2400" b="1" dirty="0">
                <a:solidFill>
                  <a:srgbClr val="FF0000"/>
                </a:solidFill>
              </a:rPr>
              <a:t>a list of commercial batches rejected </a:t>
            </a:r>
            <a:r>
              <a:rPr lang="en-US" altLang="zh-CN" sz="2400" dirty="0"/>
              <a:t>as a result of mechanical problems or other reasons and the CAPA that was implemented in each case.</a:t>
            </a:r>
          </a:p>
          <a:p>
            <a:r>
              <a:rPr lang="en-US" altLang="zh-CN" sz="2400" b="1" dirty="0">
                <a:solidFill>
                  <a:srgbClr val="FF0000"/>
                </a:solidFill>
              </a:rPr>
              <a:t>a list of all media fills conducted since January 2011 </a:t>
            </a:r>
            <a:r>
              <a:rPr lang="en-US" altLang="zh-CN" sz="2400" dirty="0"/>
              <a:t>with fill date, number of units run, </a:t>
            </a:r>
            <a:r>
              <a:rPr lang="en-US" altLang="zh-CN" sz="2400" dirty="0">
                <a:solidFill>
                  <a:srgbClr val="FF0000"/>
                </a:solidFill>
              </a:rPr>
              <a:t>number of units incubated, number of positive units</a:t>
            </a:r>
            <a:r>
              <a:rPr lang="en-US" altLang="zh-CN" sz="2400" dirty="0"/>
              <a:t>, and annotation of whether the fill was aborted.</a:t>
            </a:r>
          </a:p>
        </p:txBody>
      </p:sp>
      <p:sp>
        <p:nvSpPr>
          <p:cNvPr id="5" name="灯片编号占位符 4"/>
          <p:cNvSpPr>
            <a:spLocks noGrp="1"/>
          </p:cNvSpPr>
          <p:nvPr>
            <p:ph type="sldNum" sz="quarter" idx="12"/>
          </p:nvPr>
        </p:nvSpPr>
        <p:spPr/>
        <p:txBody>
          <a:bodyPr/>
          <a:lstStyle/>
          <a:p>
            <a:fld id="{241594D9-5E4E-4846-BB3C-6A425F15F14F}" type="slidenum">
              <a:rPr lang="zh-CN" altLang="en-US" smtClean="0"/>
              <a:pPr/>
              <a:t>43</a:t>
            </a:fld>
            <a:endParaRPr lang="en-US" altLang="zh-CN"/>
          </a:p>
        </p:txBody>
      </p:sp>
      <p:sp>
        <p:nvSpPr>
          <p:cNvPr id="6" name="标题 1"/>
          <p:cNvSpPr txBox="1">
            <a:spLocks/>
          </p:cNvSpPr>
          <p:nvPr/>
        </p:nvSpPr>
        <p:spPr>
          <a:xfrm>
            <a:off x="1631504" y="329899"/>
            <a:ext cx="9873108" cy="866853"/>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b="1"/>
              <a:t>未能建立并遵循适当的</a:t>
            </a:r>
            <a:r>
              <a:rPr lang="en-US" altLang="zh-CN" b="1"/>
              <a:t>SOP</a:t>
            </a:r>
            <a:endParaRPr lang="zh-CN" altLang="en-US" dirty="0"/>
          </a:p>
        </p:txBody>
      </p:sp>
    </p:spTree>
    <p:extLst>
      <p:ext uri="{BB962C8B-B14F-4D97-AF65-F5344CB8AC3E}">
        <p14:creationId xmlns:p14="http://schemas.microsoft.com/office/powerpoint/2010/main" xmlns="" val="34118908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75521" y="624110"/>
            <a:ext cx="9729092" cy="788666"/>
          </a:xfrm>
        </p:spPr>
        <p:txBody>
          <a:bodyPr>
            <a:normAutofit/>
          </a:bodyPr>
          <a:lstStyle/>
          <a:p>
            <a:r>
              <a:rPr lang="zh-CN" altLang="en-US" sz="4000" b="1" dirty="0"/>
              <a:t>未能确保实验室记录包含完整数据</a:t>
            </a:r>
            <a:endParaRPr lang="zh-CN" altLang="en-US" sz="4000" dirty="0"/>
          </a:p>
        </p:txBody>
      </p:sp>
      <p:sp>
        <p:nvSpPr>
          <p:cNvPr id="3" name="内容占位符 2"/>
          <p:cNvSpPr>
            <a:spLocks noGrp="1"/>
          </p:cNvSpPr>
          <p:nvPr>
            <p:ph idx="1"/>
          </p:nvPr>
        </p:nvSpPr>
        <p:spPr>
          <a:xfrm>
            <a:off x="1199456" y="1556792"/>
            <a:ext cx="10657183" cy="3777622"/>
          </a:xfrm>
        </p:spPr>
        <p:txBody>
          <a:bodyPr>
            <a:noAutofit/>
          </a:bodyPr>
          <a:lstStyle/>
          <a:p>
            <a:r>
              <a:rPr lang="en-US" altLang="zh-CN" sz="2800" dirty="0"/>
              <a:t>Our investigators observed colony counts</a:t>
            </a:r>
            <a:r>
              <a:rPr lang="zh-CN" altLang="en-US" sz="2800" dirty="0"/>
              <a:t>菌落计数</a:t>
            </a:r>
            <a:r>
              <a:rPr lang="en-US" altLang="zh-CN" sz="2800" dirty="0"/>
              <a:t>for environmental and personnel monitoring that </a:t>
            </a:r>
            <a:r>
              <a:rPr lang="en-US" altLang="zh-CN" sz="2800" dirty="0">
                <a:solidFill>
                  <a:srgbClr val="FF0000"/>
                </a:solidFill>
              </a:rPr>
              <a:t>did not match your official records</a:t>
            </a:r>
            <a:r>
              <a:rPr lang="en-US" altLang="zh-CN" sz="2800" dirty="0"/>
              <a:t>. </a:t>
            </a:r>
          </a:p>
          <a:p>
            <a:r>
              <a:rPr lang="en-US" altLang="zh-CN" sz="2800" dirty="0"/>
              <a:t>For example, one contact plate from a Grade B area had a reported result of x CFU, but our investigator counted </a:t>
            </a:r>
            <a:r>
              <a:rPr lang="en-US" altLang="zh-CN" sz="2800" b="1" dirty="0"/>
              <a:t>xx </a:t>
            </a:r>
            <a:r>
              <a:rPr lang="en-US" altLang="zh-CN" sz="2800" dirty="0"/>
              <a:t>CFUs on the plate. Five other plates had reported results of </a:t>
            </a:r>
            <a:r>
              <a:rPr lang="en-US" altLang="zh-CN" sz="2800" b="1" dirty="0" err="1"/>
              <a:t>yy</a:t>
            </a:r>
            <a:r>
              <a:rPr lang="en-US" altLang="zh-CN" sz="2800" b="1" dirty="0"/>
              <a:t> </a:t>
            </a:r>
            <a:r>
              <a:rPr lang="en-US" altLang="zh-CN" sz="2800" dirty="0"/>
              <a:t>CFU, although our investigator counted </a:t>
            </a:r>
            <a:r>
              <a:rPr lang="en-US" altLang="zh-CN" sz="2800" b="1" dirty="0" err="1"/>
              <a:t>yyy</a:t>
            </a:r>
            <a:r>
              <a:rPr lang="en-US" altLang="zh-CN" sz="2800" b="1" dirty="0"/>
              <a:t> </a:t>
            </a:r>
            <a:r>
              <a:rPr lang="en-US" altLang="zh-CN" sz="2800" dirty="0"/>
              <a:t>CFU on each plate.</a:t>
            </a:r>
          </a:p>
          <a:p>
            <a:r>
              <a:rPr lang="zh-CN" altLang="en-US" sz="2800" dirty="0"/>
              <a:t>不准确报告环境和员工监测数据会不利于您在无菌处理操作中评估和控制的能力。</a:t>
            </a:r>
          </a:p>
        </p:txBody>
      </p:sp>
      <p:sp>
        <p:nvSpPr>
          <p:cNvPr id="5" name="灯片编号占位符 4"/>
          <p:cNvSpPr>
            <a:spLocks noGrp="1"/>
          </p:cNvSpPr>
          <p:nvPr>
            <p:ph type="sldNum" sz="quarter" idx="12"/>
          </p:nvPr>
        </p:nvSpPr>
        <p:spPr/>
        <p:txBody>
          <a:bodyPr/>
          <a:lstStyle/>
          <a:p>
            <a:fld id="{241594D9-5E4E-4846-BB3C-6A425F15F14F}" type="slidenum">
              <a:rPr lang="zh-CN" altLang="en-US" smtClean="0"/>
              <a:pPr/>
              <a:t>44</a:t>
            </a:fld>
            <a:endParaRPr lang="en-US" altLang="zh-CN"/>
          </a:p>
        </p:txBody>
      </p:sp>
    </p:spTree>
    <p:extLst>
      <p:ext uri="{BB962C8B-B14F-4D97-AF65-F5344CB8AC3E}">
        <p14:creationId xmlns:p14="http://schemas.microsoft.com/office/powerpoint/2010/main" xmlns="" val="34339060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683226" y="397517"/>
            <a:ext cx="9801100" cy="943251"/>
          </a:xfrm>
        </p:spPr>
        <p:txBody>
          <a:bodyPr>
            <a:normAutofit/>
          </a:bodyPr>
          <a:lstStyle/>
          <a:p>
            <a:r>
              <a:rPr lang="zh-CN" altLang="en-US" sz="4000" b="1" dirty="0"/>
              <a:t>未能对计算机进行适当的控制</a:t>
            </a:r>
            <a:endParaRPr lang="zh-CN" altLang="en-US" sz="4000" dirty="0"/>
          </a:p>
        </p:txBody>
      </p:sp>
      <p:sp>
        <p:nvSpPr>
          <p:cNvPr id="3" name="内容占位符 2"/>
          <p:cNvSpPr>
            <a:spLocks noGrp="1"/>
          </p:cNvSpPr>
          <p:nvPr>
            <p:ph idx="1"/>
          </p:nvPr>
        </p:nvSpPr>
        <p:spPr>
          <a:xfrm>
            <a:off x="1487488" y="1340768"/>
            <a:ext cx="9801099" cy="3777622"/>
          </a:xfrm>
        </p:spPr>
        <p:txBody>
          <a:bodyPr>
            <a:noAutofit/>
          </a:bodyPr>
          <a:lstStyle/>
          <a:p>
            <a:r>
              <a:rPr lang="en-US" altLang="zh-CN" sz="2400" dirty="0"/>
              <a:t>Your </a:t>
            </a:r>
            <a:r>
              <a:rPr lang="en-US" altLang="zh-CN" sz="2400" dirty="0">
                <a:solidFill>
                  <a:srgbClr val="FF0000"/>
                </a:solidFill>
              </a:rPr>
              <a:t>stand-alone computer systems lacked controls, </a:t>
            </a:r>
            <a:r>
              <a:rPr lang="en-US" altLang="zh-CN" sz="2400" dirty="0"/>
              <a:t>such as routine audit trail review and full data retention, to prevent analysts from deleting data. Although you implemented a procedure to begin reviewing audit trails of your HPLC Empower system on January 11, 2016, you had not performed any reviews prior to our inspection</a:t>
            </a:r>
          </a:p>
          <a:p>
            <a:r>
              <a:rPr lang="en-US" altLang="zh-CN" sz="2400" b="1" i="1" dirty="0">
                <a:solidFill>
                  <a:srgbClr val="C00000"/>
                </a:solidFill>
              </a:rPr>
              <a:t>In response to this letter, </a:t>
            </a:r>
          </a:p>
          <a:p>
            <a:r>
              <a:rPr lang="en-US" altLang="zh-CN" sz="2400" dirty="0"/>
              <a:t>provide details of your retrospective review of the HPLC and other laboratory data, such as FT-IR, GC, UV , and </a:t>
            </a:r>
            <a:r>
              <a:rPr lang="en-US" altLang="zh-CN" sz="2400" b="1" dirty="0"/>
              <a:t>(b)(4)</a:t>
            </a:r>
            <a:r>
              <a:rPr lang="en-US" altLang="zh-CN" sz="2400" dirty="0"/>
              <a:t>analyzer data. Indicate the period covered in your review and your rationale for selecting that timeframe</a:t>
            </a:r>
            <a:endParaRPr lang="zh-CN" altLang="en-US" sz="2400" dirty="0"/>
          </a:p>
        </p:txBody>
      </p:sp>
      <p:sp>
        <p:nvSpPr>
          <p:cNvPr id="5" name="灯片编号占位符 4"/>
          <p:cNvSpPr>
            <a:spLocks noGrp="1"/>
          </p:cNvSpPr>
          <p:nvPr>
            <p:ph type="sldNum" sz="quarter" idx="12"/>
          </p:nvPr>
        </p:nvSpPr>
        <p:spPr/>
        <p:txBody>
          <a:bodyPr/>
          <a:lstStyle/>
          <a:p>
            <a:fld id="{241594D9-5E4E-4846-BB3C-6A425F15F14F}" type="slidenum">
              <a:rPr lang="zh-CN" altLang="en-US" smtClean="0"/>
              <a:pPr/>
              <a:t>45</a:t>
            </a:fld>
            <a:endParaRPr lang="en-US" altLang="zh-CN"/>
          </a:p>
        </p:txBody>
      </p:sp>
    </p:spTree>
    <p:extLst>
      <p:ext uri="{BB962C8B-B14F-4D97-AF65-F5344CB8AC3E}">
        <p14:creationId xmlns:p14="http://schemas.microsoft.com/office/powerpoint/2010/main" xmlns="" val="41179237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626780" y="329899"/>
            <a:ext cx="9873108" cy="866853"/>
          </a:xfrm>
        </p:spPr>
        <p:txBody>
          <a:bodyPr>
            <a:normAutofit/>
          </a:bodyPr>
          <a:lstStyle/>
          <a:p>
            <a:r>
              <a:rPr lang="zh-CN" altLang="en-US" b="1" dirty="0"/>
              <a:t>未能按照适当的书面要求准备主生产和控制记录</a:t>
            </a:r>
            <a:endParaRPr lang="zh-CN" altLang="en-US" dirty="0"/>
          </a:p>
        </p:txBody>
      </p:sp>
      <p:sp>
        <p:nvSpPr>
          <p:cNvPr id="3" name="内容占位符 2"/>
          <p:cNvSpPr>
            <a:spLocks noGrp="1"/>
          </p:cNvSpPr>
          <p:nvPr>
            <p:ph idx="1"/>
          </p:nvPr>
        </p:nvSpPr>
        <p:spPr>
          <a:xfrm>
            <a:off x="1626780" y="1196752"/>
            <a:ext cx="9877832" cy="4714470"/>
          </a:xfrm>
        </p:spPr>
        <p:txBody>
          <a:bodyPr>
            <a:normAutofit/>
          </a:bodyPr>
          <a:lstStyle/>
          <a:p>
            <a:r>
              <a:rPr lang="en-US" altLang="zh-CN" sz="2400" b="1" dirty="0"/>
              <a:t>Our investigators found quality-related documents in </a:t>
            </a:r>
            <a:r>
              <a:rPr lang="en-US" altLang="zh-CN" sz="2400" b="1" dirty="0">
                <a:solidFill>
                  <a:srgbClr val="FF0000"/>
                </a:solidFill>
              </a:rPr>
              <a:t>a waste bin. </a:t>
            </a:r>
          </a:p>
          <a:p>
            <a:r>
              <a:rPr lang="en-US" altLang="zh-CN" sz="2400" b="1" dirty="0"/>
              <a:t>Among these documents were an incomplete sterility test data sheet, a form used to track the movement of (b)(4) samples, a media fill incubation card, and others. </a:t>
            </a:r>
          </a:p>
          <a:p>
            <a:r>
              <a:rPr lang="en-US" altLang="zh-CN" sz="2400" b="1" dirty="0"/>
              <a:t>The incomplete sterility test data sheet had been filled out to track information about a “(b)(4)” sterility check. </a:t>
            </a:r>
          </a:p>
          <a:p>
            <a:r>
              <a:rPr lang="en-US" altLang="zh-CN" sz="2400" b="1" dirty="0">
                <a:solidFill>
                  <a:srgbClr val="FF0000"/>
                </a:solidFill>
              </a:rPr>
              <a:t>After an error was observed on the original data sheet, the record was torn and discarded with no written explanation</a:t>
            </a:r>
            <a:r>
              <a:rPr lang="en-US" altLang="zh-CN" sz="2400" b="1" dirty="0"/>
              <a:t>.</a:t>
            </a:r>
            <a:endParaRPr lang="zh-CN" altLang="en-US" sz="2400" b="1" dirty="0"/>
          </a:p>
        </p:txBody>
      </p:sp>
      <p:sp>
        <p:nvSpPr>
          <p:cNvPr id="5" name="灯片编号占位符 4"/>
          <p:cNvSpPr>
            <a:spLocks noGrp="1"/>
          </p:cNvSpPr>
          <p:nvPr>
            <p:ph type="sldNum" sz="quarter" idx="12"/>
          </p:nvPr>
        </p:nvSpPr>
        <p:spPr/>
        <p:txBody>
          <a:bodyPr/>
          <a:lstStyle/>
          <a:p>
            <a:fld id="{241594D9-5E4E-4846-BB3C-6A425F15F14F}" type="slidenum">
              <a:rPr lang="zh-CN" altLang="en-US" smtClean="0"/>
              <a:pPr/>
              <a:t>46</a:t>
            </a:fld>
            <a:endParaRPr lang="en-US" altLang="zh-CN"/>
          </a:p>
        </p:txBody>
      </p:sp>
    </p:spTree>
    <p:extLst>
      <p:ext uri="{BB962C8B-B14F-4D97-AF65-F5344CB8AC3E}">
        <p14:creationId xmlns:p14="http://schemas.microsoft.com/office/powerpoint/2010/main" xmlns="" val="6533979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03512" y="260648"/>
            <a:ext cx="9801100" cy="936104"/>
          </a:xfrm>
        </p:spPr>
        <p:txBody>
          <a:bodyPr/>
          <a:lstStyle/>
          <a:p>
            <a:r>
              <a:rPr lang="zh-CN" altLang="en-US" b="1" dirty="0"/>
              <a:t>贵公司缺乏对实验室的控制</a:t>
            </a:r>
            <a:endParaRPr lang="zh-CN" altLang="en-US" dirty="0"/>
          </a:p>
        </p:txBody>
      </p:sp>
      <p:sp>
        <p:nvSpPr>
          <p:cNvPr id="3" name="内容占位符 2"/>
          <p:cNvSpPr>
            <a:spLocks noGrp="1"/>
          </p:cNvSpPr>
          <p:nvPr>
            <p:ph idx="1"/>
          </p:nvPr>
        </p:nvSpPr>
        <p:spPr>
          <a:xfrm>
            <a:off x="1487488" y="1412776"/>
            <a:ext cx="10369151" cy="4310478"/>
          </a:xfrm>
        </p:spPr>
        <p:txBody>
          <a:bodyPr>
            <a:noAutofit/>
          </a:bodyPr>
          <a:lstStyle/>
          <a:p>
            <a:r>
              <a:rPr lang="en-US" altLang="zh-CN" sz="2400" dirty="0">
                <a:solidFill>
                  <a:srgbClr val="FF0000"/>
                </a:solidFill>
              </a:rPr>
              <a:t>The suitability test you performed in </a:t>
            </a:r>
            <a:r>
              <a:rPr lang="en-US" altLang="zh-CN" sz="2400" b="1" dirty="0">
                <a:solidFill>
                  <a:srgbClr val="FF0000"/>
                </a:solidFill>
              </a:rPr>
              <a:t>(b)(4) </a:t>
            </a:r>
            <a:r>
              <a:rPr lang="en-US" altLang="zh-CN" sz="2400" dirty="0">
                <a:solidFill>
                  <a:srgbClr val="FF0000"/>
                </a:solidFill>
              </a:rPr>
              <a:t>failed </a:t>
            </a:r>
            <a:r>
              <a:rPr lang="en-US" altLang="zh-CN" sz="2400" dirty="0"/>
              <a:t>to meet acceptance criteria for sterility testing. Specifically, a positive control sample did not exhibit growth of </a:t>
            </a:r>
            <a:r>
              <a:rPr lang="en-US" altLang="zh-CN" sz="2400" b="1" dirty="0"/>
              <a:t>(b)(4) </a:t>
            </a:r>
            <a:r>
              <a:rPr lang="en-US" altLang="zh-CN" sz="2400" dirty="0"/>
              <a:t>during sterility testing for </a:t>
            </a:r>
            <a:r>
              <a:rPr lang="en-US" altLang="zh-CN" sz="2400" b="1" dirty="0"/>
              <a:t>(b)(4) </a:t>
            </a:r>
            <a:r>
              <a:rPr lang="en-US" altLang="zh-CN" sz="2400" dirty="0"/>
              <a:t>mg/mL solution </a:t>
            </a:r>
            <a:r>
              <a:rPr lang="en-US" altLang="zh-CN" sz="2400" b="1" dirty="0"/>
              <a:t>(b)(4)</a:t>
            </a:r>
            <a:r>
              <a:rPr lang="en-US" altLang="zh-CN" sz="2400" dirty="0"/>
              <a:t>. </a:t>
            </a:r>
          </a:p>
          <a:p>
            <a:r>
              <a:rPr lang="en-US" altLang="zh-CN" sz="2400" dirty="0"/>
              <a:t>Your firm did not investigate this failure of media to support growth. </a:t>
            </a:r>
          </a:p>
          <a:p>
            <a:r>
              <a:rPr lang="en-US" altLang="zh-CN" sz="2400" dirty="0"/>
              <a:t>Unsuitable sterility test methods increase the probability that your quality control test will not detect a non-sterile product</a:t>
            </a:r>
          </a:p>
        </p:txBody>
      </p:sp>
      <p:sp>
        <p:nvSpPr>
          <p:cNvPr id="5" name="灯片编号占位符 4"/>
          <p:cNvSpPr>
            <a:spLocks noGrp="1"/>
          </p:cNvSpPr>
          <p:nvPr>
            <p:ph type="sldNum" sz="quarter" idx="12"/>
          </p:nvPr>
        </p:nvSpPr>
        <p:spPr/>
        <p:txBody>
          <a:bodyPr/>
          <a:lstStyle/>
          <a:p>
            <a:fld id="{241594D9-5E4E-4846-BB3C-6A425F15F14F}" type="slidenum">
              <a:rPr lang="zh-CN" altLang="en-US" smtClean="0"/>
              <a:pPr/>
              <a:t>47</a:t>
            </a:fld>
            <a:endParaRPr lang="en-US" altLang="zh-CN"/>
          </a:p>
        </p:txBody>
      </p:sp>
    </p:spTree>
    <p:extLst>
      <p:ext uri="{BB962C8B-B14F-4D97-AF65-F5344CB8AC3E}">
        <p14:creationId xmlns:p14="http://schemas.microsoft.com/office/powerpoint/2010/main" xmlns="" val="36091548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99456" y="1412776"/>
            <a:ext cx="10848298" cy="5017527"/>
          </a:xfrm>
          <a:prstGeom prst="rect">
            <a:avLst/>
          </a:prstGeom>
        </p:spPr>
        <p:txBody>
          <a:bodyPr wrap="square">
            <a:spAutoFit/>
          </a:bodyPr>
          <a:lstStyle/>
          <a:p>
            <a:r>
              <a:rPr lang="en-US" sz="2667" b="1" dirty="0"/>
              <a:t>CGMP Consultant Recommended</a:t>
            </a:r>
            <a:endParaRPr lang="en-US" sz="2667" dirty="0"/>
          </a:p>
          <a:p>
            <a:r>
              <a:rPr lang="en-US" sz="2667" dirty="0"/>
              <a:t>we strongly recommend that your consultant, who should be qualified as set forth in 21 CFR 211.34, assist your firm in meeting CGMP requirements. Your </a:t>
            </a:r>
            <a:r>
              <a:rPr lang="en-US" sz="2667" dirty="0">
                <a:solidFill>
                  <a:srgbClr val="FF0000"/>
                </a:solidFill>
              </a:rPr>
              <a:t>consultant should provide a thorough assessment of your entire operation to identify contamination hazards, assist in </a:t>
            </a:r>
            <a:r>
              <a:rPr lang="en-US" sz="2667" b="1" dirty="0">
                <a:solidFill>
                  <a:srgbClr val="FF0000"/>
                </a:solidFill>
              </a:rPr>
              <a:t>remediation of sterility assurance </a:t>
            </a:r>
            <a:r>
              <a:rPr lang="en-US" sz="2667" dirty="0">
                <a:solidFill>
                  <a:srgbClr val="FF0000"/>
                </a:solidFill>
              </a:rPr>
              <a:t>in your facility, improve your quality system, and certify readiness</a:t>
            </a:r>
          </a:p>
          <a:p>
            <a:endParaRPr lang="en-US" sz="2667" dirty="0"/>
          </a:p>
          <a:p>
            <a:r>
              <a:rPr lang="en-US" sz="2667" b="1" dirty="0"/>
              <a:t>Data Integrity Remediation</a:t>
            </a:r>
          </a:p>
          <a:p>
            <a:r>
              <a:rPr lang="en-US" sz="2667" dirty="0"/>
              <a:t>Your </a:t>
            </a:r>
            <a:r>
              <a:rPr lang="en-US" sz="2667" dirty="0">
                <a:solidFill>
                  <a:srgbClr val="FF0000"/>
                </a:solidFill>
              </a:rPr>
              <a:t>quality system does not adequately ensure the accuracy and integrity of data </a:t>
            </a:r>
            <a:r>
              <a:rPr lang="en-US" sz="2667" dirty="0"/>
              <a:t>to support the safety, effectiveness, and quality of the drugs you manufacture</a:t>
            </a:r>
          </a:p>
        </p:txBody>
      </p:sp>
      <p:sp>
        <p:nvSpPr>
          <p:cNvPr id="3" name="文本框"/>
          <p:cNvSpPr txBox="1">
            <a:spLocks/>
          </p:cNvSpPr>
          <p:nvPr/>
        </p:nvSpPr>
        <p:spPr>
          <a:xfrm>
            <a:off x="609600" y="203408"/>
            <a:ext cx="10972800" cy="1252728"/>
          </a:xfrm>
          <a:prstGeom prst="rect">
            <a:avLst/>
          </a:prstGeom>
          <a:noFill/>
          <a:ln w="9525" cap="flat" cmpd="sng">
            <a:noFill/>
            <a:prstDash val="solid"/>
            <a:miter/>
          </a:ln>
        </p:spPr>
        <p:txBody>
          <a:bodyPr vert="horz" wrap="square" lIns="91440" tIns="45720" rIns="91440" bIns="45720" anchor="ctr" anchorCtr="0">
            <a:prstTxWarp prst="textNoShape">
              <a:avLst/>
            </a:prstTxWarp>
          </a:bodyPr>
          <a:lstStyle>
            <a:lvl1pPr algn="ctr" defTabSz="914400" eaLnBrk="1" fontAlgn="auto" latinLnBrk="0" hangingPunct="1">
              <a:spcBef>
                <a:spcPts val="0"/>
              </a:spcBef>
              <a:buNone/>
              <a:defRPr sz="4400" kern="1200">
                <a:solidFill>
                  <a:srgbClr val="FFFFFF"/>
                </a:solidFill>
                <a:latin typeface="Candara" charset="0"/>
                <a:ea typeface="华文新魏" charset="0"/>
                <a:cs typeface="Candara" charset="0"/>
              </a:defRPr>
            </a:lvl1pPr>
          </a:lstStyle>
          <a:p>
            <a:r>
              <a:rPr lang="en-US" altLang="zh-CN" sz="4800" b="1" dirty="0">
                <a:solidFill>
                  <a:schemeClr val="accent2">
                    <a:lumMod val="75000"/>
                  </a:schemeClr>
                </a:solidFill>
              </a:rPr>
              <a:t>TEVA</a:t>
            </a:r>
            <a:r>
              <a:rPr lang="zh-CN" altLang="en-US" sz="4800" b="1" dirty="0">
                <a:solidFill>
                  <a:schemeClr val="accent2">
                    <a:lumMod val="75000"/>
                  </a:schemeClr>
                </a:solidFill>
              </a:rPr>
              <a:t>无菌缺陷案例</a:t>
            </a:r>
            <a:endParaRPr lang="zh-CN" altLang="en-US" sz="4800" b="1" dirty="0">
              <a:solidFill>
                <a:srgbClr val="FF0000"/>
              </a:solidFill>
              <a:cs typeface="Times New Roman" pitchFamily="18" charset="0"/>
            </a:endParaRPr>
          </a:p>
        </p:txBody>
      </p:sp>
      <p:sp>
        <p:nvSpPr>
          <p:cNvPr id="4" name="灯片编号占位符 3"/>
          <p:cNvSpPr>
            <a:spLocks noGrp="1"/>
          </p:cNvSpPr>
          <p:nvPr>
            <p:ph type="sldNum" sz="quarter" idx="12"/>
          </p:nvPr>
        </p:nvSpPr>
        <p:spPr/>
        <p:txBody>
          <a:bodyPr/>
          <a:lstStyle/>
          <a:p>
            <a:fld id="{A486D0B3-1CAB-4BA7-A184-9E5BCB60B324}" type="slidenum">
              <a:rPr lang="zh-CN" altLang="en-US" smtClean="0"/>
              <a:pPr/>
              <a:t>48</a:t>
            </a:fld>
            <a:endParaRPr lang="en-US" altLang="zh-CN"/>
          </a:p>
        </p:txBody>
      </p:sp>
    </p:spTree>
    <p:extLst>
      <p:ext uri="{BB962C8B-B14F-4D97-AF65-F5344CB8AC3E}">
        <p14:creationId xmlns:p14="http://schemas.microsoft.com/office/powerpoint/2010/main" xmlns="" val="42120150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20800" y="1556792"/>
            <a:ext cx="10871200" cy="4501637"/>
          </a:xfrm>
        </p:spPr>
        <p:txBody>
          <a:bodyPr lIns="91438" tIns="45719" rIns="91438" bIns="45719">
            <a:noAutofit/>
          </a:bodyPr>
          <a:lstStyle/>
          <a:p>
            <a:pPr marL="109725" indent="0">
              <a:buNone/>
            </a:pPr>
            <a:r>
              <a:rPr lang="zh-CN" altLang="en-US" sz="3600" dirty="0"/>
              <a:t>辉瑞 </a:t>
            </a:r>
            <a:r>
              <a:rPr lang="en-US" sz="3600" dirty="0" err="1"/>
              <a:t>Hospira</a:t>
            </a:r>
            <a:r>
              <a:rPr lang="zh-CN" altLang="en-US" sz="3600" dirty="0"/>
              <a:t>，印度  </a:t>
            </a:r>
            <a:r>
              <a:rPr lang="en-US" altLang="zh-CN" sz="3600" dirty="0"/>
              <a:t>March 4</a:t>
            </a:r>
            <a:r>
              <a:rPr lang="zh-CN" altLang="en-US" sz="3600" dirty="0"/>
              <a:t>， </a:t>
            </a:r>
            <a:r>
              <a:rPr lang="en-US" altLang="zh-CN" sz="3600" dirty="0"/>
              <a:t>2019</a:t>
            </a:r>
          </a:p>
          <a:p>
            <a:pPr marL="109725" indent="0">
              <a:buNone/>
            </a:pPr>
            <a:r>
              <a:rPr lang="en-US" sz="3600" dirty="0"/>
              <a:t>FDA</a:t>
            </a:r>
            <a:r>
              <a:rPr lang="zh-CN" altLang="en-US" sz="3600" dirty="0"/>
              <a:t>对放行检验数据完整性担忧</a:t>
            </a:r>
            <a:r>
              <a:rPr lang="en-US" sz="3600" dirty="0"/>
              <a:t/>
            </a:r>
            <a:br>
              <a:rPr lang="en-US" sz="3600" dirty="0"/>
            </a:br>
            <a:r>
              <a:rPr lang="zh-CN" altLang="en-US" sz="2800" b="1" dirty="0">
                <a:solidFill>
                  <a:srgbClr val="002060"/>
                </a:solidFill>
              </a:rPr>
              <a:t>微生物实验室数据完整性：</a:t>
            </a:r>
            <a:endParaRPr lang="en-US" sz="2800" dirty="0">
              <a:solidFill>
                <a:srgbClr val="002060"/>
              </a:solidFill>
            </a:endParaRPr>
          </a:p>
          <a:p>
            <a:pPr lvl="0"/>
            <a:r>
              <a:rPr lang="zh-CN" altLang="en-US" sz="2400" dirty="0"/>
              <a:t>人员和环境监测培养基结果与实际不符。检查员发现培养基实物菌落数与记录数不一致，员工承认该严重错误，整改为实际计数，环境监测结果急剧增加。</a:t>
            </a:r>
            <a:endParaRPr lang="en-US" sz="2400" dirty="0"/>
          </a:p>
          <a:p>
            <a:pPr lvl="0"/>
            <a:r>
              <a:rPr lang="en-US" sz="2400" dirty="0"/>
              <a:t>FDA</a:t>
            </a:r>
            <a:r>
              <a:rPr lang="zh-CN" altLang="en-US" sz="2400" dirty="0"/>
              <a:t>评论该厂微生物数据完整性问题使得该厂放行的药品的无菌性无法保证。</a:t>
            </a:r>
            <a:endParaRPr lang="en-US" sz="2400" dirty="0"/>
          </a:p>
          <a:p>
            <a:pPr lvl="0"/>
            <a:r>
              <a:rPr lang="en-US" sz="2400" dirty="0"/>
              <a:t>FDA</a:t>
            </a:r>
            <a:r>
              <a:rPr lang="zh-CN" altLang="en-US" sz="2400" dirty="0"/>
              <a:t>对微生物实验室所有结果的有效性的表示严重担忧。</a:t>
            </a:r>
            <a:endParaRPr lang="en-US" sz="2400" dirty="0"/>
          </a:p>
          <a:p>
            <a:pPr lvl="0"/>
            <a:r>
              <a:rPr lang="zh-CN" altLang="en-US" sz="2400" dirty="0"/>
              <a:t>尽管辉瑞高层在</a:t>
            </a:r>
            <a:r>
              <a:rPr lang="en-US" sz="2400" dirty="0"/>
              <a:t>FDA</a:t>
            </a:r>
            <a:r>
              <a:rPr lang="zh-CN" altLang="en-US" sz="2400" dirty="0"/>
              <a:t>监管会议上沟通数据完整性的整改计划，但是</a:t>
            </a:r>
            <a:r>
              <a:rPr lang="en-US" sz="2400" dirty="0"/>
              <a:t>FDA</a:t>
            </a:r>
            <a:r>
              <a:rPr lang="zh-CN" altLang="en-US" sz="2400" dirty="0"/>
              <a:t>表示，该公司尚没有说明数据报告不准确的范围</a:t>
            </a:r>
            <a:r>
              <a:rPr lang="en-US" sz="2400" dirty="0"/>
              <a:t>, </a:t>
            </a:r>
            <a:r>
              <a:rPr lang="zh-CN" altLang="en-US" sz="2400" dirty="0"/>
              <a:t>以及管理层和员工参与</a:t>
            </a:r>
            <a:r>
              <a:rPr lang="zh-CN" altLang="en-US" sz="2400" b="1" dirty="0">
                <a:solidFill>
                  <a:srgbClr val="C00000"/>
                </a:solidFill>
              </a:rPr>
              <a:t>数据造假的程度</a:t>
            </a:r>
            <a:r>
              <a:rPr lang="zh-CN" altLang="en-US" sz="2400" dirty="0"/>
              <a:t>。</a:t>
            </a:r>
            <a:endParaRPr lang="en-US" sz="2400" dirty="0"/>
          </a:p>
        </p:txBody>
      </p:sp>
      <p:sp>
        <p:nvSpPr>
          <p:cNvPr id="6" name="灯片编号占位符 5"/>
          <p:cNvSpPr>
            <a:spLocks noGrp="1"/>
          </p:cNvSpPr>
          <p:nvPr>
            <p:ph type="sldNum" sz="quarter" idx="12"/>
          </p:nvPr>
        </p:nvSpPr>
        <p:spPr/>
        <p:txBody>
          <a:bodyPr lIns="91438" tIns="45719" rIns="91438" bIns="45719"/>
          <a:lstStyle/>
          <a:p>
            <a:fld id="{241594D9-5E4E-4846-BB3C-6A425F15F14F}" type="slidenum">
              <a:rPr lang="zh-CN" altLang="en-US" smtClean="0"/>
              <a:pPr/>
              <a:t>49</a:t>
            </a:fld>
            <a:endParaRPr lang="en-US" altLang="zh-CN"/>
          </a:p>
        </p:txBody>
      </p:sp>
      <p:sp>
        <p:nvSpPr>
          <p:cNvPr id="8" name="标题 1"/>
          <p:cNvSpPr txBox="1">
            <a:spLocks/>
          </p:cNvSpPr>
          <p:nvPr/>
        </p:nvSpPr>
        <p:spPr>
          <a:xfrm>
            <a:off x="1631504" y="116632"/>
            <a:ext cx="8568952" cy="1320800"/>
          </a:xfrm>
          <a:prstGeom prst="rect">
            <a:avLst/>
          </a:prstGeom>
        </p:spPr>
        <p:txBody>
          <a:bodyPr lIns="91438" tIns="45719" rIns="91438" bIns="45719" anchor="ctr">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zh-CN" altLang="en-US" sz="4800" dirty="0"/>
              <a:t> </a:t>
            </a:r>
            <a:r>
              <a:rPr lang="en-US" sz="4800" dirty="0" err="1"/>
              <a:t>Hospira</a:t>
            </a:r>
            <a:r>
              <a:rPr lang="zh-CN" altLang="en-US" sz="4800" b="1" dirty="0">
                <a:solidFill>
                  <a:schemeClr val="accent2">
                    <a:lumMod val="75000"/>
                  </a:schemeClr>
                </a:solidFill>
              </a:rPr>
              <a:t>无菌缺陷案例</a:t>
            </a:r>
            <a:r>
              <a:rPr lang="en-US" altLang="zh-CN" sz="4800" b="1" dirty="0">
                <a:solidFill>
                  <a:schemeClr val="accent2">
                    <a:lumMod val="75000"/>
                  </a:schemeClr>
                </a:solidFill>
              </a:rPr>
              <a:t>2</a:t>
            </a:r>
            <a:endParaRPr lang="zh-CN" altLang="en-US" sz="4800" b="1" dirty="0">
              <a:solidFill>
                <a:srgbClr val="FF0000"/>
              </a:solidFill>
              <a:cs typeface="Times New Roman" pitchFamily="18" charset="0"/>
            </a:endParaRPr>
          </a:p>
        </p:txBody>
      </p:sp>
    </p:spTree>
    <p:extLst>
      <p:ext uri="{BB962C8B-B14F-4D97-AF65-F5344CB8AC3E}">
        <p14:creationId xmlns:p14="http://schemas.microsoft.com/office/powerpoint/2010/main" xmlns="" val="2132032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631504" y="476672"/>
            <a:ext cx="8911687" cy="788666"/>
          </a:xfrm>
        </p:spPr>
        <p:txBody>
          <a:bodyPr>
            <a:normAutofit/>
          </a:bodyPr>
          <a:lstStyle/>
          <a:p>
            <a:r>
              <a:rPr lang="zh-CN" altLang="en-US" sz="4400" b="1" dirty="0"/>
              <a:t>基本事实</a:t>
            </a:r>
          </a:p>
        </p:txBody>
      </p:sp>
      <p:sp>
        <p:nvSpPr>
          <p:cNvPr id="3" name="内容占位符 2"/>
          <p:cNvSpPr>
            <a:spLocks noGrp="1"/>
          </p:cNvSpPr>
          <p:nvPr>
            <p:ph idx="1"/>
          </p:nvPr>
        </p:nvSpPr>
        <p:spPr>
          <a:xfrm>
            <a:off x="1199456" y="1412776"/>
            <a:ext cx="10196315" cy="4872034"/>
          </a:xfrm>
        </p:spPr>
        <p:txBody>
          <a:bodyPr>
            <a:normAutofit/>
          </a:bodyPr>
          <a:lstStyle/>
          <a:p>
            <a:r>
              <a:rPr lang="zh-CN" altLang="en-US" sz="2800" b="1" dirty="0"/>
              <a:t>注射剂可分为溶液型、注射用无菌粉末、注射用浓溶液以及乳剂、混悬剂、注射用油溶液、注射用微球、胶束、纳米粒、脂质体等特殊类型载药系统的</a:t>
            </a:r>
            <a:r>
              <a:rPr lang="zh-CN" altLang="en-US" sz="3200" b="1" dirty="0"/>
              <a:t>注射剂</a:t>
            </a:r>
            <a:endParaRPr lang="en-US" altLang="zh-CN" sz="3200" b="1" dirty="0"/>
          </a:p>
          <a:p>
            <a:r>
              <a:rPr lang="zh-CN" altLang="zh-CN" sz="2800" b="1" dirty="0"/>
              <a:t>无菌药品质量保证的重点在于微生物、细菌内毒素和微粒的污染控制，同时也需要关注混淆和交叉污染。</a:t>
            </a:r>
            <a:endParaRPr lang="en-US" altLang="zh-CN" sz="2800" b="1" dirty="0"/>
          </a:p>
          <a:p>
            <a:r>
              <a:rPr lang="zh-CN" altLang="zh-CN" sz="2800" b="1" dirty="0"/>
              <a:t>采用最终灭菌工艺的为最终灭菌产品；部分或全部工序采用无菌生产工艺的为非最终灭菌产品</a:t>
            </a:r>
            <a:endParaRPr lang="en-US" altLang="zh-CN" sz="2800" b="1" dirty="0"/>
          </a:p>
        </p:txBody>
      </p:sp>
      <p:sp>
        <p:nvSpPr>
          <p:cNvPr id="6" name="灯片编号占位符 5"/>
          <p:cNvSpPr>
            <a:spLocks noGrp="1"/>
          </p:cNvSpPr>
          <p:nvPr>
            <p:ph type="sldNum" sz="quarter" idx="12"/>
          </p:nvPr>
        </p:nvSpPr>
        <p:spPr/>
        <p:txBody>
          <a:bodyPr/>
          <a:lstStyle/>
          <a:p>
            <a:fld id="{241594D9-5E4E-4846-BB3C-6A425F15F14F}" type="slidenum">
              <a:rPr lang="zh-CN" altLang="en-US" smtClean="0"/>
              <a:pPr/>
              <a:t>5</a:t>
            </a:fld>
            <a:endParaRPr lang="en-US" altLang="zh-CN"/>
          </a:p>
        </p:txBody>
      </p:sp>
    </p:spTree>
    <p:extLst>
      <p:ext uri="{BB962C8B-B14F-4D97-AF65-F5344CB8AC3E}">
        <p14:creationId xmlns:p14="http://schemas.microsoft.com/office/powerpoint/2010/main" xmlns="" val="302573265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847528" y="332656"/>
            <a:ext cx="8911687" cy="1008112"/>
          </a:xfrm>
        </p:spPr>
        <p:txBody>
          <a:bodyPr>
            <a:normAutofit/>
          </a:bodyPr>
          <a:lstStyle/>
          <a:p>
            <a:r>
              <a:rPr lang="zh-CN" altLang="en-US" sz="4800" b="1" dirty="0"/>
              <a:t>整改：回复此函</a:t>
            </a:r>
            <a:r>
              <a:rPr lang="en-US" sz="4800" b="1" dirty="0"/>
              <a:t>, </a:t>
            </a:r>
            <a:r>
              <a:rPr lang="zh-CN" altLang="en-US" sz="4800" b="1" dirty="0"/>
              <a:t>请包括</a:t>
            </a:r>
            <a:endParaRPr lang="en-US" sz="4800" b="1" dirty="0"/>
          </a:p>
        </p:txBody>
      </p:sp>
      <p:sp>
        <p:nvSpPr>
          <p:cNvPr id="3" name="内容占位符 2"/>
          <p:cNvSpPr>
            <a:spLocks noGrp="1"/>
          </p:cNvSpPr>
          <p:nvPr>
            <p:ph idx="1"/>
          </p:nvPr>
        </p:nvSpPr>
        <p:spPr>
          <a:xfrm>
            <a:off x="1415480" y="1268760"/>
            <a:ext cx="10089132" cy="4642462"/>
          </a:xfrm>
        </p:spPr>
        <p:txBody>
          <a:bodyPr>
            <a:normAutofit/>
          </a:bodyPr>
          <a:lstStyle/>
          <a:p>
            <a:r>
              <a:rPr lang="zh-CN" altLang="en-US" sz="2800" dirty="0"/>
              <a:t>一份为确保无菌操作保持在控制状态而实施的纠正措施和预防措施的最终报告，包括对参与这些操作的人员进行全面再确认。</a:t>
            </a:r>
            <a:endParaRPr lang="en-US" altLang="zh-CN" sz="2800" dirty="0"/>
          </a:p>
          <a:p>
            <a:r>
              <a:rPr lang="zh-CN" altLang="en-US" sz="2800" dirty="0"/>
              <a:t>工厂</a:t>
            </a:r>
            <a:r>
              <a:rPr lang="en-US" sz="2800" dirty="0"/>
              <a:t>QC</a:t>
            </a:r>
            <a:r>
              <a:rPr lang="zh-CN" altLang="en-US" sz="2800" dirty="0"/>
              <a:t>实验室所实施的用以强化程序、培训，以及针对检查期间发现的和检查后评估发现的</a:t>
            </a:r>
            <a:r>
              <a:rPr lang="en-US" sz="2800" dirty="0"/>
              <a:t>CGMP</a:t>
            </a:r>
            <a:r>
              <a:rPr lang="zh-CN" altLang="en-US" sz="2800" dirty="0"/>
              <a:t>文件记录缺陷所做的变更的最终报告。</a:t>
            </a:r>
            <a:endParaRPr lang="en-US" sz="2800" dirty="0"/>
          </a:p>
          <a:p>
            <a:r>
              <a:rPr lang="zh-CN" altLang="en-US" sz="2800" dirty="0"/>
              <a:t>一份对所有微生物实验室数据可靠性进行全面回顾审核，包括但不仅限于与水系统控制和环境监测（人员、表面、空气）相关的数据。评估所有销售至美国仍在效期内的批次。</a:t>
            </a:r>
            <a:endParaRPr lang="en-US" sz="2800" dirty="0"/>
          </a:p>
          <a:p>
            <a:pPr marL="0" indent="0">
              <a:buNone/>
            </a:pPr>
            <a:endParaRPr lang="en-US" sz="2800" dirty="0"/>
          </a:p>
          <a:p>
            <a:endParaRPr lang="en-US" sz="2800" dirty="0"/>
          </a:p>
        </p:txBody>
      </p:sp>
      <p:sp>
        <p:nvSpPr>
          <p:cNvPr id="5" name="灯片编号占位符 4"/>
          <p:cNvSpPr>
            <a:spLocks noGrp="1"/>
          </p:cNvSpPr>
          <p:nvPr>
            <p:ph type="sldNum" sz="quarter" idx="12"/>
          </p:nvPr>
        </p:nvSpPr>
        <p:spPr/>
        <p:txBody>
          <a:bodyPr/>
          <a:lstStyle/>
          <a:p>
            <a:fld id="{241594D9-5E4E-4846-BB3C-6A425F15F14F}" type="slidenum">
              <a:rPr lang="zh-CN" altLang="en-US" smtClean="0"/>
              <a:pPr/>
              <a:t>50</a:t>
            </a:fld>
            <a:endParaRPr lang="en-US" altLang="zh-CN"/>
          </a:p>
        </p:txBody>
      </p:sp>
    </p:spTree>
    <p:extLst>
      <p:ext uri="{BB962C8B-B14F-4D97-AF65-F5344CB8AC3E}">
        <p14:creationId xmlns:p14="http://schemas.microsoft.com/office/powerpoint/2010/main" xmlns="" val="329035912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063552" y="1556792"/>
            <a:ext cx="8911687" cy="648072"/>
          </a:xfrm>
        </p:spPr>
        <p:txBody>
          <a:bodyPr>
            <a:normAutofit/>
          </a:bodyPr>
          <a:lstStyle/>
          <a:p>
            <a:r>
              <a:rPr lang="zh-CN" altLang="en-US" b="1" spc="53" dirty="0">
                <a:solidFill>
                  <a:srgbClr val="AB1942"/>
                </a:solidFill>
                <a:latin typeface="Calibri"/>
                <a:ea typeface="Microsoft YaHei UI"/>
                <a:cs typeface="Times New Roman"/>
              </a:rPr>
              <a:t>工艺控制不足：</a:t>
            </a:r>
            <a:endParaRPr lang="en-US" dirty="0"/>
          </a:p>
        </p:txBody>
      </p:sp>
      <p:sp>
        <p:nvSpPr>
          <p:cNvPr id="3" name="内容占位符 2"/>
          <p:cNvSpPr>
            <a:spLocks noGrp="1"/>
          </p:cNvSpPr>
          <p:nvPr>
            <p:ph idx="1"/>
          </p:nvPr>
        </p:nvSpPr>
        <p:spPr>
          <a:xfrm>
            <a:off x="1427956" y="1484784"/>
            <a:ext cx="10489184" cy="4800600"/>
          </a:xfrm>
        </p:spPr>
        <p:txBody>
          <a:bodyPr>
            <a:normAutofit/>
          </a:bodyPr>
          <a:lstStyle/>
          <a:p>
            <a:pPr marL="457189" indent="-457189" algn="just">
              <a:lnSpc>
                <a:spcPct val="115000"/>
              </a:lnSpc>
              <a:spcBef>
                <a:spcPts val="0"/>
              </a:spcBef>
              <a:buSzPts val="1000"/>
              <a:buFont typeface="Symbol"/>
              <a:buChar char=""/>
              <a:tabLst>
                <a:tab pos="609585" algn="l"/>
              </a:tabLst>
            </a:pPr>
            <a:endParaRPr lang="en-US" sz="3200" spc="53" dirty="0">
              <a:solidFill>
                <a:schemeClr val="accent6"/>
              </a:solidFill>
              <a:latin typeface="Microsoft YaHei UI"/>
              <a:ea typeface="SimSun"/>
              <a:cs typeface="Times New Roman"/>
            </a:endParaRPr>
          </a:p>
          <a:p>
            <a:pPr marL="457189" indent="-457189" algn="just">
              <a:lnSpc>
                <a:spcPct val="115000"/>
              </a:lnSpc>
              <a:spcBef>
                <a:spcPts val="0"/>
              </a:spcBef>
              <a:buSzPts val="1000"/>
              <a:buFont typeface="Symbol"/>
              <a:buChar char=""/>
              <a:tabLst>
                <a:tab pos="609585" algn="l"/>
              </a:tabLst>
            </a:pPr>
            <a:r>
              <a:rPr lang="en-US" sz="3200" spc="53" dirty="0">
                <a:solidFill>
                  <a:srgbClr val="7030A0"/>
                </a:solidFill>
                <a:latin typeface="Microsoft YaHei UI"/>
                <a:ea typeface="SimSun"/>
                <a:cs typeface="Times New Roman"/>
              </a:rPr>
              <a:t>FDA</a:t>
            </a:r>
            <a:r>
              <a:rPr lang="zh-CN" altLang="en-US" sz="3200" spc="53" dirty="0">
                <a:solidFill>
                  <a:srgbClr val="7030A0"/>
                </a:solidFill>
                <a:latin typeface="Microsoft YaHei UI"/>
                <a:ea typeface="SimSun"/>
                <a:cs typeface="Times New Roman"/>
              </a:rPr>
              <a:t>检查了该厂灯检不良情况，发现多个批次灯检关键缺陷不良超出规定的限度。</a:t>
            </a:r>
            <a:endParaRPr lang="en-US" sz="5400" dirty="0">
              <a:solidFill>
                <a:srgbClr val="7030A0"/>
              </a:solidFill>
              <a:latin typeface="Calibri"/>
              <a:ea typeface="SimSun"/>
              <a:cs typeface="Times New Roman"/>
            </a:endParaRPr>
          </a:p>
          <a:p>
            <a:pPr marL="457189" indent="-457189" algn="just">
              <a:lnSpc>
                <a:spcPct val="115000"/>
              </a:lnSpc>
              <a:spcBef>
                <a:spcPts val="0"/>
              </a:spcBef>
              <a:buSzPts val="1000"/>
              <a:buFont typeface="Symbol"/>
              <a:buChar char=""/>
              <a:tabLst>
                <a:tab pos="609585" algn="l"/>
              </a:tabLst>
            </a:pPr>
            <a:r>
              <a:rPr lang="zh-CN" altLang="en-US" sz="3200" spc="53" dirty="0">
                <a:solidFill>
                  <a:srgbClr val="7030A0"/>
                </a:solidFill>
                <a:latin typeface="Calibri"/>
                <a:ea typeface="Microsoft YaHei UI"/>
                <a:cs typeface="Times New Roman"/>
              </a:rPr>
              <a:t>在对该厂的留样的检查期间，</a:t>
            </a:r>
            <a:r>
              <a:rPr lang="en-US" sz="3200" spc="53" dirty="0">
                <a:solidFill>
                  <a:srgbClr val="7030A0"/>
                </a:solidFill>
                <a:latin typeface="Microsoft YaHei UI"/>
                <a:ea typeface="SimSun"/>
                <a:cs typeface="Times New Roman"/>
              </a:rPr>
              <a:t>FDA</a:t>
            </a:r>
            <a:r>
              <a:rPr lang="zh-CN" altLang="en-US" sz="3200" spc="53" dirty="0">
                <a:solidFill>
                  <a:srgbClr val="7030A0"/>
                </a:solidFill>
                <a:latin typeface="Microsoft YaHei UI"/>
                <a:ea typeface="SimSun"/>
                <a:cs typeface="Times New Roman"/>
              </a:rPr>
              <a:t>再次发现了多个外观缺陷样品。</a:t>
            </a:r>
            <a:endParaRPr lang="en-US" sz="5400" dirty="0">
              <a:solidFill>
                <a:srgbClr val="7030A0"/>
              </a:solidFill>
              <a:latin typeface="Calibri"/>
              <a:ea typeface="SimSun"/>
              <a:cs typeface="Times New Roman"/>
            </a:endParaRPr>
          </a:p>
          <a:p>
            <a:pPr marL="457189" indent="-457189" algn="just">
              <a:lnSpc>
                <a:spcPct val="115000"/>
              </a:lnSpc>
              <a:spcBef>
                <a:spcPts val="0"/>
              </a:spcBef>
              <a:buSzPts val="1000"/>
              <a:buFont typeface="Symbol"/>
              <a:buChar char=""/>
              <a:tabLst>
                <a:tab pos="609585" algn="l"/>
              </a:tabLst>
            </a:pPr>
            <a:r>
              <a:rPr lang="en-US" sz="3200" spc="53" dirty="0">
                <a:solidFill>
                  <a:srgbClr val="7030A0"/>
                </a:solidFill>
                <a:latin typeface="Microsoft YaHei UI"/>
                <a:ea typeface="SimSun"/>
                <a:cs typeface="Times New Roman"/>
              </a:rPr>
              <a:t>FDA</a:t>
            </a:r>
            <a:r>
              <a:rPr lang="zh-CN" altLang="en-US" sz="3200" spc="53" dirty="0">
                <a:solidFill>
                  <a:srgbClr val="7030A0"/>
                </a:solidFill>
                <a:latin typeface="Microsoft YaHei UI"/>
                <a:ea typeface="SimSun"/>
                <a:cs typeface="Times New Roman"/>
              </a:rPr>
              <a:t>评论该厂工艺对灯检关键缺陷的容忍度过高，质量部门未能及时发现生产的不良信息，使得几批有关键质量缺陷的药品进入市场</a:t>
            </a:r>
            <a:r>
              <a:rPr lang="zh-CN" altLang="en-US" sz="3200" spc="53" dirty="0">
                <a:solidFill>
                  <a:schemeClr val="accent6"/>
                </a:solidFill>
                <a:latin typeface="Microsoft YaHei UI"/>
                <a:ea typeface="SimSun"/>
                <a:cs typeface="Times New Roman"/>
              </a:rPr>
              <a:t>。</a:t>
            </a:r>
            <a:endParaRPr lang="en-US" sz="5400" dirty="0">
              <a:solidFill>
                <a:schemeClr val="accent6"/>
              </a:solidFill>
              <a:latin typeface="Calibri"/>
              <a:ea typeface="SimSun"/>
              <a:cs typeface="Times New Roman"/>
            </a:endParaRPr>
          </a:p>
          <a:p>
            <a:endParaRPr lang="en-US" sz="3200" dirty="0">
              <a:solidFill>
                <a:schemeClr val="accent6"/>
              </a:solidFill>
            </a:endParaRPr>
          </a:p>
        </p:txBody>
      </p:sp>
      <p:sp>
        <p:nvSpPr>
          <p:cNvPr id="6" name="灯片编号占位符 5"/>
          <p:cNvSpPr>
            <a:spLocks noGrp="1"/>
          </p:cNvSpPr>
          <p:nvPr>
            <p:ph type="sldNum" sz="quarter" idx="12"/>
          </p:nvPr>
        </p:nvSpPr>
        <p:spPr/>
        <p:txBody>
          <a:bodyPr/>
          <a:lstStyle/>
          <a:p>
            <a:fld id="{B6F15528-21DE-4FAA-801E-634DDDAF4B2B}" type="slidenum">
              <a:rPr lang="en-US" smtClean="0"/>
              <a:pPr/>
              <a:t>51</a:t>
            </a:fld>
            <a:endParaRPr lang="en-US" dirty="0"/>
          </a:p>
        </p:txBody>
      </p:sp>
      <p:sp>
        <p:nvSpPr>
          <p:cNvPr id="8" name="标题 1"/>
          <p:cNvSpPr txBox="1">
            <a:spLocks/>
          </p:cNvSpPr>
          <p:nvPr/>
        </p:nvSpPr>
        <p:spPr>
          <a:xfrm>
            <a:off x="2063552" y="188640"/>
            <a:ext cx="8496944" cy="1320800"/>
          </a:xfrm>
          <a:prstGeom prst="rect">
            <a:avLst/>
          </a:prstGeom>
        </p:spPr>
        <p:txBody>
          <a:bodyPr lIns="91438" tIns="45719" rIns="91438" bIns="45719" anchor="ctr">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sz="4800" dirty="0" err="1"/>
              <a:t>Hospira</a:t>
            </a:r>
            <a:r>
              <a:rPr lang="zh-CN" altLang="en-US" sz="4800" b="1" dirty="0">
                <a:solidFill>
                  <a:schemeClr val="accent2">
                    <a:lumMod val="75000"/>
                  </a:schemeClr>
                </a:solidFill>
              </a:rPr>
              <a:t>无菌缺陷案例</a:t>
            </a:r>
            <a:endParaRPr lang="zh-CN" altLang="en-US" sz="4800" b="1" dirty="0">
              <a:solidFill>
                <a:srgbClr val="FF0000"/>
              </a:solidFill>
              <a:cs typeface="Times New Roman" pitchFamily="18" charset="0"/>
            </a:endParaRPr>
          </a:p>
        </p:txBody>
      </p:sp>
    </p:spTree>
    <p:extLst>
      <p:ext uri="{BB962C8B-B14F-4D97-AF65-F5344CB8AC3E}">
        <p14:creationId xmlns:p14="http://schemas.microsoft.com/office/powerpoint/2010/main" xmlns="" val="31320190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631505" y="624110"/>
            <a:ext cx="9873108" cy="1280890"/>
          </a:xfrm>
        </p:spPr>
        <p:txBody>
          <a:bodyPr/>
          <a:lstStyle/>
          <a:p>
            <a:r>
              <a:rPr lang="zh-CN" altLang="en-US" b="1" dirty="0"/>
              <a:t>贵公司未能彻底调查所有已销售和未销售批次及其组分的偏差或不符合其质量标准情况</a:t>
            </a:r>
            <a:endParaRPr lang="en-US" dirty="0"/>
          </a:p>
        </p:txBody>
      </p:sp>
      <p:sp>
        <p:nvSpPr>
          <p:cNvPr id="3" name="内容占位符 2"/>
          <p:cNvSpPr>
            <a:spLocks noGrp="1"/>
          </p:cNvSpPr>
          <p:nvPr>
            <p:ph idx="1"/>
          </p:nvPr>
        </p:nvSpPr>
        <p:spPr>
          <a:xfrm>
            <a:off x="1343472" y="2133600"/>
            <a:ext cx="10161140" cy="3777622"/>
          </a:xfrm>
        </p:spPr>
        <p:txBody>
          <a:bodyPr>
            <a:normAutofit/>
          </a:bodyPr>
          <a:lstStyle/>
          <a:p>
            <a:r>
              <a:rPr lang="zh-CN" altLang="en-US" sz="2000" b="1" dirty="0"/>
              <a:t>生产调查显示高频次严重</a:t>
            </a:r>
            <a:r>
              <a:rPr lang="en-US" sz="2000" b="1" dirty="0"/>
              <a:t>XX</a:t>
            </a:r>
            <a:r>
              <a:rPr lang="zh-CN" altLang="en-US" sz="2000" b="1" dirty="0"/>
              <a:t>外观缺陷是因为断电和</a:t>
            </a:r>
            <a:r>
              <a:rPr lang="en-US" sz="2000" b="1" dirty="0"/>
              <a:t>XX</a:t>
            </a:r>
            <a:r>
              <a:rPr lang="zh-CN" altLang="en-US" sz="2000" b="1" dirty="0"/>
              <a:t>中断引起的。这些事件延误了在</a:t>
            </a:r>
            <a:r>
              <a:rPr lang="en-US" sz="2000" b="1" dirty="0"/>
              <a:t>XX</a:t>
            </a:r>
            <a:r>
              <a:rPr lang="zh-CN" altLang="en-US" sz="2000" b="1" dirty="0"/>
              <a:t>期间达到适当的</a:t>
            </a:r>
            <a:r>
              <a:rPr lang="en-US" sz="2000" b="1" dirty="0"/>
              <a:t>XX</a:t>
            </a:r>
            <a:r>
              <a:rPr lang="zh-CN" altLang="en-US" sz="2000" b="1" dirty="0"/>
              <a:t>，导致</a:t>
            </a:r>
            <a:r>
              <a:rPr lang="en-US" sz="2000" b="1" dirty="0"/>
              <a:t>XX</a:t>
            </a:r>
            <a:r>
              <a:rPr lang="zh-CN" altLang="en-US" sz="2000" b="1" dirty="0"/>
              <a:t>不足和不均匀。但是你们的调查并未充分确定在没有记录任何断电和循环偏差的情况下，批次仍反复出现严重</a:t>
            </a:r>
            <a:r>
              <a:rPr lang="en-US" sz="2000" b="1" dirty="0"/>
              <a:t>XX</a:t>
            </a:r>
            <a:r>
              <a:rPr lang="zh-CN" altLang="en-US" sz="2000" b="1" dirty="0"/>
              <a:t>缺陷的根本原因。你们的工艺控制问题允许制剂单元保持超出</a:t>
            </a:r>
            <a:r>
              <a:rPr lang="en-US" sz="2000" b="1" dirty="0"/>
              <a:t>XX</a:t>
            </a:r>
            <a:r>
              <a:rPr lang="zh-CN" altLang="en-US" sz="2000" b="1" dirty="0"/>
              <a:t>，导致了持续缺陷。这些</a:t>
            </a:r>
            <a:r>
              <a:rPr lang="en-US" sz="2000" b="1" dirty="0"/>
              <a:t>XX</a:t>
            </a:r>
            <a:r>
              <a:rPr lang="zh-CN" altLang="en-US" sz="2000" b="1" dirty="0"/>
              <a:t>工艺控制困难导致的</a:t>
            </a:r>
            <a:r>
              <a:rPr lang="en-US" sz="2000" b="1" dirty="0"/>
              <a:t>XX</a:t>
            </a:r>
            <a:r>
              <a:rPr lang="zh-CN" altLang="en-US" sz="2000" b="1" dirty="0"/>
              <a:t>被发现会导致不符合质量属性标准，包括杂质、含量或</a:t>
            </a:r>
            <a:r>
              <a:rPr lang="en-US" sz="2000" b="1" dirty="0"/>
              <a:t>XX</a:t>
            </a:r>
            <a:r>
              <a:rPr lang="zh-CN" altLang="en-US" sz="2000" b="1" dirty="0"/>
              <a:t>。</a:t>
            </a:r>
            <a:endParaRPr lang="en-US" sz="2000" b="1" dirty="0"/>
          </a:p>
          <a:p>
            <a:r>
              <a:rPr lang="en-US" sz="2000" b="1" dirty="0"/>
              <a:t> </a:t>
            </a:r>
            <a:r>
              <a:rPr lang="zh-CN" altLang="en-US" sz="2000" b="1" dirty="0"/>
              <a:t>检查并未包括及时的</a:t>
            </a:r>
            <a:r>
              <a:rPr lang="en-US" sz="2000" b="1" dirty="0"/>
              <a:t>CAPA</a:t>
            </a:r>
            <a:r>
              <a:rPr lang="zh-CN" altLang="en-US" sz="2000" b="1" dirty="0"/>
              <a:t>计划，用以解决</a:t>
            </a:r>
            <a:r>
              <a:rPr lang="en-US" sz="2000" b="1" dirty="0"/>
              <a:t>XX</a:t>
            </a:r>
            <a:r>
              <a:rPr lang="zh-CN" altLang="en-US" sz="2000" b="1" dirty="0"/>
              <a:t>设计缺陷和关键缺陷（如</a:t>
            </a:r>
            <a:r>
              <a:rPr lang="en-US" sz="2000" b="1" dirty="0"/>
              <a:t>XX</a:t>
            </a:r>
            <a:r>
              <a:rPr lang="zh-CN" altLang="en-US" sz="2000" b="1" dirty="0"/>
              <a:t>）的不恰当的过高的容忍度。你们亦未说明是否需要充分仔细检查在你们</a:t>
            </a:r>
            <a:r>
              <a:rPr lang="en-US" sz="2000" b="1" dirty="0"/>
              <a:t>XX</a:t>
            </a:r>
            <a:r>
              <a:rPr lang="zh-CN" altLang="en-US" sz="2000" b="1" dirty="0"/>
              <a:t>设备的压力控制中的变量，包括更好地触发调查。</a:t>
            </a:r>
            <a:endParaRPr lang="en-US" sz="2000" b="1" dirty="0"/>
          </a:p>
          <a:p>
            <a:r>
              <a:rPr lang="zh-CN" altLang="en-US" sz="2000" b="1" dirty="0"/>
              <a:t>过多的缺陷和主要生产偏差都是不可接受的生产波动的信号，需要彻底调查工艺设计和控制的充分性。你们的运营和质量部门未能及时发现生产的不良信息，使得几批有关键质量缺陷的药品进入市场</a:t>
            </a:r>
            <a:endParaRPr lang="en-US" sz="2000" b="1" dirty="0"/>
          </a:p>
          <a:p>
            <a:endParaRPr lang="en-US" sz="2000" b="1" dirty="0"/>
          </a:p>
        </p:txBody>
      </p:sp>
      <p:sp>
        <p:nvSpPr>
          <p:cNvPr id="5" name="灯片编号占位符 4"/>
          <p:cNvSpPr>
            <a:spLocks noGrp="1"/>
          </p:cNvSpPr>
          <p:nvPr>
            <p:ph type="sldNum" sz="quarter" idx="12"/>
          </p:nvPr>
        </p:nvSpPr>
        <p:spPr/>
        <p:txBody>
          <a:bodyPr/>
          <a:lstStyle/>
          <a:p>
            <a:fld id="{241594D9-5E4E-4846-BB3C-6A425F15F14F}" type="slidenum">
              <a:rPr lang="zh-CN" altLang="en-US" smtClean="0"/>
              <a:pPr/>
              <a:t>52</a:t>
            </a:fld>
            <a:endParaRPr lang="en-US" altLang="zh-CN"/>
          </a:p>
        </p:txBody>
      </p:sp>
    </p:spTree>
    <p:extLst>
      <p:ext uri="{BB962C8B-B14F-4D97-AF65-F5344CB8AC3E}">
        <p14:creationId xmlns:p14="http://schemas.microsoft.com/office/powerpoint/2010/main" xmlns="" val="209472392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271464" y="2133600"/>
            <a:ext cx="10233148" cy="3777622"/>
          </a:xfrm>
        </p:spPr>
        <p:txBody>
          <a:bodyPr>
            <a:normAutofit/>
          </a:bodyPr>
          <a:lstStyle/>
          <a:p>
            <a:r>
              <a:rPr lang="zh-CN" altLang="en-US" sz="2400" b="1" dirty="0"/>
              <a:t>你们确保</a:t>
            </a:r>
            <a:r>
              <a:rPr lang="en-US" sz="2400" b="1" dirty="0"/>
              <a:t>XX</a:t>
            </a:r>
            <a:r>
              <a:rPr lang="zh-CN" altLang="en-US" sz="2400" b="1" dirty="0"/>
              <a:t>工艺能重复符合所需质量属性所需的改进的最终报告</a:t>
            </a:r>
            <a:endParaRPr lang="en-US" altLang="zh-CN" sz="2400" b="1" dirty="0"/>
          </a:p>
          <a:p>
            <a:r>
              <a:rPr lang="zh-CN" altLang="en-US" sz="2400" b="1" dirty="0"/>
              <a:t>用于生产美国市场药品的每个</a:t>
            </a:r>
            <a:r>
              <a:rPr lang="en-US" sz="2400" b="1" dirty="0"/>
              <a:t>XX</a:t>
            </a:r>
            <a:r>
              <a:rPr lang="zh-CN" altLang="en-US" sz="2400" b="1" dirty="0"/>
              <a:t>周期的设计和受控状态的评估，包括对所有与未从美国市场召回的</a:t>
            </a:r>
            <a:r>
              <a:rPr lang="en-US" sz="2400" b="1" dirty="0"/>
              <a:t>XX</a:t>
            </a:r>
            <a:r>
              <a:rPr lang="zh-CN" altLang="en-US" sz="2400" b="1" dirty="0"/>
              <a:t>药品有关的调查的回顾性评估（例如工艺偏差、不合格、投诉）。总结所发现缺陷归结的根本原因，</a:t>
            </a:r>
            <a:r>
              <a:rPr lang="en-US" sz="2400" b="1" dirty="0"/>
              <a:t>CAPA</a:t>
            </a:r>
            <a:r>
              <a:rPr lang="zh-CN" altLang="en-US" sz="2400" b="1" dirty="0"/>
              <a:t>的充分性和所需的更多步骤。</a:t>
            </a:r>
            <a:r>
              <a:rPr lang="en-US" sz="2400" b="1" dirty="0"/>
              <a:t> </a:t>
            </a:r>
          </a:p>
          <a:p>
            <a:r>
              <a:rPr lang="zh-CN" altLang="en-US" sz="2400" b="1" dirty="0"/>
              <a:t>你们监管设施和设备用以确保及时发现设备性能问题、执行修理、完成预防性维护、设备和设施升级以及其它适当措施的常规、警戒操作管理</a:t>
            </a:r>
            <a:r>
              <a:rPr lang="en-US" sz="2400" b="1" dirty="0"/>
              <a:t>CAPA</a:t>
            </a:r>
          </a:p>
          <a:p>
            <a:endParaRPr lang="en-US" sz="2400" b="1" dirty="0"/>
          </a:p>
        </p:txBody>
      </p:sp>
      <p:sp>
        <p:nvSpPr>
          <p:cNvPr id="5" name="灯片编号占位符 4"/>
          <p:cNvSpPr>
            <a:spLocks noGrp="1"/>
          </p:cNvSpPr>
          <p:nvPr>
            <p:ph type="sldNum" sz="quarter" idx="12"/>
          </p:nvPr>
        </p:nvSpPr>
        <p:spPr/>
        <p:txBody>
          <a:bodyPr/>
          <a:lstStyle/>
          <a:p>
            <a:fld id="{241594D9-5E4E-4846-BB3C-6A425F15F14F}" type="slidenum">
              <a:rPr lang="zh-CN" altLang="en-US" smtClean="0"/>
              <a:pPr/>
              <a:t>53</a:t>
            </a:fld>
            <a:endParaRPr lang="en-US" altLang="zh-CN"/>
          </a:p>
        </p:txBody>
      </p:sp>
      <p:sp>
        <p:nvSpPr>
          <p:cNvPr id="6" name="标题 1"/>
          <p:cNvSpPr>
            <a:spLocks noGrp="1"/>
          </p:cNvSpPr>
          <p:nvPr>
            <p:ph type="title"/>
          </p:nvPr>
        </p:nvSpPr>
        <p:spPr>
          <a:xfrm>
            <a:off x="1774825" y="623888"/>
            <a:ext cx="9729788" cy="1004912"/>
          </a:xfrm>
        </p:spPr>
        <p:txBody>
          <a:bodyPr>
            <a:normAutofit/>
          </a:bodyPr>
          <a:lstStyle/>
          <a:p>
            <a:r>
              <a:rPr lang="zh-CN" altLang="en-US" sz="4800" b="1" dirty="0"/>
              <a:t>整改：回复此函</a:t>
            </a:r>
            <a:r>
              <a:rPr lang="en-US" sz="4800" b="1" dirty="0"/>
              <a:t>, </a:t>
            </a:r>
            <a:r>
              <a:rPr lang="zh-CN" altLang="en-US" sz="4800" b="1" dirty="0"/>
              <a:t>请包括</a:t>
            </a:r>
            <a:endParaRPr lang="en-US" sz="4800" b="1" dirty="0"/>
          </a:p>
        </p:txBody>
      </p:sp>
    </p:spTree>
    <p:extLst>
      <p:ext uri="{BB962C8B-B14F-4D97-AF65-F5344CB8AC3E}">
        <p14:creationId xmlns:p14="http://schemas.microsoft.com/office/powerpoint/2010/main" xmlns="" val="77783507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22401" y="1295400"/>
            <a:ext cx="10577689" cy="4501637"/>
          </a:xfrm>
        </p:spPr>
        <p:txBody>
          <a:bodyPr lIns="91438" tIns="45719" rIns="91438" bIns="45719">
            <a:noAutofit/>
          </a:bodyPr>
          <a:lstStyle/>
          <a:p>
            <a:pPr marL="109725" indent="0">
              <a:buNone/>
            </a:pPr>
            <a:r>
              <a:rPr lang="en-US" sz="3700" dirty="0"/>
              <a:t>FDA</a:t>
            </a:r>
            <a:r>
              <a:rPr lang="zh-CN" altLang="en-US" sz="3700" dirty="0"/>
              <a:t>对放行检验数据完整性担忧</a:t>
            </a:r>
            <a:endParaRPr lang="en-US" altLang="zh-CN" sz="3700" dirty="0"/>
          </a:p>
          <a:p>
            <a:pPr marL="109725" indent="0">
              <a:buNone/>
            </a:pPr>
            <a:endParaRPr lang="en-US" altLang="zh-CN" sz="1500" dirty="0"/>
          </a:p>
          <a:p>
            <a:pPr marL="109725" indent="0">
              <a:buNone/>
            </a:pPr>
            <a:r>
              <a:rPr lang="zh-CN" altLang="en-US" sz="3200" b="1" dirty="0">
                <a:solidFill>
                  <a:srgbClr val="002060"/>
                </a:solidFill>
              </a:rPr>
              <a:t>化学实验室数据完整性：</a:t>
            </a:r>
            <a:endParaRPr lang="en-US" sz="3200" dirty="0">
              <a:solidFill>
                <a:srgbClr val="002060"/>
              </a:solidFill>
            </a:endParaRPr>
          </a:p>
          <a:p>
            <a:pPr lvl="0"/>
            <a:r>
              <a:rPr lang="en-US" sz="2700" dirty="0"/>
              <a:t>FDA</a:t>
            </a:r>
            <a:r>
              <a:rPr lang="zh-CN" altLang="en-US" sz="2700" dirty="0"/>
              <a:t>对几个已经检验合格的</a:t>
            </a:r>
            <a:r>
              <a:rPr lang="en-US" altLang="zh-CN" sz="2700" dirty="0"/>
              <a:t>API and product </a:t>
            </a:r>
            <a:r>
              <a:rPr lang="zh-CN" altLang="en-US" sz="2700" dirty="0"/>
              <a:t>批次要求当场进行复测，结果均为</a:t>
            </a:r>
            <a:r>
              <a:rPr lang="en-US" sz="2700" dirty="0"/>
              <a:t>OOS</a:t>
            </a:r>
            <a:r>
              <a:rPr lang="zh-CN" altLang="en-US" sz="2700" dirty="0"/>
              <a:t>。</a:t>
            </a:r>
            <a:endParaRPr lang="en-US" sz="2700" dirty="0"/>
          </a:p>
          <a:p>
            <a:pPr lvl="0"/>
            <a:r>
              <a:rPr lang="en-US" sz="2700" dirty="0"/>
              <a:t>FDA</a:t>
            </a:r>
            <a:r>
              <a:rPr lang="zh-CN" altLang="en-US" sz="2700" dirty="0"/>
              <a:t>发现该厂检验员没有用以记录时间的时钟。</a:t>
            </a:r>
            <a:endParaRPr lang="en-US" sz="2700" dirty="0"/>
          </a:p>
          <a:p>
            <a:pPr lvl="0"/>
            <a:r>
              <a:rPr lang="en-US" sz="2700" dirty="0"/>
              <a:t>FDA</a:t>
            </a:r>
            <a:r>
              <a:rPr lang="zh-CN" altLang="en-US" sz="2700" dirty="0"/>
              <a:t>表示该厂未确定在相同进行的其它检验是否有数据完整性问题，也未讨论整个化学实验室数据完整性问题的程度。</a:t>
            </a:r>
            <a:endParaRPr lang="en-US" sz="2700" dirty="0"/>
          </a:p>
        </p:txBody>
      </p:sp>
      <p:sp>
        <p:nvSpPr>
          <p:cNvPr id="6" name="灯片编号占位符 5"/>
          <p:cNvSpPr>
            <a:spLocks noGrp="1"/>
          </p:cNvSpPr>
          <p:nvPr>
            <p:ph type="sldNum" sz="quarter" idx="12"/>
          </p:nvPr>
        </p:nvSpPr>
        <p:spPr/>
        <p:txBody>
          <a:bodyPr lIns="91438" tIns="45719" rIns="91438" bIns="45719"/>
          <a:lstStyle/>
          <a:p>
            <a:fld id="{241594D9-5E4E-4846-BB3C-6A425F15F14F}" type="slidenum">
              <a:rPr lang="zh-CN" altLang="en-US" smtClean="0"/>
              <a:pPr/>
              <a:t>54</a:t>
            </a:fld>
            <a:endParaRPr lang="en-US" altLang="zh-CN"/>
          </a:p>
        </p:txBody>
      </p:sp>
      <p:sp>
        <p:nvSpPr>
          <p:cNvPr id="9" name="标题 1"/>
          <p:cNvSpPr txBox="1">
            <a:spLocks/>
          </p:cNvSpPr>
          <p:nvPr/>
        </p:nvSpPr>
        <p:spPr>
          <a:xfrm>
            <a:off x="1631504" y="116632"/>
            <a:ext cx="8352928" cy="1320800"/>
          </a:xfrm>
          <a:prstGeom prst="rect">
            <a:avLst/>
          </a:prstGeom>
        </p:spPr>
        <p:txBody>
          <a:bodyPr lIns="91438" tIns="45719" rIns="91438" bIns="45719" anchor="ctr">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sz="4800" dirty="0" err="1"/>
              <a:t>Hospira</a:t>
            </a:r>
            <a:r>
              <a:rPr lang="zh-CN" altLang="en-US" sz="4800" b="1" dirty="0">
                <a:solidFill>
                  <a:schemeClr val="accent2">
                    <a:lumMod val="75000"/>
                  </a:schemeClr>
                </a:solidFill>
              </a:rPr>
              <a:t>无菌缺陷案例</a:t>
            </a:r>
            <a:endParaRPr lang="zh-CN" altLang="en-US" sz="4800" b="1" dirty="0">
              <a:solidFill>
                <a:srgbClr val="FF0000"/>
              </a:solidFill>
              <a:cs typeface="Times New Roman" pitchFamily="18" charset="0"/>
            </a:endParaRPr>
          </a:p>
        </p:txBody>
      </p:sp>
    </p:spTree>
    <p:extLst>
      <p:ext uri="{BB962C8B-B14F-4D97-AF65-F5344CB8AC3E}">
        <p14:creationId xmlns:p14="http://schemas.microsoft.com/office/powerpoint/2010/main" xmlns="" val="315162109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75520" y="404664"/>
            <a:ext cx="9729092" cy="1280890"/>
          </a:xfrm>
        </p:spPr>
        <p:txBody>
          <a:bodyPr>
            <a:normAutofit fontScale="90000"/>
          </a:bodyPr>
          <a:lstStyle/>
          <a:p>
            <a:r>
              <a:rPr lang="zh-CN" altLang="en-US" b="1" dirty="0"/>
              <a:t>你们公司未在放行前对每批药品进行适当的实验室检测，确定其符合药品的最终质量标准，包括每种活性成分的鉴别和剂量</a:t>
            </a:r>
            <a:endParaRPr lang="en-US" dirty="0"/>
          </a:p>
        </p:txBody>
      </p:sp>
      <p:sp>
        <p:nvSpPr>
          <p:cNvPr id="3" name="内容占位符 2"/>
          <p:cNvSpPr>
            <a:spLocks noGrp="1"/>
          </p:cNvSpPr>
          <p:nvPr>
            <p:ph idx="1"/>
          </p:nvPr>
        </p:nvSpPr>
        <p:spPr>
          <a:xfrm>
            <a:off x="1559496" y="2133600"/>
            <a:ext cx="9945116" cy="3777622"/>
          </a:xfrm>
        </p:spPr>
        <p:txBody>
          <a:bodyPr>
            <a:noAutofit/>
          </a:bodyPr>
          <a:lstStyle/>
          <a:p>
            <a:r>
              <a:rPr lang="zh-CN" altLang="en-US" sz="2000" b="1" dirty="0"/>
              <a:t>我们知悉你们决定暂停所有的</a:t>
            </a:r>
            <a:r>
              <a:rPr lang="en-US" sz="2000" b="1" dirty="0"/>
              <a:t>XX</a:t>
            </a:r>
            <a:r>
              <a:rPr lang="zh-CN" altLang="en-US" sz="2000" b="1" dirty="0"/>
              <a:t>检测。但是，你们并未确定在相同实验室进行的其它</a:t>
            </a:r>
            <a:r>
              <a:rPr lang="en-US" sz="2000" b="1" dirty="0"/>
              <a:t>QC</a:t>
            </a:r>
            <a:r>
              <a:rPr lang="zh-CN" altLang="en-US" sz="2000" b="1" dirty="0"/>
              <a:t>实验室检测是否受数据完整性问题影响。你们的回复亦未讨论你们工厂内数据完整性问题的程度</a:t>
            </a:r>
            <a:endParaRPr lang="en-US" altLang="zh-CN" sz="2000" b="1" dirty="0"/>
          </a:p>
          <a:p>
            <a:r>
              <a:rPr lang="zh-CN" altLang="en-US" sz="2000" b="1" dirty="0"/>
              <a:t>关于</a:t>
            </a:r>
            <a:r>
              <a:rPr lang="en-US" sz="2000" b="1" dirty="0"/>
              <a:t>OOS XX</a:t>
            </a:r>
            <a:r>
              <a:rPr lang="zh-CN" altLang="en-US" sz="2000" b="1" dirty="0"/>
              <a:t>结果，你们说“过去执行</a:t>
            </a:r>
            <a:r>
              <a:rPr lang="en-US" sz="2000" b="1" dirty="0"/>
              <a:t>XX</a:t>
            </a:r>
            <a:r>
              <a:rPr lang="zh-CN" altLang="en-US" sz="2000" b="1" dirty="0"/>
              <a:t>检测的化验员并未根据程序进行检验，且未准确记录数据”。还有，“可能有时</a:t>
            </a:r>
            <a:r>
              <a:rPr lang="en-US" sz="2000" b="1" dirty="0"/>
              <a:t>KF</a:t>
            </a:r>
            <a:r>
              <a:rPr lang="zh-CN" altLang="en-US" sz="2000" b="1" dirty="0"/>
              <a:t>水分检测、气相、红外光谱和紫外光谱均有记录不准确的情况</a:t>
            </a:r>
            <a:endParaRPr lang="en-US" altLang="zh-CN" sz="2000" b="1" dirty="0"/>
          </a:p>
          <a:p>
            <a:pPr marL="0" indent="0">
              <a:buNone/>
            </a:pPr>
            <a:r>
              <a:rPr lang="zh-CN" altLang="en-US" sz="2400" b="1" dirty="0"/>
              <a:t>回复此函</a:t>
            </a:r>
            <a:r>
              <a:rPr lang="en-US" sz="2400" b="1" dirty="0"/>
              <a:t>, </a:t>
            </a:r>
            <a:r>
              <a:rPr lang="zh-CN" altLang="en-US" sz="2400" b="1" dirty="0"/>
              <a:t>请包括</a:t>
            </a:r>
            <a:endParaRPr lang="en-US" altLang="zh-CN" sz="2400" b="1" dirty="0"/>
          </a:p>
          <a:p>
            <a:r>
              <a:rPr lang="zh-CN" altLang="en-US" sz="2000" b="1" dirty="0"/>
              <a:t>一份全面</a:t>
            </a:r>
            <a:r>
              <a:rPr lang="en-US" sz="2000" b="1" dirty="0"/>
              <a:t>CAPA</a:t>
            </a:r>
            <a:r>
              <a:rPr lang="zh-CN" altLang="en-US" sz="2000" b="1" dirty="0"/>
              <a:t>，确保所有准备销往美国的</a:t>
            </a:r>
            <a:r>
              <a:rPr lang="en-US" sz="2000" b="1" dirty="0"/>
              <a:t>XX</a:t>
            </a:r>
            <a:r>
              <a:rPr lang="zh-CN" altLang="en-US" sz="2000" b="1" dirty="0"/>
              <a:t>成品批准符合既定质量标准。包括你们对所有销售往美国仍在效期内或复验期内药品（活性成分和制剂成品）留样的检测结果。</a:t>
            </a:r>
            <a:endParaRPr lang="en-US" sz="2000" b="1" dirty="0"/>
          </a:p>
          <a:p>
            <a:r>
              <a:rPr lang="en-US" sz="2000" b="1" dirty="0"/>
              <a:t> </a:t>
            </a:r>
            <a:r>
              <a:rPr lang="zh-CN" altLang="en-US" sz="2000" b="1" dirty="0"/>
              <a:t>你们对留样检验为</a:t>
            </a:r>
            <a:r>
              <a:rPr lang="en-US" sz="2000" b="1" dirty="0"/>
              <a:t>OOS</a:t>
            </a:r>
            <a:r>
              <a:rPr lang="zh-CN" altLang="en-US" sz="2000" b="1" dirty="0"/>
              <a:t>或不准确报告（例如，你们独立第三方所发现的）的所有批次的市场行动计划</a:t>
            </a:r>
            <a:endParaRPr lang="en-US" sz="2000" b="1" dirty="0"/>
          </a:p>
          <a:p>
            <a:endParaRPr lang="en-US" sz="2000" b="1" dirty="0"/>
          </a:p>
        </p:txBody>
      </p:sp>
      <p:sp>
        <p:nvSpPr>
          <p:cNvPr id="5" name="灯片编号占位符 4"/>
          <p:cNvSpPr>
            <a:spLocks noGrp="1"/>
          </p:cNvSpPr>
          <p:nvPr>
            <p:ph type="sldNum" sz="quarter" idx="12"/>
          </p:nvPr>
        </p:nvSpPr>
        <p:spPr/>
        <p:txBody>
          <a:bodyPr/>
          <a:lstStyle/>
          <a:p>
            <a:fld id="{241594D9-5E4E-4846-BB3C-6A425F15F14F}" type="slidenum">
              <a:rPr lang="zh-CN" altLang="en-US" smtClean="0"/>
              <a:pPr/>
              <a:t>55</a:t>
            </a:fld>
            <a:endParaRPr lang="en-US" altLang="zh-CN"/>
          </a:p>
        </p:txBody>
      </p:sp>
    </p:spTree>
    <p:extLst>
      <p:ext uri="{BB962C8B-B14F-4D97-AF65-F5344CB8AC3E}">
        <p14:creationId xmlns:p14="http://schemas.microsoft.com/office/powerpoint/2010/main" xmlns="" val="152809973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3472" y="1772816"/>
            <a:ext cx="10161140" cy="4138406"/>
          </a:xfrm>
        </p:spPr>
        <p:txBody>
          <a:bodyPr>
            <a:normAutofit/>
          </a:bodyPr>
          <a:lstStyle/>
          <a:p>
            <a:r>
              <a:rPr lang="en-US" sz="3200" dirty="0"/>
              <a:t> Pfizer stopped manufacturing </a:t>
            </a:r>
            <a:r>
              <a:rPr lang="zh-CN" altLang="en-US" sz="3200" dirty="0"/>
              <a:t>辉瑞停止了生产</a:t>
            </a:r>
            <a:endParaRPr lang="en-US" altLang="zh-CN" sz="3200" dirty="0"/>
          </a:p>
          <a:p>
            <a:r>
              <a:rPr lang="en-US" sz="3200" dirty="0"/>
              <a:t> recalled products from a </a:t>
            </a:r>
            <a:r>
              <a:rPr lang="en-US" sz="3200" dirty="0" err="1"/>
              <a:t>Hospira</a:t>
            </a:r>
            <a:r>
              <a:rPr lang="en-US" sz="3200" dirty="0"/>
              <a:t> sterile </a:t>
            </a:r>
            <a:r>
              <a:rPr lang="en-US" sz="3200" dirty="0" err="1"/>
              <a:t>injectables</a:t>
            </a:r>
            <a:r>
              <a:rPr lang="en-US" sz="3200" dirty="0"/>
              <a:t> plant in India that the FDA has repeatedly criticized.</a:t>
            </a:r>
            <a:r>
              <a:rPr lang="zh-CN" altLang="en-US" sz="3200" dirty="0"/>
              <a:t>召回</a:t>
            </a:r>
            <a:r>
              <a:rPr lang="en-US" altLang="zh-CN" sz="3200" dirty="0" err="1"/>
              <a:t>Hospira</a:t>
            </a:r>
            <a:r>
              <a:rPr lang="zh-CN" altLang="en-US" sz="3200" dirty="0"/>
              <a:t>印度无菌注射剂工厂的产品</a:t>
            </a:r>
            <a:r>
              <a:rPr lang="en-US" altLang="zh-CN" sz="3200" dirty="0"/>
              <a:t>,</a:t>
            </a:r>
            <a:r>
              <a:rPr lang="zh-CN" altLang="en-US" sz="3200" dirty="0"/>
              <a:t>该工厂被</a:t>
            </a:r>
            <a:r>
              <a:rPr lang="en-US" altLang="zh-CN" sz="3200" dirty="0"/>
              <a:t>FDA</a:t>
            </a:r>
            <a:r>
              <a:rPr lang="zh-CN" altLang="en-US" sz="3200" dirty="0"/>
              <a:t>一再批评</a:t>
            </a:r>
            <a:endParaRPr lang="en-US" altLang="zh-CN" sz="3200" dirty="0"/>
          </a:p>
          <a:p>
            <a:r>
              <a:rPr lang="en-US" sz="3200" dirty="0"/>
              <a:t>It recently announced it would close the plant.</a:t>
            </a:r>
            <a:r>
              <a:rPr lang="zh-CN" altLang="en-US" sz="3200" dirty="0"/>
              <a:t>辉瑞宣布将关闭该工厂</a:t>
            </a:r>
            <a:endParaRPr lang="en-US" sz="3200" dirty="0"/>
          </a:p>
        </p:txBody>
      </p:sp>
      <p:sp>
        <p:nvSpPr>
          <p:cNvPr id="5" name="灯片编号占位符 4"/>
          <p:cNvSpPr>
            <a:spLocks noGrp="1"/>
          </p:cNvSpPr>
          <p:nvPr>
            <p:ph type="sldNum" sz="quarter" idx="12"/>
          </p:nvPr>
        </p:nvSpPr>
        <p:spPr/>
        <p:txBody>
          <a:bodyPr/>
          <a:lstStyle/>
          <a:p>
            <a:fld id="{241594D9-5E4E-4846-BB3C-6A425F15F14F}" type="slidenum">
              <a:rPr lang="zh-CN" altLang="en-US" smtClean="0"/>
              <a:pPr/>
              <a:t>56</a:t>
            </a:fld>
            <a:endParaRPr lang="en-US" altLang="zh-CN"/>
          </a:p>
        </p:txBody>
      </p:sp>
      <p:sp>
        <p:nvSpPr>
          <p:cNvPr id="6" name="标题 1"/>
          <p:cNvSpPr txBox="1">
            <a:spLocks noGrp="1"/>
          </p:cNvSpPr>
          <p:nvPr>
            <p:ph type="title"/>
          </p:nvPr>
        </p:nvSpPr>
        <p:spPr>
          <a:xfrm>
            <a:off x="1847850" y="476250"/>
            <a:ext cx="8910638" cy="1281113"/>
          </a:xfrm>
          <a:prstGeom prst="rect">
            <a:avLst/>
          </a:prstGeom>
        </p:spPr>
        <p:txBody>
          <a:bodyPr lIns="91438" tIns="45719" rIns="91438" bIns="45719" anchor="ctr">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sz="4800" dirty="0" err="1"/>
              <a:t>Hospira</a:t>
            </a:r>
            <a:r>
              <a:rPr lang="zh-CN" altLang="en-US" sz="4800" b="1" dirty="0">
                <a:solidFill>
                  <a:schemeClr val="accent2">
                    <a:lumMod val="75000"/>
                  </a:schemeClr>
                </a:solidFill>
              </a:rPr>
              <a:t>的决定</a:t>
            </a:r>
            <a:endParaRPr lang="zh-CN" altLang="en-US" sz="4800" b="1" dirty="0">
              <a:solidFill>
                <a:srgbClr val="FF0000"/>
              </a:solidFill>
              <a:cs typeface="Times New Roman" pitchFamily="18" charset="0"/>
            </a:endParaRPr>
          </a:p>
        </p:txBody>
      </p:sp>
    </p:spTree>
    <p:extLst>
      <p:ext uri="{BB962C8B-B14F-4D97-AF65-F5344CB8AC3E}">
        <p14:creationId xmlns:p14="http://schemas.microsoft.com/office/powerpoint/2010/main" xmlns="" val="18610777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03513" y="624110"/>
            <a:ext cx="9801100" cy="860674"/>
          </a:xfrm>
        </p:spPr>
        <p:txBody>
          <a:bodyPr>
            <a:normAutofit/>
          </a:bodyPr>
          <a:lstStyle/>
          <a:p>
            <a:r>
              <a:rPr lang="en-US" sz="4400" b="1" dirty="0"/>
              <a:t>8/6/15Mylan</a:t>
            </a:r>
            <a:r>
              <a:rPr lang="zh-CN" altLang="en-US" sz="4400" b="1" dirty="0">
                <a:solidFill>
                  <a:schemeClr val="accent2">
                    <a:lumMod val="75000"/>
                  </a:schemeClr>
                </a:solidFill>
              </a:rPr>
              <a:t>无菌缺陷案例</a:t>
            </a:r>
            <a:r>
              <a:rPr lang="en-US" altLang="zh-CN" sz="4400" b="1" dirty="0">
                <a:solidFill>
                  <a:schemeClr val="accent2">
                    <a:lumMod val="75000"/>
                  </a:schemeClr>
                </a:solidFill>
              </a:rPr>
              <a:t>3</a:t>
            </a:r>
            <a:endParaRPr lang="en-US" sz="4400" b="1" dirty="0"/>
          </a:p>
        </p:txBody>
      </p:sp>
      <p:sp>
        <p:nvSpPr>
          <p:cNvPr id="3" name="内容占位符 2"/>
          <p:cNvSpPr>
            <a:spLocks noGrp="1"/>
          </p:cNvSpPr>
          <p:nvPr>
            <p:ph idx="1"/>
          </p:nvPr>
        </p:nvSpPr>
        <p:spPr>
          <a:xfrm>
            <a:off x="1199456" y="1556792"/>
            <a:ext cx="10873208" cy="4896544"/>
          </a:xfrm>
        </p:spPr>
        <p:txBody>
          <a:bodyPr>
            <a:normAutofit/>
          </a:bodyPr>
          <a:lstStyle/>
          <a:p>
            <a:r>
              <a:rPr lang="en-US" altLang="zh-CN" sz="2000" b="1" dirty="0"/>
              <a:t>FDA</a:t>
            </a:r>
            <a:r>
              <a:rPr lang="zh-CN" altLang="en-US" sz="2000" b="1" dirty="0"/>
              <a:t>检查了三个地点并发现了严重违反</a:t>
            </a:r>
            <a:r>
              <a:rPr lang="en-US" altLang="zh-CN" sz="2000" b="1" dirty="0"/>
              <a:t>CGMP</a:t>
            </a:r>
            <a:r>
              <a:rPr lang="zh-CN" altLang="en-US" sz="2000" b="1" dirty="0"/>
              <a:t>的行为</a:t>
            </a:r>
          </a:p>
          <a:p>
            <a:r>
              <a:rPr lang="zh-CN" altLang="en-US" sz="2000" b="1" dirty="0"/>
              <a:t>非完整手套用于进行无菌加工操作。</a:t>
            </a:r>
          </a:p>
          <a:p>
            <a:r>
              <a:rPr lang="zh-CN" altLang="en-US" sz="2000" b="1" dirty="0"/>
              <a:t>缺乏对制造环境的控制以及无菌加工的人员监控。</a:t>
            </a:r>
          </a:p>
          <a:p>
            <a:r>
              <a:rPr lang="zh-CN" altLang="en-US" sz="2000" b="1" dirty="0"/>
              <a:t>灌装区域中的无菌服装也是非完整。 我们观察到</a:t>
            </a:r>
            <a:r>
              <a:rPr lang="en-US" altLang="zh-CN" sz="2000" b="1" dirty="0"/>
              <a:t>7</a:t>
            </a:r>
            <a:r>
              <a:rPr lang="zh-CN" altLang="en-US" sz="2000" b="1" dirty="0"/>
              <a:t>件带孔破的无菌工作服</a:t>
            </a:r>
            <a:r>
              <a:rPr lang="en-US" altLang="zh-CN" sz="2000" b="1" dirty="0"/>
              <a:t>; 8</a:t>
            </a:r>
            <a:r>
              <a:rPr lang="zh-CN" altLang="en-US" sz="2000" b="1" dirty="0"/>
              <a:t>个松散的线头。 </a:t>
            </a:r>
            <a:r>
              <a:rPr lang="en-US" altLang="zh-CN" sz="2000" b="1" dirty="0"/>
              <a:t>2</a:t>
            </a:r>
            <a:r>
              <a:rPr lang="zh-CN" altLang="en-US" sz="2000" b="1" dirty="0"/>
              <a:t>个无菌罩。 </a:t>
            </a:r>
            <a:r>
              <a:rPr lang="en-US" altLang="zh-CN" sz="2000" b="1" dirty="0"/>
              <a:t>8</a:t>
            </a:r>
            <a:r>
              <a:rPr lang="zh-CN" altLang="en-US" sz="2000" b="1" dirty="0"/>
              <a:t>个无菌短靴</a:t>
            </a:r>
          </a:p>
          <a:p>
            <a:r>
              <a:rPr lang="zh-CN" altLang="en-US" sz="2000" b="1" dirty="0"/>
              <a:t>进出无菌区域的操作员过快，并且在灌装操作期间经常看到操作员相互撞击。</a:t>
            </a:r>
          </a:p>
          <a:p>
            <a:r>
              <a:rPr lang="zh-CN" altLang="en-US" sz="2000" b="1" dirty="0"/>
              <a:t>在灌装线中，在填充屏障内的活动完成后，屏障保持打开</a:t>
            </a:r>
          </a:p>
          <a:p>
            <a:r>
              <a:rPr lang="zh-CN" altLang="en-US" sz="2000" b="1" dirty="0"/>
              <a:t>您没有位于产品污染风险最大的地方的沉淀板</a:t>
            </a:r>
            <a:endParaRPr lang="en-US" altLang="zh-CN" sz="2000" b="1" dirty="0"/>
          </a:p>
          <a:p>
            <a:pPr marL="0" indent="0">
              <a:buNone/>
            </a:pPr>
            <a:endParaRPr lang="en-US" sz="2000" b="1" dirty="0"/>
          </a:p>
        </p:txBody>
      </p:sp>
      <p:sp>
        <p:nvSpPr>
          <p:cNvPr id="5" name="灯片编号占位符 4"/>
          <p:cNvSpPr>
            <a:spLocks noGrp="1"/>
          </p:cNvSpPr>
          <p:nvPr>
            <p:ph type="sldNum" sz="quarter" idx="12"/>
          </p:nvPr>
        </p:nvSpPr>
        <p:spPr/>
        <p:txBody>
          <a:bodyPr/>
          <a:lstStyle/>
          <a:p>
            <a:fld id="{241594D9-5E4E-4846-BB3C-6A425F15F14F}" type="slidenum">
              <a:rPr lang="zh-CN" altLang="en-US" smtClean="0"/>
              <a:pPr/>
              <a:t>57</a:t>
            </a:fld>
            <a:endParaRPr lang="en-US" altLang="zh-CN"/>
          </a:p>
        </p:txBody>
      </p:sp>
    </p:spTree>
    <p:extLst>
      <p:ext uri="{BB962C8B-B14F-4D97-AF65-F5344CB8AC3E}">
        <p14:creationId xmlns:p14="http://schemas.microsoft.com/office/powerpoint/2010/main" xmlns="" val="46540986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文本框"/>
          <p:cNvSpPr>
            <a:spLocks noGrp="1"/>
          </p:cNvSpPr>
          <p:nvPr>
            <p:ph type="title" idx="4294967295"/>
          </p:nvPr>
        </p:nvSpPr>
        <p:spPr>
          <a:xfrm>
            <a:off x="623392" y="366491"/>
            <a:ext cx="10972800" cy="786416"/>
          </a:xfrm>
          <a:prstGeom prst="rect">
            <a:avLst/>
          </a:prstGeom>
          <a:noFill/>
          <a:ln w="9525" cap="flat" cmpd="sng">
            <a:noFill/>
            <a:prstDash val="solid"/>
            <a:miter/>
          </a:ln>
        </p:spPr>
        <p:txBody>
          <a:bodyPr vert="horz" wrap="square" lIns="91440" tIns="45720" rIns="91440" bIns="45720" anchor="ctr" anchorCtr="0">
            <a:prstTxWarp prst="textNoShape">
              <a:avLst/>
            </a:prstTxWarp>
            <a:noAutofit/>
          </a:bodyPr>
          <a:lstStyle/>
          <a:p>
            <a:pPr marL="0" indent="0" algn="ctr">
              <a:lnSpc>
                <a:spcPct val="100000"/>
              </a:lnSpc>
              <a:spcBef>
                <a:spcPts val="0"/>
              </a:spcBef>
              <a:spcAft>
                <a:spcPts val="0"/>
              </a:spcAft>
              <a:buNone/>
            </a:pPr>
            <a:r>
              <a:rPr lang="zh-CN" altLang="en-US" sz="6000" b="1" dirty="0">
                <a:solidFill>
                  <a:srgbClr val="FF0000"/>
                </a:solidFill>
                <a:latin typeface="Candara" charset="0"/>
                <a:ea typeface="华文新魏" charset="0"/>
                <a:cs typeface="Times New Roman" pitchFamily="18" charset="0"/>
              </a:rPr>
              <a:t>内容</a:t>
            </a:r>
            <a:endParaRPr lang="zh-CN" altLang="en-US" sz="6000" b="1" i="0" u="none" strike="noStrike" kern="1200" cap="none" spc="0" baseline="0" dirty="0">
              <a:solidFill>
                <a:srgbClr val="FF0000"/>
              </a:solidFill>
              <a:latin typeface="Candara" charset="0"/>
              <a:ea typeface="华文新魏" charset="0"/>
              <a:cs typeface="Times New Roman" pitchFamily="18" charset="0"/>
            </a:endParaRPr>
          </a:p>
        </p:txBody>
      </p:sp>
      <p:sp>
        <p:nvSpPr>
          <p:cNvPr id="4" name="灯片编号占位符 3"/>
          <p:cNvSpPr>
            <a:spLocks noGrp="1"/>
          </p:cNvSpPr>
          <p:nvPr>
            <p:ph type="sldNum" sz="quarter" idx="12"/>
          </p:nvPr>
        </p:nvSpPr>
        <p:spPr/>
        <p:txBody>
          <a:bodyPr/>
          <a:lstStyle/>
          <a:p>
            <a:fld id="{A486D0B3-1CAB-4BA7-A184-9E5BCB60B324}" type="slidenum">
              <a:rPr lang="zh-CN" altLang="en-US" smtClean="0"/>
              <a:pPr/>
              <a:t>58</a:t>
            </a:fld>
            <a:endParaRPr lang="en-US" altLang="zh-CN"/>
          </a:p>
        </p:txBody>
      </p:sp>
      <p:sp>
        <p:nvSpPr>
          <p:cNvPr id="6" name="文本框">
            <a:extLst>
              <a:ext uri="{FF2B5EF4-FFF2-40B4-BE49-F238E27FC236}">
                <a16:creationId xmlns:a16="http://schemas.microsoft.com/office/drawing/2014/main" xmlns="" id="{0D3D1746-D540-446E-876F-8E6E512ADB7E}"/>
              </a:ext>
            </a:extLst>
          </p:cNvPr>
          <p:cNvSpPr txBox="1">
            <a:spLocks/>
          </p:cNvSpPr>
          <p:nvPr/>
        </p:nvSpPr>
        <p:spPr>
          <a:xfrm>
            <a:off x="1460322" y="1268760"/>
            <a:ext cx="9877777" cy="5040560"/>
          </a:xfrm>
          <a:prstGeom prst="rect">
            <a:avLst/>
          </a:prstGeom>
          <a:noFill/>
          <a:ln w="9525" cap="flat" cmpd="sng">
            <a:noFill/>
            <a:prstDash val="solid"/>
            <a:miter/>
          </a:ln>
        </p:spPr>
        <p:txBody>
          <a:bodyPr vert="horz" wrap="square" lIns="91440" tIns="45720" rIns="91440" bIns="45720" rtlCol="0" anchor="t" anchorCtr="0">
            <a:prstTxWarp prst="textNoShape">
              <a:avLst/>
            </a:prstTxWarp>
            <a:normAutofit fontScale="550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fontAlgn="auto"/>
            <a:r>
              <a:rPr lang="zh-CN" altLang="zh-CN" sz="4000" b="1" dirty="0">
                <a:solidFill>
                  <a:schemeClr val="tx1"/>
                </a:solidFill>
              </a:rPr>
              <a:t>无菌制剂产品开发注意点</a:t>
            </a:r>
            <a:r>
              <a:rPr lang="en-US" altLang="zh-CN" sz="4000" b="1" dirty="0">
                <a:solidFill>
                  <a:schemeClr val="tx1"/>
                </a:solidFill>
              </a:rPr>
              <a:t> </a:t>
            </a:r>
          </a:p>
          <a:p>
            <a:pPr marL="0" indent="0" fontAlgn="auto">
              <a:buFont typeface="Wingdings 3" charset="2"/>
              <a:buNone/>
            </a:pPr>
            <a:r>
              <a:rPr lang="en-US" altLang="zh-CN" sz="4000" b="1" dirty="0">
                <a:solidFill>
                  <a:schemeClr val="tx1"/>
                </a:solidFill>
              </a:rPr>
              <a:t>Some considerations during the development of Sterile Drug Products</a:t>
            </a:r>
            <a:endParaRPr lang="zh-CN" altLang="zh-CN" sz="4000" b="1" dirty="0">
              <a:solidFill>
                <a:schemeClr val="tx1"/>
              </a:solidFill>
            </a:endParaRPr>
          </a:p>
          <a:p>
            <a:pPr fontAlgn="auto"/>
            <a:r>
              <a:rPr lang="zh-CN" altLang="zh-CN" sz="4000" b="1" dirty="0"/>
              <a:t>无菌工艺的选择</a:t>
            </a:r>
            <a:r>
              <a:rPr lang="en-US" altLang="zh-CN" sz="4000" b="1" dirty="0"/>
              <a:t> </a:t>
            </a:r>
          </a:p>
          <a:p>
            <a:pPr marL="0" indent="0" fontAlgn="auto">
              <a:buFont typeface="Wingdings 3" charset="2"/>
              <a:buNone/>
            </a:pPr>
            <a:r>
              <a:rPr lang="en-US" altLang="zh-CN" sz="4000" b="1" dirty="0"/>
              <a:t>The selection of Aseptic processing </a:t>
            </a:r>
            <a:endParaRPr lang="zh-CN" altLang="zh-CN" sz="4000" b="1" dirty="0"/>
          </a:p>
          <a:p>
            <a:pPr fontAlgn="auto"/>
            <a:r>
              <a:rPr lang="zh-CN" altLang="zh-CN" sz="4000" b="1" dirty="0"/>
              <a:t>为什么注射剂是</a:t>
            </a:r>
            <a:r>
              <a:rPr lang="en-US" altLang="zh-CN" sz="4000" b="1" dirty="0"/>
              <a:t>FDA</a:t>
            </a:r>
            <a:r>
              <a:rPr lang="zh-CN" altLang="zh-CN" sz="4000" b="1" dirty="0"/>
              <a:t>短缺药品的常客</a:t>
            </a:r>
            <a:endParaRPr lang="en-US" altLang="zh-CN" sz="4000" b="1" dirty="0"/>
          </a:p>
          <a:p>
            <a:pPr marL="0" indent="0" fontAlgn="auto">
              <a:buFont typeface="Wingdings 3" charset="2"/>
              <a:buNone/>
            </a:pPr>
            <a:r>
              <a:rPr lang="en-US" altLang="zh-CN" sz="4000" b="1" dirty="0"/>
              <a:t>Why parenteral products are in the top lists of the FDA shortage drugs</a:t>
            </a:r>
            <a:r>
              <a:rPr lang="zh-CN" altLang="zh-CN" sz="4000" b="1" dirty="0"/>
              <a:t>？</a:t>
            </a:r>
          </a:p>
          <a:p>
            <a:pPr fontAlgn="auto"/>
            <a:r>
              <a:rPr lang="zh-CN" altLang="zh-CN" sz="4000" b="1" dirty="0"/>
              <a:t>什么是</a:t>
            </a:r>
            <a:r>
              <a:rPr lang="en-US" altLang="zh-CN" sz="4000" b="1" dirty="0"/>
              <a:t>FDA</a:t>
            </a:r>
            <a:r>
              <a:rPr lang="zh-CN" altLang="zh-CN" sz="4000" b="1" dirty="0"/>
              <a:t>警告信？</a:t>
            </a:r>
            <a:endParaRPr lang="en-US" altLang="zh-CN" sz="4000" b="1" dirty="0"/>
          </a:p>
          <a:p>
            <a:pPr marL="0" indent="0" fontAlgn="auto">
              <a:buFont typeface="Wingdings 3" charset="2"/>
              <a:buNone/>
            </a:pPr>
            <a:r>
              <a:rPr lang="en-US" altLang="zh-CN" sz="4000" b="1" dirty="0"/>
              <a:t>What is a FDA warning letter?</a:t>
            </a:r>
          </a:p>
          <a:p>
            <a:pPr fontAlgn="auto"/>
            <a:r>
              <a:rPr lang="zh-CN" altLang="zh-CN" sz="4000" b="1" dirty="0"/>
              <a:t>无菌工艺主要问题汇总和案例分析</a:t>
            </a:r>
            <a:r>
              <a:rPr lang="en-US" altLang="zh-CN" sz="4000" b="1" dirty="0"/>
              <a:t> </a:t>
            </a:r>
          </a:p>
          <a:p>
            <a:pPr marL="0" indent="0" fontAlgn="auto">
              <a:buFont typeface="Wingdings 3" charset="2"/>
              <a:buNone/>
            </a:pPr>
            <a:r>
              <a:rPr lang="en-US" altLang="zh-CN" sz="4000" b="1" dirty="0"/>
              <a:t>The case analysis and summary of the most common observations of Aseptic processing </a:t>
            </a:r>
            <a:endParaRPr lang="zh-CN" altLang="zh-CN" sz="4000" b="1" dirty="0"/>
          </a:p>
          <a:p>
            <a:pPr fontAlgn="auto"/>
            <a:r>
              <a:rPr lang="zh-CN" altLang="en-US" sz="4000" b="1" dirty="0">
                <a:solidFill>
                  <a:srgbClr val="FF0000"/>
                </a:solidFill>
              </a:rPr>
              <a:t>研发和质量管理的一些体会</a:t>
            </a:r>
            <a:endParaRPr lang="en-US" altLang="zh-CN" sz="4000" b="1" dirty="0">
              <a:solidFill>
                <a:srgbClr val="FF0000"/>
              </a:solidFill>
            </a:endParaRPr>
          </a:p>
          <a:p>
            <a:pPr marL="0" indent="0" fontAlgn="auto">
              <a:buFont typeface="Wingdings 3" charset="2"/>
              <a:buNone/>
            </a:pPr>
            <a:r>
              <a:rPr lang="en-US" altLang="zh-CN" sz="4000" b="1" dirty="0">
                <a:solidFill>
                  <a:srgbClr val="FF0000"/>
                </a:solidFill>
              </a:rPr>
              <a:t>Some Experiences in R&amp;D and Quality Management  </a:t>
            </a:r>
          </a:p>
          <a:p>
            <a:pPr fontAlgn="auto"/>
            <a:endParaRPr lang="en-US" altLang="zh-CN" sz="4000" b="1" dirty="0"/>
          </a:p>
          <a:p>
            <a:pPr marL="0" indent="0" fontAlgn="auto">
              <a:buFont typeface="Wingdings 3" charset="2"/>
              <a:buNone/>
            </a:pPr>
            <a:endParaRPr lang="zh-CN" altLang="zh-CN" sz="4000" b="1" dirty="0"/>
          </a:p>
        </p:txBody>
      </p:sp>
    </p:spTree>
    <p:extLst>
      <p:ext uri="{BB962C8B-B14F-4D97-AF65-F5344CB8AC3E}">
        <p14:creationId xmlns:p14="http://schemas.microsoft.com/office/powerpoint/2010/main" xmlns="" val="3390783224"/>
      </p:ext>
    </p:extLst>
  </p:cSld>
  <p:clrMapOvr>
    <a:masterClrMapping/>
  </p:clrMapOvr>
  <p:transition spd="slow">
    <p:wip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a:extLst>
              <a:ext uri="{FF2B5EF4-FFF2-40B4-BE49-F238E27FC236}">
                <a16:creationId xmlns:a16="http://schemas.microsoft.com/office/drawing/2014/main" xmlns="" id="{D6BC8775-E499-4A7B-8B3C-BD849EBD91E4}"/>
              </a:ext>
            </a:extLst>
          </p:cNvPr>
          <p:cNvSpPr>
            <a:spLocks noGrp="1"/>
          </p:cNvSpPr>
          <p:nvPr>
            <p:ph type="sldNum" sz="quarter" idx="12"/>
          </p:nvPr>
        </p:nvSpPr>
        <p:spPr/>
        <p:txBody>
          <a:bodyPr/>
          <a:lstStyle/>
          <a:p>
            <a:fld id="{A486D0B3-1CAB-4BA7-A184-9E5BCB60B324}" type="slidenum">
              <a:rPr lang="zh-CN" altLang="en-US" smtClean="0"/>
              <a:pPr/>
              <a:t>59</a:t>
            </a:fld>
            <a:endParaRPr lang="en-US" altLang="zh-CN"/>
          </a:p>
        </p:txBody>
      </p:sp>
      <p:sp>
        <p:nvSpPr>
          <p:cNvPr id="4" name="内容占位符 2">
            <a:extLst>
              <a:ext uri="{FF2B5EF4-FFF2-40B4-BE49-F238E27FC236}">
                <a16:creationId xmlns:a16="http://schemas.microsoft.com/office/drawing/2014/main" xmlns="" id="{3F3F2DE2-2F90-415E-BC07-CEFB6EF89EFF}"/>
              </a:ext>
            </a:extLst>
          </p:cNvPr>
          <p:cNvSpPr txBox="1">
            <a:spLocks/>
          </p:cNvSpPr>
          <p:nvPr/>
        </p:nvSpPr>
        <p:spPr>
          <a:xfrm>
            <a:off x="1343472" y="1772816"/>
            <a:ext cx="10161140" cy="4138406"/>
          </a:xfrm>
          <a:prstGeom prst="rect">
            <a:avLst/>
          </a:prstGeom>
        </p:spPr>
        <p:txBody>
          <a:bodyPr>
            <a:normAutofit fontScale="925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fontAlgn="auto"/>
            <a:r>
              <a:rPr lang="en-US" sz="3200" dirty="0"/>
              <a:t> </a:t>
            </a:r>
            <a:r>
              <a:rPr lang="zh-CN" altLang="en-US" sz="3200" dirty="0"/>
              <a:t>将</a:t>
            </a:r>
            <a:r>
              <a:rPr lang="en-US" altLang="zh-CN" sz="3200" dirty="0"/>
              <a:t>R&amp;D</a:t>
            </a:r>
            <a:r>
              <a:rPr lang="zh-CN" altLang="en-US" sz="3200" dirty="0"/>
              <a:t>纳入药品质量管理体系，与</a:t>
            </a:r>
            <a:r>
              <a:rPr lang="en-US" altLang="zh-CN" sz="3200" dirty="0"/>
              <a:t>GMP</a:t>
            </a:r>
            <a:r>
              <a:rPr lang="zh-CN" altLang="en-US" sz="3200" dirty="0"/>
              <a:t>无缝衔接，</a:t>
            </a:r>
            <a:r>
              <a:rPr lang="en-US" altLang="zh-CN" sz="3200" dirty="0"/>
              <a:t>R&amp;D</a:t>
            </a:r>
            <a:r>
              <a:rPr lang="zh-CN" altLang="en-US" sz="3200" dirty="0"/>
              <a:t>管理形成</a:t>
            </a:r>
            <a:r>
              <a:rPr lang="en-US" altLang="zh-CN" sz="3200" dirty="0"/>
              <a:t>SOP</a:t>
            </a:r>
            <a:r>
              <a:rPr lang="zh-CN" altLang="en-US" sz="3200" dirty="0"/>
              <a:t>，实现规范流程和操作管理。</a:t>
            </a:r>
            <a:endParaRPr lang="en-US" altLang="zh-CN" sz="3200" dirty="0"/>
          </a:p>
          <a:p>
            <a:pPr fontAlgn="auto"/>
            <a:r>
              <a:rPr lang="en-US" sz="3200" dirty="0"/>
              <a:t> </a:t>
            </a:r>
            <a:r>
              <a:rPr lang="zh-CN" altLang="en-US" sz="3200" dirty="0"/>
              <a:t>除汇总</a:t>
            </a:r>
            <a:r>
              <a:rPr lang="en-US" altLang="zh-CN" sz="3200" dirty="0"/>
              <a:t>FDA\EMA\NMPA</a:t>
            </a:r>
            <a:r>
              <a:rPr lang="zh-CN" altLang="en-US" sz="3200" dirty="0"/>
              <a:t>以及</a:t>
            </a:r>
            <a:r>
              <a:rPr lang="en-US" altLang="zh-CN" sz="3200" dirty="0"/>
              <a:t>ICH</a:t>
            </a:r>
            <a:r>
              <a:rPr lang="zh-CN" altLang="en-US" sz="3200" dirty="0"/>
              <a:t>技术指导原则作为通则外，比如注射剂研发，还要兼顾</a:t>
            </a:r>
            <a:r>
              <a:rPr lang="en-US" altLang="zh-CN" sz="3200" dirty="0"/>
              <a:t>FDA</a:t>
            </a:r>
            <a:r>
              <a:rPr lang="zh-CN" altLang="en-US" sz="3200" dirty="0"/>
              <a:t>的具体产品的</a:t>
            </a:r>
            <a:r>
              <a:rPr lang="en-US" altLang="zh-CN" sz="3200" dirty="0"/>
              <a:t>Draft Guidance </a:t>
            </a:r>
            <a:r>
              <a:rPr lang="zh-CN" altLang="en-US" sz="3200" dirty="0"/>
              <a:t>和</a:t>
            </a:r>
            <a:r>
              <a:rPr lang="en-US" altLang="zh-CN" sz="3200" dirty="0"/>
              <a:t>PDA</a:t>
            </a:r>
            <a:r>
              <a:rPr lang="zh-CN" altLang="en-US" sz="3200" dirty="0"/>
              <a:t>的具体要求，总之要融通规范要求的细节。</a:t>
            </a:r>
            <a:endParaRPr lang="en-US" altLang="zh-CN" sz="3200" dirty="0"/>
          </a:p>
          <a:p>
            <a:pPr fontAlgn="auto"/>
            <a:r>
              <a:rPr lang="zh-CN" altLang="en-US" sz="3200" dirty="0"/>
              <a:t>整个</a:t>
            </a:r>
            <a:r>
              <a:rPr lang="en-US" altLang="zh-CN" sz="3200" dirty="0"/>
              <a:t>R&amp;D</a:t>
            </a:r>
            <a:r>
              <a:rPr lang="zh-CN" altLang="en-US" sz="3200" dirty="0"/>
              <a:t>过程中</a:t>
            </a:r>
            <a:r>
              <a:rPr lang="en-US" altLang="zh-CN" sz="3200" dirty="0" err="1"/>
              <a:t>QbD</a:t>
            </a:r>
            <a:r>
              <a:rPr lang="zh-CN" altLang="en-US" sz="3200" dirty="0"/>
              <a:t>的思维运用，</a:t>
            </a:r>
            <a:r>
              <a:rPr lang="en-US" altLang="zh-CN" sz="3200" dirty="0"/>
              <a:t>DoE</a:t>
            </a:r>
            <a:r>
              <a:rPr lang="zh-CN" altLang="en-US" sz="3200" dirty="0"/>
              <a:t>实施。一切的结果得出基于风险评价、基于科学统计、基于系统确认。</a:t>
            </a:r>
            <a:endParaRPr lang="en-US" sz="3200" dirty="0"/>
          </a:p>
        </p:txBody>
      </p:sp>
      <p:sp>
        <p:nvSpPr>
          <p:cNvPr id="5" name="标题 1">
            <a:extLst>
              <a:ext uri="{FF2B5EF4-FFF2-40B4-BE49-F238E27FC236}">
                <a16:creationId xmlns:a16="http://schemas.microsoft.com/office/drawing/2014/main" xmlns="" id="{844760D6-8E89-43A5-B268-AF12359873A7}"/>
              </a:ext>
            </a:extLst>
          </p:cNvPr>
          <p:cNvSpPr txBox="1">
            <a:spLocks/>
          </p:cNvSpPr>
          <p:nvPr/>
        </p:nvSpPr>
        <p:spPr>
          <a:xfrm>
            <a:off x="1847850" y="476250"/>
            <a:ext cx="8910638" cy="1281113"/>
          </a:xfrm>
          <a:prstGeom prst="rect">
            <a:avLst/>
          </a:prstGeom>
        </p:spPr>
        <p:txBody>
          <a:bodyPr lIns="91438" tIns="45719" rIns="91438" bIns="45719" anchor="ctr">
            <a:noAutofit/>
          </a:bodyPr>
          <a:lstStyle>
            <a:lvl1pPr algn="l" defTabSz="457200"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pPr>
            <a:r>
              <a:rPr lang="en-US" sz="4800" dirty="0"/>
              <a:t>R&amp;D</a:t>
            </a:r>
            <a:r>
              <a:rPr lang="zh-CN" altLang="en-US" sz="4800" b="1" dirty="0">
                <a:solidFill>
                  <a:schemeClr val="accent2">
                    <a:lumMod val="75000"/>
                  </a:schemeClr>
                </a:solidFill>
              </a:rPr>
              <a:t>的一些体会</a:t>
            </a:r>
            <a:endParaRPr lang="zh-CN" altLang="en-US" sz="4800" b="1" dirty="0">
              <a:solidFill>
                <a:srgbClr val="FF0000"/>
              </a:solidFill>
              <a:cs typeface="Times New Roman" pitchFamily="18" charset="0"/>
            </a:endParaRPr>
          </a:p>
        </p:txBody>
      </p:sp>
    </p:spTree>
    <p:extLst>
      <p:ext uri="{BB962C8B-B14F-4D97-AF65-F5344CB8AC3E}">
        <p14:creationId xmlns:p14="http://schemas.microsoft.com/office/powerpoint/2010/main" xmlns="" val="1255234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631504" y="476672"/>
            <a:ext cx="8911687" cy="788666"/>
          </a:xfrm>
        </p:spPr>
        <p:txBody>
          <a:bodyPr>
            <a:normAutofit/>
          </a:bodyPr>
          <a:lstStyle/>
          <a:p>
            <a:r>
              <a:rPr lang="zh-CN" altLang="en-US" sz="4400" b="1" dirty="0"/>
              <a:t>基本事实</a:t>
            </a:r>
          </a:p>
        </p:txBody>
      </p:sp>
      <p:sp>
        <p:nvSpPr>
          <p:cNvPr id="3" name="内容占位符 2"/>
          <p:cNvSpPr>
            <a:spLocks noGrp="1"/>
          </p:cNvSpPr>
          <p:nvPr>
            <p:ph idx="1"/>
          </p:nvPr>
        </p:nvSpPr>
        <p:spPr>
          <a:xfrm>
            <a:off x="1199456" y="1412776"/>
            <a:ext cx="10196315" cy="4872034"/>
          </a:xfrm>
        </p:spPr>
        <p:txBody>
          <a:bodyPr>
            <a:normAutofit/>
          </a:bodyPr>
          <a:lstStyle/>
          <a:p>
            <a:r>
              <a:rPr lang="zh-CN" altLang="zh-CN" sz="2800" b="1" dirty="0"/>
              <a:t>灭菌方法通常包括湿热、干热、辐射、气体</a:t>
            </a:r>
            <a:r>
              <a:rPr lang="zh-CN" altLang="en-US" sz="2800" b="1" dirty="0"/>
              <a:t>、过滤</a:t>
            </a:r>
            <a:r>
              <a:rPr lang="zh-CN" altLang="zh-CN" sz="2800" b="1" dirty="0"/>
              <a:t>灭菌法</a:t>
            </a:r>
            <a:endParaRPr lang="en-US" altLang="zh-CN" sz="2800" b="1" dirty="0"/>
          </a:p>
          <a:p>
            <a:r>
              <a:rPr lang="zh-CN" altLang="zh-CN" sz="2800" b="1" dirty="0"/>
              <a:t>采用湿热灭菌方法进行最终灭菌的，通常标准灭菌时间</a:t>
            </a:r>
            <a:r>
              <a:rPr lang="x-none" altLang="zh-CN" sz="2800" b="1" dirty="0"/>
              <a:t>F0</a:t>
            </a:r>
            <a:r>
              <a:rPr lang="zh-CN" altLang="zh-CN" sz="2800" b="1" dirty="0"/>
              <a:t>值应当大于</a:t>
            </a:r>
            <a:r>
              <a:rPr lang="x-none" altLang="zh-CN" sz="2800" b="1" dirty="0"/>
              <a:t>8</a:t>
            </a:r>
            <a:r>
              <a:rPr lang="zh-CN" altLang="zh-CN" sz="2800" b="1" dirty="0"/>
              <a:t>分钟，流通蒸汽处理不属于最终灭菌。最终灭菌产品中的微生物存活概率（即无菌保证水平，</a:t>
            </a:r>
            <a:r>
              <a:rPr lang="x-none" altLang="zh-CN" sz="2800" b="1" dirty="0"/>
              <a:t>SAL</a:t>
            </a:r>
            <a:r>
              <a:rPr lang="zh-CN" altLang="zh-CN" sz="2800" b="1" dirty="0"/>
              <a:t>）不得高于</a:t>
            </a:r>
            <a:r>
              <a:rPr lang="x-none" altLang="zh-CN" sz="2800" b="1" dirty="0"/>
              <a:t>10-6</a:t>
            </a:r>
            <a:r>
              <a:rPr lang="zh-CN" altLang="zh-CN" sz="2800" b="1" dirty="0"/>
              <a:t>。</a:t>
            </a:r>
          </a:p>
          <a:p>
            <a:r>
              <a:rPr lang="zh-CN" altLang="zh-CN" sz="2800" b="1" dirty="0"/>
              <a:t>采用无菌生产工艺生产的产品比最终灭菌工艺生产的产品微生物污染风险高，影响因素多。在无菌灌装工艺中，产品、直接接触药品的包装材料分别灭菌后，在</a:t>
            </a:r>
            <a:r>
              <a:rPr lang="en-US" altLang="zh-CN" sz="2800" b="1" dirty="0"/>
              <a:t>A</a:t>
            </a:r>
            <a:r>
              <a:rPr lang="zh-CN" altLang="zh-CN" sz="2800" b="1" dirty="0"/>
              <a:t>级洁净区下灌装或分装，以降低微生物污染的风险。</a:t>
            </a:r>
            <a:endParaRPr lang="zh-CN" altLang="en-US" sz="2800" dirty="0"/>
          </a:p>
        </p:txBody>
      </p:sp>
      <p:sp>
        <p:nvSpPr>
          <p:cNvPr id="6" name="灯片编号占位符 5"/>
          <p:cNvSpPr>
            <a:spLocks noGrp="1"/>
          </p:cNvSpPr>
          <p:nvPr>
            <p:ph type="sldNum" sz="quarter" idx="12"/>
          </p:nvPr>
        </p:nvSpPr>
        <p:spPr/>
        <p:txBody>
          <a:bodyPr/>
          <a:lstStyle/>
          <a:p>
            <a:fld id="{241594D9-5E4E-4846-BB3C-6A425F15F14F}" type="slidenum">
              <a:rPr lang="zh-CN" altLang="en-US" smtClean="0"/>
              <a:pPr/>
              <a:t>6</a:t>
            </a:fld>
            <a:endParaRPr lang="en-US" altLang="zh-CN"/>
          </a:p>
        </p:txBody>
      </p:sp>
    </p:spTree>
    <p:extLst>
      <p:ext uri="{BB962C8B-B14F-4D97-AF65-F5344CB8AC3E}">
        <p14:creationId xmlns:p14="http://schemas.microsoft.com/office/powerpoint/2010/main" xmlns="" val="168717737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a:extLst>
              <a:ext uri="{FF2B5EF4-FFF2-40B4-BE49-F238E27FC236}">
                <a16:creationId xmlns:a16="http://schemas.microsoft.com/office/drawing/2014/main" xmlns="" id="{D6BC8775-E499-4A7B-8B3C-BD849EBD91E4}"/>
              </a:ext>
            </a:extLst>
          </p:cNvPr>
          <p:cNvSpPr>
            <a:spLocks noGrp="1"/>
          </p:cNvSpPr>
          <p:nvPr>
            <p:ph type="sldNum" sz="quarter" idx="12"/>
          </p:nvPr>
        </p:nvSpPr>
        <p:spPr/>
        <p:txBody>
          <a:bodyPr/>
          <a:lstStyle/>
          <a:p>
            <a:fld id="{A486D0B3-1CAB-4BA7-A184-9E5BCB60B324}" type="slidenum">
              <a:rPr lang="zh-CN" altLang="en-US" smtClean="0"/>
              <a:pPr/>
              <a:t>60</a:t>
            </a:fld>
            <a:endParaRPr lang="en-US" altLang="zh-CN"/>
          </a:p>
        </p:txBody>
      </p:sp>
      <p:sp>
        <p:nvSpPr>
          <p:cNvPr id="4" name="内容占位符 2">
            <a:extLst>
              <a:ext uri="{FF2B5EF4-FFF2-40B4-BE49-F238E27FC236}">
                <a16:creationId xmlns:a16="http://schemas.microsoft.com/office/drawing/2014/main" xmlns="" id="{3F3F2DE2-2F90-415E-BC07-CEFB6EF89EFF}"/>
              </a:ext>
            </a:extLst>
          </p:cNvPr>
          <p:cNvSpPr txBox="1">
            <a:spLocks/>
          </p:cNvSpPr>
          <p:nvPr/>
        </p:nvSpPr>
        <p:spPr>
          <a:xfrm>
            <a:off x="1343472" y="1772816"/>
            <a:ext cx="10369152" cy="4138406"/>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fontAlgn="auto"/>
            <a:r>
              <a:rPr lang="en-US" sz="3200" dirty="0"/>
              <a:t> </a:t>
            </a:r>
            <a:r>
              <a:rPr lang="zh-CN" altLang="en-US" sz="3200" dirty="0"/>
              <a:t>质量管理体系的建立基于</a:t>
            </a:r>
            <a:r>
              <a:rPr lang="en-US" altLang="zh-CN" sz="3200" dirty="0"/>
              <a:t>ICH Q10</a:t>
            </a:r>
            <a:r>
              <a:rPr lang="zh-CN" altLang="en-US" sz="3200" dirty="0"/>
              <a:t>，建立药品生命周期管理的药品质量管理体系，不仅仅是符合</a:t>
            </a:r>
            <a:r>
              <a:rPr lang="en-US" altLang="zh-CN" sz="3200" dirty="0"/>
              <a:t>FDA\EMA\NMPA</a:t>
            </a:r>
            <a:r>
              <a:rPr lang="zh-CN" altLang="en-US" sz="3200" dirty="0"/>
              <a:t>的现行</a:t>
            </a:r>
            <a:r>
              <a:rPr lang="en-US" altLang="zh-CN" sz="3200" dirty="0"/>
              <a:t>GMP</a:t>
            </a:r>
            <a:r>
              <a:rPr lang="zh-CN" altLang="en-US" sz="3200" dirty="0"/>
              <a:t>要求。</a:t>
            </a:r>
            <a:endParaRPr lang="en-US" altLang="zh-CN" sz="3200" dirty="0"/>
          </a:p>
          <a:p>
            <a:pPr fontAlgn="auto"/>
            <a:r>
              <a:rPr lang="en-US" sz="3200" dirty="0"/>
              <a:t> </a:t>
            </a:r>
            <a:r>
              <a:rPr lang="zh-CN" altLang="en-US" sz="3200" dirty="0"/>
              <a:t>每个</a:t>
            </a:r>
            <a:r>
              <a:rPr lang="en-US" altLang="zh-CN" sz="3200" dirty="0"/>
              <a:t>SOP</a:t>
            </a:r>
            <a:r>
              <a:rPr lang="zh-CN" altLang="en-US" sz="3200" dirty="0"/>
              <a:t>的编制要理解规范的内涵，比如清洁验证，除了</a:t>
            </a:r>
            <a:r>
              <a:rPr lang="en-US" altLang="zh-CN" sz="3200" dirty="0"/>
              <a:t>GMP</a:t>
            </a:r>
            <a:r>
              <a:rPr lang="zh-CN" altLang="en-US" sz="3200" dirty="0"/>
              <a:t>规定外，还要将</a:t>
            </a:r>
            <a:r>
              <a:rPr lang="en-US" altLang="zh-CN" sz="3200" dirty="0"/>
              <a:t>PDA\APIC</a:t>
            </a:r>
            <a:r>
              <a:rPr lang="zh-CN" altLang="en-US" sz="3200" dirty="0"/>
              <a:t>等指南通晓，</a:t>
            </a:r>
            <a:r>
              <a:rPr lang="en-US" altLang="zh-CN" sz="3200" dirty="0"/>
              <a:t>SOP</a:t>
            </a:r>
            <a:r>
              <a:rPr lang="zh-CN" altLang="en-US" sz="3200" dirty="0"/>
              <a:t>中自然形成了清洁可接受标准建立流程，对清洁方法需进行分析方法学验证。</a:t>
            </a:r>
            <a:endParaRPr lang="en-US" altLang="zh-CN" sz="3200" dirty="0"/>
          </a:p>
          <a:p>
            <a:pPr fontAlgn="auto"/>
            <a:r>
              <a:rPr lang="zh-CN" altLang="en-US" sz="3200" dirty="0"/>
              <a:t>企业质量文化对质量管理体系的运行成效具有重要作用，质量管理是对药品全生命周期的管理。</a:t>
            </a:r>
            <a:endParaRPr lang="en-US" sz="3200" dirty="0"/>
          </a:p>
        </p:txBody>
      </p:sp>
      <p:sp>
        <p:nvSpPr>
          <p:cNvPr id="5" name="标题 1">
            <a:extLst>
              <a:ext uri="{FF2B5EF4-FFF2-40B4-BE49-F238E27FC236}">
                <a16:creationId xmlns:a16="http://schemas.microsoft.com/office/drawing/2014/main" xmlns="" id="{844760D6-8E89-43A5-B268-AF12359873A7}"/>
              </a:ext>
            </a:extLst>
          </p:cNvPr>
          <p:cNvSpPr txBox="1">
            <a:spLocks/>
          </p:cNvSpPr>
          <p:nvPr/>
        </p:nvSpPr>
        <p:spPr>
          <a:xfrm>
            <a:off x="1847850" y="476250"/>
            <a:ext cx="8910638" cy="1281113"/>
          </a:xfrm>
          <a:prstGeom prst="rect">
            <a:avLst/>
          </a:prstGeom>
        </p:spPr>
        <p:txBody>
          <a:bodyPr lIns="91438" tIns="45719" rIns="91438" bIns="45719" anchor="ctr">
            <a:noAutofit/>
          </a:bodyPr>
          <a:lstStyle>
            <a:lvl1pPr algn="l" defTabSz="457200"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pPr>
            <a:r>
              <a:rPr lang="en-US" altLang="zh-CN" sz="4800" dirty="0"/>
              <a:t>QM</a:t>
            </a:r>
            <a:r>
              <a:rPr lang="zh-CN" altLang="en-US" sz="4800" b="1" dirty="0">
                <a:solidFill>
                  <a:schemeClr val="accent2">
                    <a:lumMod val="75000"/>
                  </a:schemeClr>
                </a:solidFill>
              </a:rPr>
              <a:t>的一些体会</a:t>
            </a:r>
            <a:endParaRPr lang="zh-CN" altLang="en-US" sz="4800" b="1" dirty="0">
              <a:solidFill>
                <a:srgbClr val="FF0000"/>
              </a:solidFill>
              <a:cs typeface="Times New Roman" pitchFamily="18" charset="0"/>
            </a:endParaRPr>
          </a:p>
        </p:txBody>
      </p:sp>
    </p:spTree>
    <p:extLst>
      <p:ext uri="{BB962C8B-B14F-4D97-AF65-F5344CB8AC3E}">
        <p14:creationId xmlns:p14="http://schemas.microsoft.com/office/powerpoint/2010/main" xmlns="" val="227026348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6D22F896-40B5-4ADD-8801-0D06FADFA095}" type="slidenum">
              <a:rPr lang="en-US" smtClean="0"/>
              <a:pPr/>
              <a:t>61</a:t>
            </a:fld>
            <a:endParaRPr lang="en-US" dirty="0"/>
          </a:p>
        </p:txBody>
      </p:sp>
      <p:sp>
        <p:nvSpPr>
          <p:cNvPr id="4" name="矩形 3"/>
          <p:cNvSpPr/>
          <p:nvPr/>
        </p:nvSpPr>
        <p:spPr>
          <a:xfrm>
            <a:off x="3165417" y="1884123"/>
            <a:ext cx="5495415" cy="1862048"/>
          </a:xfrm>
          <a:prstGeom prst="rect">
            <a:avLst/>
          </a:prstGeom>
          <a:noFill/>
        </p:spPr>
        <p:txBody>
          <a:bodyPr wrap="none" lIns="91440" tIns="45720" rIns="91440" bIns="45720">
            <a:spAutoFit/>
          </a:bodyPr>
          <a:lstStyle/>
          <a:p>
            <a:pPr algn="ctr"/>
            <a:r>
              <a:rPr lang="en-US" altLang="zh-CN" sz="115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thanks</a:t>
            </a:r>
            <a:endParaRPr lang="zh-CN" alt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xmlns="" val="2366462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03512" y="404664"/>
            <a:ext cx="8911687" cy="936104"/>
          </a:xfrm>
        </p:spPr>
        <p:txBody>
          <a:bodyPr>
            <a:normAutofit/>
          </a:bodyPr>
          <a:lstStyle/>
          <a:p>
            <a:r>
              <a:rPr lang="zh-CN" altLang="en-US" sz="4400" b="1" dirty="0"/>
              <a:t>研发的一些考虑：辅料的作用</a:t>
            </a:r>
            <a:endParaRPr lang="en-US" sz="4000" b="1" dirty="0"/>
          </a:p>
        </p:txBody>
      </p:sp>
      <p:sp>
        <p:nvSpPr>
          <p:cNvPr id="3" name="内容占位符 2"/>
          <p:cNvSpPr>
            <a:spLocks noGrp="1"/>
          </p:cNvSpPr>
          <p:nvPr>
            <p:ph idx="1"/>
          </p:nvPr>
        </p:nvSpPr>
        <p:spPr>
          <a:xfrm>
            <a:off x="1127448" y="1340768"/>
            <a:ext cx="10449172" cy="3777622"/>
          </a:xfrm>
        </p:spPr>
        <p:txBody>
          <a:bodyPr>
            <a:noAutofit/>
          </a:bodyPr>
          <a:lstStyle/>
          <a:p>
            <a:pPr lvl="0" fontAlgn="base"/>
            <a:r>
              <a:rPr lang="en-US" sz="2800" b="1" dirty="0"/>
              <a:t>To make the preparations</a:t>
            </a:r>
            <a:r>
              <a:rPr lang="en-US" sz="2800" b="1" dirty="0">
                <a:solidFill>
                  <a:srgbClr val="C00000"/>
                </a:solidFill>
              </a:rPr>
              <a:t> isotonic</a:t>
            </a:r>
            <a:r>
              <a:rPr lang="zh-CN" altLang="en-US" sz="2800" b="1" dirty="0">
                <a:solidFill>
                  <a:srgbClr val="C00000"/>
                </a:solidFill>
              </a:rPr>
              <a:t> </a:t>
            </a:r>
            <a:r>
              <a:rPr lang="zh-CN" altLang="en-US" sz="2800" b="1" dirty="0"/>
              <a:t>制剂等渗</a:t>
            </a:r>
            <a:r>
              <a:rPr lang="en-US" sz="2800" b="1" dirty="0"/>
              <a:t> with respect to blood (glucose/dextrose, </a:t>
            </a:r>
            <a:r>
              <a:rPr lang="en-US" sz="2800" b="1" dirty="0" err="1"/>
              <a:t>mannitol</a:t>
            </a:r>
            <a:r>
              <a:rPr lang="en-US" sz="2800" b="1" dirty="0"/>
              <a:t>,</a:t>
            </a:r>
            <a:r>
              <a:rPr lang="zh-CN" altLang="en-US" sz="2800" b="1" dirty="0"/>
              <a:t> 甘露醇</a:t>
            </a:r>
            <a:r>
              <a:rPr lang="en-US" sz="2800" b="1" dirty="0"/>
              <a:t> sodium chloride…)</a:t>
            </a:r>
          </a:p>
          <a:p>
            <a:pPr lvl="0" fontAlgn="base"/>
            <a:r>
              <a:rPr lang="en-US" sz="2800" b="1" dirty="0"/>
              <a:t>To adjust the pH to the </a:t>
            </a:r>
            <a:r>
              <a:rPr lang="en-US" sz="2800" b="1" dirty="0">
                <a:solidFill>
                  <a:srgbClr val="C00000"/>
                </a:solidFill>
              </a:rPr>
              <a:t>physiological one </a:t>
            </a:r>
            <a:r>
              <a:rPr lang="en-US" sz="2800" b="1" dirty="0"/>
              <a:t>(mineral or organic acids or salts)</a:t>
            </a:r>
          </a:p>
          <a:p>
            <a:pPr lvl="0" fontAlgn="base"/>
            <a:r>
              <a:rPr lang="en-US" sz="2800" b="1" dirty="0"/>
              <a:t>To prevent the </a:t>
            </a:r>
            <a:r>
              <a:rPr lang="en-US" sz="2800" b="1" dirty="0">
                <a:solidFill>
                  <a:srgbClr val="C00000"/>
                </a:solidFill>
              </a:rPr>
              <a:t>degradation</a:t>
            </a:r>
            <a:r>
              <a:rPr lang="en-US" sz="2800" b="1" dirty="0"/>
              <a:t> of the drug substances (stabilizer…)</a:t>
            </a:r>
          </a:p>
          <a:p>
            <a:pPr lvl="0" fontAlgn="base"/>
            <a:r>
              <a:rPr lang="en-US" sz="2800" b="1" dirty="0"/>
              <a:t>To ensure or increase the drug substance’s </a:t>
            </a:r>
            <a:r>
              <a:rPr lang="en-US" sz="2800" b="1" dirty="0">
                <a:solidFill>
                  <a:srgbClr val="C00000"/>
                </a:solidFill>
              </a:rPr>
              <a:t>solubility</a:t>
            </a:r>
          </a:p>
          <a:p>
            <a:pPr lvl="0" fontAlgn="base"/>
            <a:r>
              <a:rPr lang="en-US" sz="2800" b="1" dirty="0"/>
              <a:t>To provide adequate </a:t>
            </a:r>
            <a:r>
              <a:rPr lang="en-US" sz="2800" b="1" dirty="0">
                <a:solidFill>
                  <a:srgbClr val="C00000"/>
                </a:solidFill>
              </a:rPr>
              <a:t>antimicrobial preservative </a:t>
            </a:r>
            <a:r>
              <a:rPr lang="en-US" sz="2800" b="1" dirty="0"/>
              <a:t>property (only applicable to </a:t>
            </a:r>
            <a:r>
              <a:rPr lang="en-US" sz="2800" b="1" dirty="0" err="1"/>
              <a:t>multidose</a:t>
            </a:r>
            <a:r>
              <a:rPr lang="en-US" sz="2800" b="1" dirty="0"/>
              <a:t> preparations)</a:t>
            </a:r>
          </a:p>
          <a:p>
            <a:endParaRPr lang="en-US" sz="2800" b="1" dirty="0"/>
          </a:p>
        </p:txBody>
      </p:sp>
      <p:sp>
        <p:nvSpPr>
          <p:cNvPr id="6" name="灯片编号占位符 5"/>
          <p:cNvSpPr>
            <a:spLocks noGrp="1"/>
          </p:cNvSpPr>
          <p:nvPr>
            <p:ph type="sldNum" sz="quarter" idx="12"/>
          </p:nvPr>
        </p:nvSpPr>
        <p:spPr/>
        <p:txBody>
          <a:bodyPr/>
          <a:lstStyle/>
          <a:p>
            <a:fld id="{241594D9-5E4E-4846-BB3C-6A425F15F14F}" type="slidenum">
              <a:rPr lang="zh-CN" altLang="en-US" smtClean="0"/>
              <a:pPr/>
              <a:t>7</a:t>
            </a:fld>
            <a:endParaRPr lang="en-US" altLang="zh-CN"/>
          </a:p>
        </p:txBody>
      </p:sp>
    </p:spTree>
    <p:extLst>
      <p:ext uri="{BB962C8B-B14F-4D97-AF65-F5344CB8AC3E}">
        <p14:creationId xmlns:p14="http://schemas.microsoft.com/office/powerpoint/2010/main" xmlns="" val="3868983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919536" y="376501"/>
            <a:ext cx="8911687" cy="820251"/>
          </a:xfrm>
        </p:spPr>
        <p:txBody>
          <a:bodyPr>
            <a:normAutofit/>
          </a:bodyPr>
          <a:lstStyle/>
          <a:p>
            <a:r>
              <a:rPr lang="zh-CN" altLang="en-US" sz="4400" b="1" dirty="0"/>
              <a:t>研发的一些考虑： 处方的优化</a:t>
            </a:r>
            <a:endParaRPr lang="en-US" sz="4400" dirty="0"/>
          </a:p>
        </p:txBody>
      </p:sp>
      <p:sp>
        <p:nvSpPr>
          <p:cNvPr id="3" name="内容占位符 2"/>
          <p:cNvSpPr>
            <a:spLocks noGrp="1"/>
          </p:cNvSpPr>
          <p:nvPr>
            <p:ph idx="1"/>
          </p:nvPr>
        </p:nvSpPr>
        <p:spPr>
          <a:xfrm>
            <a:off x="1271464" y="1268760"/>
            <a:ext cx="10305156" cy="4824536"/>
          </a:xfrm>
        </p:spPr>
        <p:txBody>
          <a:bodyPr>
            <a:noAutofit/>
          </a:bodyPr>
          <a:lstStyle/>
          <a:p>
            <a:r>
              <a:rPr lang="en-US" sz="2800" b="1" dirty="0"/>
              <a:t>to achieve a </a:t>
            </a:r>
            <a:r>
              <a:rPr lang="en-US" sz="2800" b="1" dirty="0">
                <a:solidFill>
                  <a:srgbClr val="C00000"/>
                </a:solidFill>
              </a:rPr>
              <a:t>good compatibility </a:t>
            </a:r>
            <a:r>
              <a:rPr lang="en-US" sz="2800" b="1" dirty="0"/>
              <a:t>of the drug substances </a:t>
            </a:r>
          </a:p>
          <a:p>
            <a:pPr lvl="1"/>
            <a:r>
              <a:rPr lang="en-US" sz="2400" b="1" dirty="0"/>
              <a:t>the </a:t>
            </a:r>
            <a:r>
              <a:rPr lang="en-US" sz="2400" b="1" dirty="0">
                <a:solidFill>
                  <a:srgbClr val="C00000"/>
                </a:solidFill>
              </a:rPr>
              <a:t>excipients </a:t>
            </a:r>
            <a:r>
              <a:rPr lang="en-US" sz="2400" b="1" dirty="0"/>
              <a:t>(no formation of new impurities either by degradation </a:t>
            </a:r>
            <a:r>
              <a:rPr lang="en-US" altLang="zh-CN" sz="2400" b="1" dirty="0"/>
              <a:t>of API</a:t>
            </a:r>
            <a:r>
              <a:rPr lang="en-US" sz="2400" b="1" dirty="0"/>
              <a:t> or formation of new chemical entity between the </a:t>
            </a:r>
            <a:r>
              <a:rPr lang="en-US" altLang="zh-CN" sz="2400" b="1" dirty="0"/>
              <a:t>API </a:t>
            </a:r>
            <a:r>
              <a:rPr lang="en-US" sz="2400" b="1" dirty="0"/>
              <a:t>and the excipients) </a:t>
            </a:r>
          </a:p>
          <a:p>
            <a:pPr lvl="1"/>
            <a:r>
              <a:rPr lang="en-US" sz="2400" b="1" dirty="0"/>
              <a:t>the primary </a:t>
            </a:r>
            <a:r>
              <a:rPr lang="en-US" sz="2400" b="1" dirty="0">
                <a:solidFill>
                  <a:srgbClr val="C00000"/>
                </a:solidFill>
              </a:rPr>
              <a:t>container</a:t>
            </a:r>
            <a:r>
              <a:rPr lang="en-US" sz="2400" b="1" dirty="0"/>
              <a:t> (no leachable or adsorption to </a:t>
            </a:r>
            <a:r>
              <a:rPr lang="en-US" altLang="zh-CN" sz="2400" b="1" dirty="0"/>
              <a:t>it</a:t>
            </a:r>
            <a:r>
              <a:rPr lang="en-US" sz="2400" b="1" dirty="0"/>
              <a:t>).</a:t>
            </a:r>
            <a:r>
              <a:rPr lang="en-US" sz="2400" b="1" baseline="30000" dirty="0"/>
              <a:t>3</a:t>
            </a:r>
            <a:endParaRPr lang="en-US" sz="2400" b="1" dirty="0"/>
          </a:p>
          <a:p>
            <a:r>
              <a:rPr lang="en-US" sz="2800" b="1" dirty="0"/>
              <a:t>the drug substances should </a:t>
            </a:r>
            <a:r>
              <a:rPr lang="en-US" sz="2800" b="1" dirty="0">
                <a:solidFill>
                  <a:srgbClr val="C00000"/>
                </a:solidFill>
              </a:rPr>
              <a:t>be soluble and remain soluble </a:t>
            </a:r>
            <a:r>
              <a:rPr lang="en-US" sz="2800" b="1" dirty="0"/>
              <a:t>during the entire shelf-life of the products</a:t>
            </a:r>
          </a:p>
          <a:p>
            <a:r>
              <a:rPr lang="en-US" sz="2800" b="1" dirty="0"/>
              <a:t>The </a:t>
            </a:r>
            <a:r>
              <a:rPr lang="en-US" sz="2800" b="1" dirty="0">
                <a:solidFill>
                  <a:srgbClr val="C00000"/>
                </a:solidFill>
              </a:rPr>
              <a:t>pH </a:t>
            </a:r>
            <a:r>
              <a:rPr lang="en-US" sz="2800" b="1" dirty="0"/>
              <a:t>is one of the critical aspects of parenteral preparations which should have a pH close to the physiological one</a:t>
            </a:r>
            <a:r>
              <a:rPr lang="zh-CN" altLang="en-US" sz="2800" b="1" dirty="0"/>
              <a:t>。 </a:t>
            </a:r>
            <a:r>
              <a:rPr lang="en-US" sz="2800" b="1" dirty="0"/>
              <a:t>large volume preparations (LVP over 100 ml) </a:t>
            </a:r>
            <a:r>
              <a:rPr lang="en-US" sz="2800" b="1" dirty="0">
                <a:solidFill>
                  <a:srgbClr val="C00000"/>
                </a:solidFill>
              </a:rPr>
              <a:t>should not contain a pH buffer</a:t>
            </a:r>
          </a:p>
          <a:p>
            <a:pPr lvl="1"/>
            <a:endParaRPr lang="en-US" sz="2000" b="1" dirty="0"/>
          </a:p>
          <a:p>
            <a:endParaRPr lang="en-US" sz="2800" b="1" dirty="0"/>
          </a:p>
        </p:txBody>
      </p:sp>
      <p:sp>
        <p:nvSpPr>
          <p:cNvPr id="6" name="灯片编号占位符 5"/>
          <p:cNvSpPr>
            <a:spLocks noGrp="1"/>
          </p:cNvSpPr>
          <p:nvPr>
            <p:ph type="sldNum" sz="quarter" idx="12"/>
          </p:nvPr>
        </p:nvSpPr>
        <p:spPr/>
        <p:txBody>
          <a:bodyPr/>
          <a:lstStyle/>
          <a:p>
            <a:fld id="{241594D9-5E4E-4846-BB3C-6A425F15F14F}" type="slidenum">
              <a:rPr lang="zh-CN" altLang="en-US" smtClean="0"/>
              <a:pPr/>
              <a:t>8</a:t>
            </a:fld>
            <a:endParaRPr lang="en-US" altLang="zh-CN"/>
          </a:p>
        </p:txBody>
      </p:sp>
    </p:spTree>
    <p:extLst>
      <p:ext uri="{BB962C8B-B14F-4D97-AF65-F5344CB8AC3E}">
        <p14:creationId xmlns:p14="http://schemas.microsoft.com/office/powerpoint/2010/main" xmlns="" val="3425425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559496" y="1268760"/>
            <a:ext cx="10017124" cy="4824536"/>
          </a:xfrm>
        </p:spPr>
        <p:txBody>
          <a:bodyPr>
            <a:noAutofit/>
          </a:bodyPr>
          <a:lstStyle/>
          <a:p>
            <a:r>
              <a:rPr lang="en-US" sz="2800" b="1" dirty="0"/>
              <a:t>The stability of the drug substance during the shelf life of the production.</a:t>
            </a:r>
          </a:p>
          <a:p>
            <a:pPr lvl="1"/>
            <a:r>
              <a:rPr lang="en-US" sz="2400" b="1" dirty="0"/>
              <a:t>When the use of </a:t>
            </a:r>
            <a:r>
              <a:rPr lang="en-US" sz="2400" b="1" dirty="0">
                <a:solidFill>
                  <a:srgbClr val="C00000"/>
                </a:solidFill>
              </a:rPr>
              <a:t>a stabilizer is justified </a:t>
            </a:r>
            <a:r>
              <a:rPr lang="en-US" sz="2400" b="1" dirty="0"/>
              <a:t>(for instance the use of </a:t>
            </a:r>
            <a:r>
              <a:rPr lang="en-US" sz="2400" b="1" dirty="0" err="1"/>
              <a:t>mannitol</a:t>
            </a:r>
            <a:r>
              <a:rPr lang="zh-CN" altLang="en-US" sz="2400" b="1" dirty="0"/>
              <a:t> 甘露醇</a:t>
            </a:r>
            <a:r>
              <a:rPr lang="en-US" sz="2400" b="1" dirty="0"/>
              <a:t> as free-radical scavenger or cysteine in </a:t>
            </a:r>
            <a:r>
              <a:rPr lang="en-US" sz="2400" b="1" dirty="0" err="1"/>
              <a:t>paracetamol</a:t>
            </a:r>
            <a:r>
              <a:rPr lang="zh-CN" altLang="en-US" sz="2400" b="1" dirty="0"/>
              <a:t> 对乙酰氨基酚中的半胱氨酸</a:t>
            </a:r>
            <a:r>
              <a:rPr lang="en-US" sz="2400" b="1" dirty="0"/>
              <a:t> solution for injection), it should be included </a:t>
            </a:r>
            <a:r>
              <a:rPr lang="en-US" sz="2400" b="1" dirty="0">
                <a:solidFill>
                  <a:srgbClr val="C00000"/>
                </a:solidFill>
              </a:rPr>
              <a:t>at the minimum concentration </a:t>
            </a:r>
            <a:r>
              <a:rPr lang="en-US" sz="2400" b="1" dirty="0">
                <a:solidFill>
                  <a:srgbClr val="FF0000"/>
                </a:solidFill>
              </a:rPr>
              <a:t>demonstrated to be efficient at release and during the entire shelf-life.</a:t>
            </a:r>
            <a:endParaRPr lang="en-US" sz="2400" b="1" baseline="30000" dirty="0">
              <a:solidFill>
                <a:srgbClr val="FF0000"/>
              </a:solidFill>
            </a:endParaRPr>
          </a:p>
          <a:p>
            <a:pPr lvl="1"/>
            <a:r>
              <a:rPr lang="en-US" sz="2400" b="1" dirty="0"/>
              <a:t>a freeze-drying process :the use of bulking agent</a:t>
            </a:r>
            <a:r>
              <a:rPr lang="zh-CN" altLang="en-US" sz="2400" b="1" dirty="0"/>
              <a:t>填充剂</a:t>
            </a:r>
            <a:r>
              <a:rPr lang="en-US" sz="2400" b="1" dirty="0"/>
              <a:t>(such </a:t>
            </a:r>
            <a:r>
              <a:rPr lang="en-US" sz="2400" b="1" dirty="0" err="1"/>
              <a:t>mannitol</a:t>
            </a:r>
            <a:r>
              <a:rPr lang="en-US" sz="2400" b="1" dirty="0"/>
              <a:t>) and/or a </a:t>
            </a:r>
            <a:r>
              <a:rPr lang="en-US" sz="2400" b="1" dirty="0" err="1"/>
              <a:t>cryoprotector</a:t>
            </a:r>
            <a:r>
              <a:rPr lang="en-US" sz="2400" b="1" dirty="0"/>
              <a:t> </a:t>
            </a:r>
            <a:r>
              <a:rPr lang="zh-CN" altLang="en-US" sz="2400" b="1" dirty="0"/>
              <a:t>冷冻保护剂</a:t>
            </a:r>
            <a:r>
              <a:rPr lang="en-US" sz="2400" b="1" dirty="0"/>
              <a:t> will be needed when the dose of drug substance(s) cannot ensure solely the formation of acceptable “cake”.</a:t>
            </a:r>
          </a:p>
          <a:p>
            <a:pPr lvl="1"/>
            <a:endParaRPr lang="en-US" sz="2000" b="1" dirty="0"/>
          </a:p>
          <a:p>
            <a:endParaRPr lang="en-US" sz="2800" b="1" dirty="0"/>
          </a:p>
        </p:txBody>
      </p:sp>
      <p:sp>
        <p:nvSpPr>
          <p:cNvPr id="6" name="灯片编号占位符 5"/>
          <p:cNvSpPr>
            <a:spLocks noGrp="1"/>
          </p:cNvSpPr>
          <p:nvPr>
            <p:ph type="sldNum" sz="quarter" idx="12"/>
          </p:nvPr>
        </p:nvSpPr>
        <p:spPr/>
        <p:txBody>
          <a:bodyPr/>
          <a:lstStyle/>
          <a:p>
            <a:fld id="{241594D9-5E4E-4846-BB3C-6A425F15F14F}" type="slidenum">
              <a:rPr lang="zh-CN" altLang="en-US" smtClean="0"/>
              <a:pPr/>
              <a:t>9</a:t>
            </a:fld>
            <a:endParaRPr lang="en-US" altLang="zh-CN"/>
          </a:p>
        </p:txBody>
      </p:sp>
      <p:sp>
        <p:nvSpPr>
          <p:cNvPr id="7" name="标题 1"/>
          <p:cNvSpPr txBox="1">
            <a:spLocks/>
          </p:cNvSpPr>
          <p:nvPr/>
        </p:nvSpPr>
        <p:spPr>
          <a:xfrm>
            <a:off x="1775520" y="403557"/>
            <a:ext cx="8911687" cy="82025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pPr>
            <a:r>
              <a:rPr lang="zh-CN" altLang="en-US" sz="4400" b="1" dirty="0"/>
              <a:t>研发的一些考虑： 处方的考虑</a:t>
            </a:r>
            <a:endParaRPr lang="en-US" sz="4400" dirty="0"/>
          </a:p>
        </p:txBody>
      </p:sp>
    </p:spTree>
    <p:extLst>
      <p:ext uri="{BB962C8B-B14F-4D97-AF65-F5344CB8AC3E}">
        <p14:creationId xmlns:p14="http://schemas.microsoft.com/office/powerpoint/2010/main" xmlns="" val="366498452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TEMPLATE_TOPIC_ID" val="2806177"/>
  <p:tag name="KSO_WM_TEMPLATE_OUTLINE_ID" val="15"/>
  <p:tag name="KSO_WM_TEMPLATE_SCENE_ID" val="1"/>
  <p:tag name="KSO_WM_TEMPLATE_JOB_ID" val="2"/>
  <p:tag name="KSO_WM_TEMPLATE_TOPIC_DEFAULT" val="1"/>
</p:tagLst>
</file>

<file path=ppt/theme/theme1.xml><?xml version="1.0" encoding="utf-8"?>
<a:theme xmlns:a="http://schemas.openxmlformats.org/drawingml/2006/main" name="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丝状">
  <a:themeElements>
    <a:clrScheme name="丝状">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丝状">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丝状">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12311</TotalTime>
  <Words>4437</Words>
  <Application>Microsoft Office PowerPoint</Application>
  <PresentationFormat>自定义</PresentationFormat>
  <Paragraphs>493</Paragraphs>
  <Slides>61</Slides>
  <Notes>8</Notes>
  <HiddenSlides>0</HiddenSlides>
  <MMClips>0</MMClips>
  <ScaleCrop>false</ScaleCrop>
  <HeadingPairs>
    <vt:vector size="4" baseType="variant">
      <vt:variant>
        <vt:lpstr>主题</vt:lpstr>
      </vt:variant>
      <vt:variant>
        <vt:i4>2</vt:i4>
      </vt:variant>
      <vt:variant>
        <vt:lpstr>幻灯片标题</vt:lpstr>
      </vt:variant>
      <vt:variant>
        <vt:i4>61</vt:i4>
      </vt:variant>
    </vt:vector>
  </HeadingPairs>
  <TitlesOfParts>
    <vt:vector size="63" baseType="lpstr">
      <vt:lpstr>自定义设计方案</vt:lpstr>
      <vt:lpstr>丝状</vt:lpstr>
      <vt:lpstr>无菌制剂生产核查发现的主要问题 Major Problems Discovered in the Check of the Manufacture of Sterile Medicinal Products</vt:lpstr>
      <vt:lpstr>内容</vt:lpstr>
      <vt:lpstr>注射剂市场</vt:lpstr>
      <vt:lpstr>给药途径之分布, 2017-18 Distribution of Route of Administration, 2017-18 </vt:lpstr>
      <vt:lpstr>基本事实</vt:lpstr>
      <vt:lpstr>基本事实</vt:lpstr>
      <vt:lpstr>研发的一些考虑：辅料的作用</vt:lpstr>
      <vt:lpstr>研发的一些考虑： 处方的优化</vt:lpstr>
      <vt:lpstr>幻灯片 9</vt:lpstr>
      <vt:lpstr>内容</vt:lpstr>
      <vt:lpstr>水针灭菌工艺决策树</vt:lpstr>
      <vt:lpstr>非水针， 半固体或干粉灭菌决策树</vt:lpstr>
      <vt:lpstr>内容</vt:lpstr>
      <vt:lpstr>为什么注射剂是FDA短缺药品的常客？</vt:lpstr>
      <vt:lpstr>幻灯片 15</vt:lpstr>
      <vt:lpstr>短缺品种大部分是注射剂</vt:lpstr>
      <vt:lpstr>由于收到FDA警告信件而关闭注射工厂的例子</vt:lpstr>
      <vt:lpstr>幻灯片 18</vt:lpstr>
      <vt:lpstr>什么是FDA警告信？</vt:lpstr>
      <vt:lpstr>Outcomes后果</vt:lpstr>
      <vt:lpstr>Teva  Godollo, Hungary</vt:lpstr>
      <vt:lpstr>Recently Posted Warning Letters</vt:lpstr>
      <vt:lpstr>FDA's Electronic Reading Room –  Warning Letters </vt:lpstr>
      <vt:lpstr>所有警告信都有一个相同的句子</vt:lpstr>
      <vt:lpstr>21 CFR part 211: cGMP</vt:lpstr>
      <vt:lpstr> Sterile Drug Products Produced by Aseptic Processing — Current Good Manufacturing Practice </vt:lpstr>
      <vt:lpstr>幻灯片 27</vt:lpstr>
      <vt:lpstr>幻灯片 28</vt:lpstr>
      <vt:lpstr>幻灯片 29</vt:lpstr>
      <vt:lpstr>幻灯片 30</vt:lpstr>
      <vt:lpstr>近年国际认证汇总无菌缺陷案例分析</vt:lpstr>
      <vt:lpstr>CFDA 缺陷汇总</vt:lpstr>
      <vt:lpstr>2019年国家局飞行检查汇总</vt:lpstr>
      <vt:lpstr>2019年国家局飞行检查汇总</vt:lpstr>
      <vt:lpstr>在Teva经历</vt:lpstr>
      <vt:lpstr>幻灯片 36</vt:lpstr>
      <vt:lpstr>幻灯片 37</vt:lpstr>
      <vt:lpstr>幻灯片 38</vt:lpstr>
      <vt:lpstr>幻灯片 39</vt:lpstr>
      <vt:lpstr>幻灯片 40</vt:lpstr>
      <vt:lpstr>未能建立并遵循适当的SOP</vt:lpstr>
      <vt:lpstr>在回复此信时，请提供以下信息：</vt:lpstr>
      <vt:lpstr>幻灯片 43</vt:lpstr>
      <vt:lpstr>未能确保实验室记录包含完整数据</vt:lpstr>
      <vt:lpstr>未能对计算机进行适当的控制</vt:lpstr>
      <vt:lpstr>未能按照适当的书面要求准备主生产和控制记录</vt:lpstr>
      <vt:lpstr>贵公司缺乏对实验室的控制</vt:lpstr>
      <vt:lpstr>幻灯片 48</vt:lpstr>
      <vt:lpstr>幻灯片 49</vt:lpstr>
      <vt:lpstr>整改：回复此函, 请包括</vt:lpstr>
      <vt:lpstr>工艺控制不足：</vt:lpstr>
      <vt:lpstr>贵公司未能彻底调查所有已销售和未销售批次及其组分的偏差或不符合其质量标准情况</vt:lpstr>
      <vt:lpstr>整改：回复此函, 请包括</vt:lpstr>
      <vt:lpstr>幻灯片 54</vt:lpstr>
      <vt:lpstr>你们公司未在放行前对每批药品进行适当的实验室检测，确定其符合药品的最终质量标准，包括每种活性成分的鉴别和剂量</vt:lpstr>
      <vt:lpstr>Hospira的决定</vt:lpstr>
      <vt:lpstr>8/6/15Mylan无菌缺陷案例3</vt:lpstr>
      <vt:lpstr>内容</vt:lpstr>
      <vt:lpstr>幻灯片 59</vt:lpstr>
      <vt:lpstr>幻灯片 60</vt:lpstr>
      <vt:lpstr>幻灯片 61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2017年上半年工作总结</dc:title>
  <dc:creator>白静</dc:creator>
  <cp:lastModifiedBy>PHTshj</cp:lastModifiedBy>
  <cp:revision>844</cp:revision>
  <dcterms:created xsi:type="dcterms:W3CDTF">2017-07-11T03:03:00Z</dcterms:created>
  <dcterms:modified xsi:type="dcterms:W3CDTF">2019-06-28T03:16:11Z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2052-10.1.0.7106</vt:lpwstr>
  </property>
  <property fmtid="{D5CDD505-2E9C-101B-9397-08002B2CF9AE}" pid="3" name="KSORubyTemplateID">
    <vt:lpwstr>2</vt:lpwstr>
  </property>
</Properties>
</file>