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712" r:id="rId2"/>
  </p:sldMasterIdLst>
  <p:notesMasterIdLst>
    <p:notesMasterId r:id="rId45"/>
  </p:notesMasterIdLst>
  <p:handoutMasterIdLst>
    <p:handoutMasterId r:id="rId46"/>
  </p:handoutMasterIdLst>
  <p:sldIdLst>
    <p:sldId id="256" r:id="rId3"/>
    <p:sldId id="896" r:id="rId4"/>
    <p:sldId id="905" r:id="rId5"/>
    <p:sldId id="811" r:id="rId6"/>
    <p:sldId id="936" r:id="rId7"/>
    <p:sldId id="925" r:id="rId8"/>
    <p:sldId id="926" r:id="rId9"/>
    <p:sldId id="928" r:id="rId10"/>
    <p:sldId id="812" r:id="rId11"/>
    <p:sldId id="815" r:id="rId12"/>
    <p:sldId id="935" r:id="rId13"/>
    <p:sldId id="826" r:id="rId14"/>
    <p:sldId id="827" r:id="rId15"/>
    <p:sldId id="897" r:id="rId16"/>
    <p:sldId id="900" r:id="rId17"/>
    <p:sldId id="902" r:id="rId18"/>
    <p:sldId id="903" r:id="rId19"/>
    <p:sldId id="904" r:id="rId20"/>
    <p:sldId id="831" r:id="rId21"/>
    <p:sldId id="832" r:id="rId22"/>
    <p:sldId id="927" r:id="rId23"/>
    <p:sldId id="937" r:id="rId24"/>
    <p:sldId id="938" r:id="rId25"/>
    <p:sldId id="939" r:id="rId26"/>
    <p:sldId id="906" r:id="rId27"/>
    <p:sldId id="915" r:id="rId28"/>
    <p:sldId id="914" r:id="rId29"/>
    <p:sldId id="940" r:id="rId30"/>
    <p:sldId id="941" r:id="rId31"/>
    <p:sldId id="907" r:id="rId32"/>
    <p:sldId id="908" r:id="rId33"/>
    <p:sldId id="909" r:id="rId34"/>
    <p:sldId id="929" r:id="rId35"/>
    <p:sldId id="930" r:id="rId36"/>
    <p:sldId id="931" r:id="rId37"/>
    <p:sldId id="932" r:id="rId38"/>
    <p:sldId id="933" r:id="rId39"/>
    <p:sldId id="934" r:id="rId40"/>
    <p:sldId id="916" r:id="rId41"/>
    <p:sldId id="917" r:id="rId42"/>
    <p:sldId id="918" r:id="rId43"/>
    <p:sldId id="766" r:id="rId44"/>
  </p:sldIdLst>
  <p:sldSz cx="9906000" cy="6858000" type="A4"/>
  <p:notesSz cx="6797675" cy="9928225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>
          <p15:clr>
            <a:srgbClr val="A4A3A4"/>
          </p15:clr>
        </p15:guide>
        <p15:guide id="2" pos="5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BAE18F"/>
    <a:srgbClr val="D6EDBD"/>
    <a:srgbClr val="3399FF"/>
    <a:srgbClr val="FF99CC"/>
    <a:srgbClr val="3366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2032" autoAdjust="0"/>
  </p:normalViewPr>
  <p:slideViewPr>
    <p:cSldViewPr>
      <p:cViewPr varScale="1">
        <p:scale>
          <a:sx n="75" d="100"/>
          <a:sy n="75" d="100"/>
        </p:scale>
        <p:origin x="966" y="60"/>
      </p:cViewPr>
      <p:guideLst>
        <p:guide orient="horz" pos="3744"/>
        <p:guide pos="5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80"/>
    </p:cViewPr>
  </p:sorterViewPr>
  <p:notesViewPr>
    <p:cSldViewPr>
      <p:cViewPr>
        <p:scale>
          <a:sx n="100" d="100"/>
          <a:sy n="100" d="100"/>
        </p:scale>
        <p:origin x="-1542" y="7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60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52475"/>
            <a:ext cx="5354637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noProof="0" smtClean="0"/>
              <a:t>Click to edit Master notes styles</a:t>
            </a:r>
          </a:p>
          <a:p>
            <a:pPr lvl="1"/>
            <a:r>
              <a:rPr lang="en-GB" altLang="zh-CN" noProof="0" smtClean="0"/>
              <a:t>Second Level</a:t>
            </a:r>
          </a:p>
          <a:p>
            <a:pPr lvl="2"/>
            <a:r>
              <a:rPr lang="en-GB" altLang="zh-CN" noProof="0" smtClean="0"/>
              <a:t>Third Level</a:t>
            </a:r>
          </a:p>
          <a:p>
            <a:pPr lvl="3"/>
            <a:r>
              <a:rPr lang="en-GB" altLang="zh-CN" noProof="0" smtClean="0"/>
              <a:t>Fourth Level</a:t>
            </a:r>
          </a:p>
          <a:p>
            <a:pPr lvl="4"/>
            <a:r>
              <a:rPr lang="en-GB" altLang="zh-CN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097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defRPr sz="1000"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1pPr>
    <a:lvl2pPr marL="457200" algn="just" rtl="0" eaLnBrk="0" fontAlgn="base" hangingPunct="0">
      <a:spcBef>
        <a:spcPct val="30000"/>
      </a:spcBef>
      <a:spcAft>
        <a:spcPct val="30000"/>
      </a:spcAft>
      <a:defRPr sz="1000"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2048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179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3891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4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4096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877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4301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951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4505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262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noFill/>
          <a:ln cap="flat"/>
        </p:spPr>
      </p:sp>
      <p:sp>
        <p:nvSpPr>
          <p:cNvPr id="4710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50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4915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10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5120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940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5325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826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5529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41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5734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51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2253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088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5939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350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6144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937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6349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0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6553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726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6758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758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6963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610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7168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7747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7373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6009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7577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4442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7782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842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2457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8227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7987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2294840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8192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4740688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8397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458578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8601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  <a:p>
            <a:endParaRPr lang="zh-CN" altLang="en-US" smtClean="0"/>
          </a:p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7982046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8806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067412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9011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193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9216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8926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9421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1810309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9625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8878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9830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74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2662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2256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10035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4550229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10240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6592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6125"/>
            <a:ext cx="5372100" cy="3719513"/>
          </a:xfrm>
          <a:ln/>
        </p:spPr>
      </p:sp>
      <p:sp>
        <p:nvSpPr>
          <p:cNvPr id="104451" name="备注占位符 3"/>
          <p:cNvSpPr>
            <a:spLocks noGrp="1"/>
          </p:cNvSpPr>
          <p:nvPr/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l">
              <a:spcAft>
                <a:spcPct val="0"/>
              </a:spcAft>
            </a:pPr>
            <a:endParaRPr lang="zh-CN" altLang="en-US" sz="12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3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28675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48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30723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768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32771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151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34819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847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52475"/>
            <a:ext cx="5356225" cy="3708400"/>
          </a:xfrm>
          <a:ln cap="flat"/>
        </p:spPr>
      </p:sp>
      <p:sp>
        <p:nvSpPr>
          <p:cNvPr id="36867" name="备注占位符 3"/>
          <p:cNvSpPr>
            <a:spLocks noGrp="1"/>
          </p:cNvSpPr>
          <p:nvPr/>
        </p:nvSpPr>
        <p:spPr bwMode="auto">
          <a:xfrm>
            <a:off x="906463" y="4721225"/>
            <a:ext cx="49847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algn="just">
              <a:spcBef>
                <a:spcPct val="30000"/>
              </a:spcBef>
              <a:spcAft>
                <a:spcPct val="3000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algn="just">
              <a:spcBef>
                <a:spcPct val="30000"/>
              </a:spcBef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7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69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089AF-4749-451A-BA3C-6B6564C40D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18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8517A-3A5B-43D8-86A0-FCEF466B1E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368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82"/>
            <a:ext cx="22288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8" y="274682"/>
            <a:ext cx="65341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CC51-A6E1-4759-A980-4FBAF19406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441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70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F25AF25C-FA96-4CA0-862D-4E18C92CCFB8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41424380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440694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B6787FE3-9993-4595-9C2E-0582BCB35EF0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5168443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402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1219200"/>
            <a:ext cx="45402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BB090DFD-1081-4F19-B389-81C4F97946E9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21283784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11BDA393-05DF-4B70-AC27-6AFA114F8C0A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96293387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41CE392A-FA8A-4BAC-BE9A-2C439750BB5E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67559208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4B8025A4-B805-4E72-876B-8B12CC9B09CC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90236952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2972" y="27309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0D7BC5CD-47FB-467F-B3D7-C6DD062D3AB1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81766945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8C1B25FF-6ACC-4EDF-A5CC-ED1F778E6D2A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80512660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CA57-7F90-4FD4-A42B-505F6F2FB4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1653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43F95162-4E26-46B7-B3E3-045977B07BBB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49393413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64400" y="228600"/>
            <a:ext cx="2311400" cy="6172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0200" y="228600"/>
            <a:ext cx="6769100" cy="6172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76A57E00-53A0-4697-9C00-570BB39F5866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74583275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30200" y="1219200"/>
            <a:ext cx="9245600" cy="51816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21F852AF-AD53-44FD-B7CB-211AD4674ED3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65611732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30200" y="1219200"/>
            <a:ext cx="9245600" cy="2514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0200" y="3886200"/>
            <a:ext cx="9245600" cy="2514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0EA63318-3F83-498D-B7EF-0C74BDAC4240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80438934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30200" y="228600"/>
            <a:ext cx="9245600" cy="6172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B48E815C-141C-4E06-A490-84ECF3E8E6E9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83090196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40250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35550" y="1219200"/>
            <a:ext cx="4540250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6DC1A8AA-DBEE-4ED1-913A-BB34CA066777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28817947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30200" y="1219200"/>
            <a:ext cx="4540250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1219200"/>
            <a:ext cx="4540250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</a:t>
            </a:r>
            <a:fld id="{C9B45B27-9458-4E63-A404-86C2AE6A44BE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97641965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4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0965C-F2AE-48B6-B631-F1C581D151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361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84E5-A57D-4AD0-BD26-1F59A182C8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24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9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9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8980-065E-4833-80D5-E58536657B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99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F2822-762D-4AFB-A856-2F3CE5AB53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444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A9D4-072C-443E-BE55-63CC4616FF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214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499" y="27309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D8B5-9A7E-40A8-BFB3-BB92C5CC4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107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1A2A-4B47-40E9-88F5-4ED73587B1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17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00CC66"/>
              </a:buClr>
              <a:buSzPct val="75000"/>
              <a:buFont typeface="Monotype Sorts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00CC66"/>
              </a:buClr>
              <a:buSzPct val="75000"/>
              <a:buFont typeface="Monotype Sorts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00CC66"/>
              </a:buClr>
              <a:buSzPct val="75000"/>
              <a:buFont typeface="Monotype Sorts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950B3E6-E248-46B5-A73A-80FC8148AE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143000"/>
            <a:ext cx="9893300" cy="381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50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accent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066800"/>
            <a:ext cx="988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9200"/>
            <a:ext cx="9245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9322BA8-CA57-4440-BC16-7F3077532B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0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  <p:sldLayoutId id="2147484651" r:id="rId12"/>
    <p:sldLayoutId id="2147484652" r:id="rId13"/>
    <p:sldLayoutId id="2147484653" r:id="rId14"/>
    <p:sldLayoutId id="2147484654" r:id="rId15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279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 b="1">
          <a:solidFill>
            <a:srgbClr val="BC37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b="1">
          <a:solidFill>
            <a:srgbClr val="037C0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 b="1">
          <a:solidFill>
            <a:srgbClr val="063DE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09600" y="2547938"/>
            <a:ext cx="8839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无菌工艺模拟试验的要点</a:t>
            </a:r>
            <a:endParaRPr lang="zh-CN" altLang="en-GB" sz="40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9459" name="Text Box 12"/>
          <p:cNvSpPr txBox="1">
            <a:spLocks noChangeArrowheads="1"/>
          </p:cNvSpPr>
          <p:nvPr/>
        </p:nvSpPr>
        <p:spPr bwMode="auto">
          <a:xfrm>
            <a:off x="2209800" y="4038600"/>
            <a:ext cx="5562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Comic Sans MS" panose="030F0702030302020204" pitchFamily="66" charset="0"/>
              </a:rPr>
              <a:t>主讲人：　崔强</a:t>
            </a:r>
          </a:p>
          <a:p>
            <a:pPr algn="just">
              <a:spcBef>
                <a:spcPct val="5000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Comic Sans MS" panose="030F0702030302020204" pitchFamily="66" charset="0"/>
              </a:rPr>
              <a:t>20</a:t>
            </a:r>
            <a:r>
              <a:rPr lang="en-US" altLang="zh-CN" sz="2400" b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r>
              <a:rPr lang="zh-CN" altLang="en-US" sz="2400" b="0">
                <a:solidFill>
                  <a:schemeClr val="tx1"/>
                </a:solidFill>
                <a:latin typeface="Comic Sans MS" panose="030F0702030302020204" pitchFamily="66" charset="0"/>
              </a:rPr>
              <a:t>年</a:t>
            </a:r>
            <a:r>
              <a:rPr lang="en-US" altLang="zh-CN" sz="2400" b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r>
              <a:rPr lang="zh-CN" altLang="en-US" sz="2400" b="0">
                <a:solidFill>
                  <a:schemeClr val="tx1"/>
                </a:solidFill>
                <a:latin typeface="Comic Sans MS" panose="030F0702030302020204" pitchFamily="66" charset="0"/>
              </a:rPr>
              <a:t>月</a:t>
            </a:r>
            <a:endParaRPr lang="en-US" altLang="zh-CN" sz="2400" b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烟雾试验（气流可视化研究）</a:t>
            </a:r>
          </a:p>
        </p:txBody>
      </p:sp>
      <p:sp>
        <p:nvSpPr>
          <p:cNvPr id="37891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A724DF46-F943-4386-A9AB-9D82DE2DBD49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415925" y="1309688"/>
            <a:ext cx="902652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启动时机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生产线新建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改建，变更的验证，偏差调查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415925" y="2492375"/>
            <a:ext cx="902652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变更类型举例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涉及空气处理系统，无菌工艺设备，高效过滤器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8788" y="3789363"/>
            <a:ext cx="90265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气流可视化研究要素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在动态条件下进行，考察设备运行和人员干预的影响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主要用于考察关键区域的单向流保护作用，也用于考察不同洁净度区域之间的气流方向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在试验前后适当消毒，消除污染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烟雾试验（气流可视化研究）</a:t>
            </a:r>
          </a:p>
        </p:txBody>
      </p:sp>
      <p:sp>
        <p:nvSpPr>
          <p:cNvPr id="39939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7E49CAB8-531A-4A15-8CE5-A30F80522482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44488" y="1309688"/>
            <a:ext cx="9256712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zh-CN" altLang="en-US" sz="2800" b="1" dirty="0">
                <a:latin typeface="Times New Roman" pitchFamily="18" charset="0"/>
              </a:rPr>
              <a:t>测试方法</a:t>
            </a:r>
            <a:endParaRPr lang="en-US" altLang="zh-CN" sz="2800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示踪线法、示踪剂法、采用图像处理技术的气流显形检查、借用速度分布测量的气流显形检查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产生示踪粒子的物质主要是去离子水、乙醇、乙二醇、干冰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衣物和背景材料应具有一定对比度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烟雾发生速度与角度的选择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多管和单管发生器的使用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拍摄过程中应减少抖动，去除噪音，注意场景移动与集中</a:t>
            </a:r>
            <a:endParaRPr lang="en-US" altLang="zh-CN" b="1" dirty="0">
              <a:latin typeface="Times New Roman" pitchFamily="18" charset="0"/>
            </a:endParaRPr>
          </a:p>
          <a:p>
            <a:pPr marL="720725" lvl="1" indent="-2635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US" b="1" dirty="0">
                <a:latin typeface="Times New Roman" pitchFamily="18" charset="0"/>
              </a:rPr>
              <a:t>被拍摄生产线和人员应保持正常工作状态</a:t>
            </a:r>
            <a:endParaRPr lang="en-US" altLang="zh-CN" b="1" dirty="0">
              <a:latin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-"/>
              <a:defRPr/>
            </a:pPr>
            <a:endParaRPr lang="zh-CN" altLang="en-US" b="1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现场工作人员的培训</a:t>
            </a:r>
          </a:p>
        </p:txBody>
      </p:sp>
      <p:sp>
        <p:nvSpPr>
          <p:cNvPr id="41987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19C231A7-2449-4B22-8EF7-38ACE101BD27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3050" y="1371600"/>
            <a:ext cx="9328150" cy="50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受训范围包括在环境控制区内工作的所有人员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GB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生产操作人员、环境监测人员、现场维修人员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培训内容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常规</a:t>
            </a:r>
            <a:r>
              <a:rPr lang="en-GB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GMP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知识</a:t>
            </a:r>
            <a:endParaRPr lang="zh-CN" altLang="en-GB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GB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洁净室行为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规范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基本</a:t>
            </a:r>
            <a:r>
              <a:rPr lang="zh-CN" altLang="en-GB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无菌操作技术</a:t>
            </a:r>
            <a:endParaRPr lang="en-US" altLang="zh-CN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更衣与消毒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岗位操作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SOP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altLang="zh-CN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现场工作人员的更衣确认</a:t>
            </a:r>
          </a:p>
        </p:txBody>
      </p:sp>
      <p:sp>
        <p:nvSpPr>
          <p:cNvPr id="44035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1CE77AFB-9A3F-4E86-A1E3-A606623139FA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3050" y="1371600"/>
            <a:ext cx="9328150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人员更衣确认针对所有进入卫生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级区的工作人员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初始确认连续进行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次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再确认应定期进行，并在年度数据回顾中对动态监测数据加以总结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只有确认更衣行为符合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SOP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要求后，才能开始进行取样监测</a:t>
            </a:r>
            <a:endParaRPr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对操作服表面监测时应包括着力点、衣物连接处和更衣时可能接触到的衣物表面，如头罩、口罩、护目镜、肩下部、前臂、肘部、腹部、拉链、膝部、脚套、背部等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每只手套至少取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个样品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</a:rPr>
              <a:t>-</a:t>
            </a:r>
            <a:fld id="{89BFE53E-E065-4319-9991-430F2A2397CB}" type="slidenum">
              <a:rPr lang="en-US" altLang="zh-CN" sz="1400" b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en-US" altLang="zh-CN" sz="1400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15925" y="260350"/>
            <a:ext cx="91852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GB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洁净室性能测试要求</a:t>
            </a:r>
            <a:endParaRPr kumimoji="1" lang="zh-CN" altLang="zh-CN" sz="3600">
              <a:solidFill>
                <a:schemeClr val="tx1"/>
              </a:solidFill>
              <a:latin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415925" y="1412875"/>
            <a:ext cx="71643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SzTx/>
              <a:buFont typeface="Wingdings" panose="05000000000000000000" pitchFamily="2" charset="2"/>
              <a:buChar char="Ø"/>
            </a:pP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规定性测试</a:t>
            </a:r>
            <a:endParaRPr lang="zh-CN" altLang="en-US" sz="28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849313" y="1989138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60363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空气洁净度测试</a:t>
            </a: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、</a:t>
            </a: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静压差测试</a:t>
            </a: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、</a:t>
            </a:r>
            <a:r>
              <a:rPr lang="en-GB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风速或风量测试</a:t>
            </a:r>
            <a:endParaRPr lang="zh-CN" altLang="en-US" sz="24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5925" y="2671763"/>
            <a:ext cx="7164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SzTx/>
              <a:buFont typeface="Wingdings" panose="05000000000000000000" pitchFamily="2" charset="2"/>
              <a:buChar char="Ø"/>
            </a:pP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选择性测试</a:t>
            </a:r>
            <a:endParaRPr lang="zh-CN" altLang="en-US" sz="28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49313" y="3278188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 b="0" i="1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过滤器检漏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 气流流型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自净时间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 污染泄漏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44988" y="3278188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 温度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 相对湿度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噪声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GB" sz="2400">
                <a:solidFill>
                  <a:schemeClr val="tx1"/>
                </a:solidFill>
                <a:latin typeface="Book Antiqua" panose="02040602050305030304" pitchFamily="18" charset="0"/>
              </a:rPr>
              <a:t> 照度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utoUpdateAnimBg="0"/>
      <p:bldP spid="344069" grpId="0" autoUpdateAnimBg="0"/>
      <p:bldP spid="6" grpId="0" autoUpdateAnimBg="0"/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经典灭菌方法在无菌工艺生产中的应用</a:t>
            </a:r>
          </a:p>
        </p:txBody>
      </p:sp>
      <p:sp>
        <p:nvSpPr>
          <p:cNvPr id="48131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5BE4960C-90CB-4845-B29D-048C44B49F44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48132" name="Rectangle 3"/>
          <p:cNvSpPr txBox="1">
            <a:spLocks noChangeArrowheads="1"/>
          </p:cNvSpPr>
          <p:nvPr/>
        </p:nvSpPr>
        <p:spPr bwMode="auto">
          <a:xfrm>
            <a:off x="82550" y="1371600"/>
            <a:ext cx="96583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示例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除菌过滤法（如产品、工艺气体等）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热力学灭菌法（湿热</a:t>
            </a:r>
            <a:r>
              <a:rPr lang="en-US" altLang="zh-CN" sz="2400">
                <a:solidFill>
                  <a:schemeClr val="tx1"/>
                </a:solidFill>
              </a:rPr>
              <a:t>/</a:t>
            </a:r>
            <a:r>
              <a:rPr lang="zh-CN" altLang="en-US" sz="2400">
                <a:solidFill>
                  <a:schemeClr val="tx1"/>
                </a:solidFill>
              </a:rPr>
              <a:t>干热）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辐照灭菌法（如防护装备、滤器、一次性用具等）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液相灭菌法（如某些生物制品、器械）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气体灭菌法（如防护装备、滤器等）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chemeClr val="tx1"/>
                </a:solidFill>
              </a:rPr>
              <a:t>汽相灭菌法（进入隔离器的包装材料等）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灭菌工艺的验证（</a:t>
            </a:r>
            <a:r>
              <a:rPr lang="en-US" altLang="zh-CN" sz="3600">
                <a:solidFill>
                  <a:schemeClr val="tx1"/>
                </a:solidFill>
                <a:latin typeface="Book Antiqua" panose="02040602050305030304" pitchFamily="18" charset="0"/>
              </a:rPr>
              <a:t>PQ/PV</a:t>
            </a: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）</a:t>
            </a:r>
          </a:p>
        </p:txBody>
      </p:sp>
      <p:sp>
        <p:nvSpPr>
          <p:cNvPr id="50179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9144EF0-F70B-4E23-A3B2-F49BC2FAB696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0200" y="1412875"/>
            <a:ext cx="929005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spcAft>
                <a:spcPct val="15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共同点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Book Antiqua" panose="02040602050305030304" pitchFamily="18" charset="0"/>
              <a:buChar char="–"/>
            </a:pP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灭菌剂分布与穿透（物理检测手段）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Book Antiqua" panose="02040602050305030304" pitchFamily="18" charset="0"/>
              <a:buChar char="–"/>
            </a:pP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微生物杀灭水平（生物指示剂测试）</a:t>
            </a:r>
          </a:p>
          <a:p>
            <a:pPr eaLnBrk="1" hangingPunct="1">
              <a:spcBef>
                <a:spcPct val="40000"/>
              </a:spcBef>
              <a:spcAft>
                <a:spcPct val="15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目的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Book Antiqua" panose="02040602050305030304" pitchFamily="18" charset="0"/>
              <a:buChar char="–"/>
            </a:pP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保证产品用途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Book Antiqua" panose="02040602050305030304" pitchFamily="18" charset="0"/>
              <a:buChar char="–"/>
            </a:pPr>
            <a:r>
              <a:rPr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达到灭菌效果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消毒系统的建立</a:t>
            </a:r>
          </a:p>
        </p:txBody>
      </p:sp>
      <p:sp>
        <p:nvSpPr>
          <p:cNvPr id="52227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F98A6B06-514B-4237-934D-7BF7DE3EF6DA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8950" y="1371600"/>
            <a:ext cx="8913813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15000"/>
              </a:spcAft>
              <a:buSzTx/>
              <a:buFont typeface="Wingdings" panose="05000000000000000000" pitchFamily="2" charset="2"/>
              <a:buChar char="Ø"/>
            </a:pPr>
            <a:r>
              <a:rPr kumimoji="1" lang="zh-CN" altLang="en-US" sz="2600">
                <a:solidFill>
                  <a:schemeClr val="tx1"/>
                </a:solidFill>
                <a:latin typeface="Book Antiqua" panose="02040602050305030304" pitchFamily="18" charset="0"/>
              </a:rPr>
              <a:t>有效耐用的消毒系统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选择合适的消毒剂和消毒方式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详细的操作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SOP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正确实施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根据环境监测结果进行适当调整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满足法规要求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保护产品、人员、设施</a:t>
            </a:r>
            <a:endParaRPr kumimoji="1" lang="en-US" altLang="zh-CN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技术以外的关注，如经济性、时间性、可持续供应能力、后续服务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…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消毒剂效力测试</a:t>
            </a:r>
          </a:p>
        </p:txBody>
      </p:sp>
      <p:sp>
        <p:nvSpPr>
          <p:cNvPr id="54275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A7E135B-6683-468E-A5F4-C01AA363D81F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8950" y="1371600"/>
            <a:ext cx="8913813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15000"/>
              </a:spcAft>
              <a:buSzTx/>
              <a:buFont typeface="Wingdings" panose="05000000000000000000" pitchFamily="2" charset="2"/>
              <a:buChar char="Ø"/>
            </a:pPr>
            <a:r>
              <a:rPr kumimoji="1" lang="zh-CN" altLang="en-US" sz="2600">
                <a:solidFill>
                  <a:schemeClr val="tx1"/>
                </a:solidFill>
                <a:latin typeface="Tahoma" panose="020B0604030504040204" pitchFamily="34" charset="0"/>
              </a:rPr>
              <a:t>消毒剂的效力测试</a:t>
            </a:r>
          </a:p>
          <a:p>
            <a:pPr lvl="1">
              <a:spcAft>
                <a:spcPct val="2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消毒剂的效力确认通常包括两个阶段内容，第一阶段为实验室考察或模拟现场考察，第二阶段为现场考察</a:t>
            </a:r>
          </a:p>
          <a:p>
            <a:pPr lvl="1">
              <a:spcAft>
                <a:spcPct val="2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第一阶段考察：采用悬液定量法或载体试验法，以特定菌为指示微生物，确定安全消毒剂量的有效性</a:t>
            </a:r>
          </a:p>
          <a:p>
            <a:pPr lvl="1">
              <a:spcAft>
                <a:spcPct val="2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第二阶段考察：通过监测清洁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/</a:t>
            </a: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消毒前、后的环境微生物学质量进行的。经历一段时间的积累后才能用以评估消毒和清洁程序的数据（建议至少三次试验）</a:t>
            </a:r>
          </a:p>
          <a:p>
            <a:pPr lvl="1">
              <a:spcAft>
                <a:spcPct val="2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现场考察可在最差条件下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(</a:t>
            </a: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如预防性维修之后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)</a:t>
            </a: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检测环境的污染状况，而后进行消毒处理，对比消毒前后的数据变化</a:t>
            </a:r>
          </a:p>
          <a:p>
            <a:pPr lvl="1">
              <a:spcAft>
                <a:spcPct val="20000"/>
              </a:spcAft>
              <a:buSzTx/>
              <a:buFont typeface="Tahoma" panose="020B0604030504040204" pitchFamily="34" charset="0"/>
              <a:buChar char="-"/>
            </a:pP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载体试验要求，细菌芽孢数量下降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1-2</a:t>
            </a: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个对数单位，细菌繁殖体下降</a:t>
            </a:r>
            <a:r>
              <a:rPr kumimoji="1" lang="en-US" altLang="zh-CN" sz="2400">
                <a:solidFill>
                  <a:schemeClr val="tx1"/>
                </a:solidFill>
                <a:latin typeface="Book Antiqua" panose="02040602050305030304" pitchFamily="18" charset="0"/>
              </a:rPr>
              <a:t>3</a:t>
            </a:r>
            <a:r>
              <a:rPr kumimoji="1" lang="zh-CN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个对数单位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无菌工艺验证　</a:t>
            </a:r>
            <a:r>
              <a:rPr lang="en-US" altLang="zh-CN" sz="3600">
                <a:solidFill>
                  <a:schemeClr val="tx1"/>
                </a:solidFill>
                <a:latin typeface="Book Antiqua" panose="02040602050305030304" pitchFamily="18" charset="0"/>
              </a:rPr>
              <a:t>–</a:t>
            </a: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　培养基模拟灌封试验</a:t>
            </a:r>
          </a:p>
        </p:txBody>
      </p:sp>
      <p:sp>
        <p:nvSpPr>
          <p:cNvPr id="56323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2AA8B836-E025-489F-ABF4-6FA3C1F9E70C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4488" y="1371600"/>
            <a:ext cx="9256712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目的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评估无菌生产工艺能力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确定无菌工艺变化的可接受性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评估人员的操作资质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满足法规符合性要求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证明生产操作的可接受性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出现微生物污染后的调查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8C87867-6693-47C6-8C21-3C87E4AA8175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60388" y="260350"/>
            <a:ext cx="89677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主要内容</a:t>
            </a:r>
            <a:endParaRPr lang="zh-CN" altLang="zh-CN" sz="3600" b="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88950" y="2420938"/>
            <a:ext cx="9072563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5000"/>
              </a:spcBef>
              <a:spcAft>
                <a:spcPct val="45000"/>
              </a:spcAft>
              <a:buClr>
                <a:srgbClr val="00CC66"/>
              </a:buClr>
              <a:buSzPct val="75000"/>
              <a:buFont typeface="Monotype Sorts"/>
              <a:buNone/>
            </a:pP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第</a:t>
            </a:r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部分</a:t>
            </a:r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　无菌工艺质量保证原理</a:t>
            </a:r>
            <a:endParaRPr lang="en-US" altLang="zh-CN" sz="28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>
              <a:lnSpc>
                <a:spcPct val="90000"/>
              </a:lnSpc>
              <a:spcBef>
                <a:spcPct val="45000"/>
              </a:spcBef>
              <a:spcAft>
                <a:spcPct val="45000"/>
              </a:spcAft>
              <a:buClr>
                <a:srgbClr val="00CC66"/>
              </a:buClr>
              <a:buSzPct val="75000"/>
              <a:buFont typeface="Monotype Sorts"/>
              <a:buNone/>
            </a:pP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第</a:t>
            </a:r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部分</a:t>
            </a:r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　技术指南、标准与</a:t>
            </a: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法规</a:t>
            </a:r>
          </a:p>
          <a:p>
            <a:pPr>
              <a:lnSpc>
                <a:spcPct val="90000"/>
              </a:lnSpc>
              <a:spcBef>
                <a:spcPct val="45000"/>
              </a:spcBef>
              <a:spcAft>
                <a:spcPct val="45000"/>
              </a:spcAft>
              <a:buClr>
                <a:srgbClr val="00CC66"/>
              </a:buClr>
              <a:buSzPct val="75000"/>
              <a:buFont typeface="Monotype Sorts"/>
              <a:buNone/>
            </a:pP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第</a:t>
            </a:r>
            <a:r>
              <a:rPr lang="en-GB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3</a:t>
            </a: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部分</a:t>
            </a:r>
            <a:r>
              <a:rPr lang="en-GB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r>
              <a:rPr lang="zh-CN" altLang="en-GB" sz="2800">
                <a:solidFill>
                  <a:schemeClr val="tx1"/>
                </a:solidFill>
                <a:latin typeface="Book Antiqua" panose="02040602050305030304" pitchFamily="18" charset="0"/>
              </a:rPr>
              <a:t>　</a:t>
            </a:r>
            <a:r>
              <a:rPr lang="zh-CN" altLang="en-US" sz="2800">
                <a:solidFill>
                  <a:schemeClr val="tx1"/>
                </a:solidFill>
                <a:latin typeface="Book Antiqua" panose="02040602050305030304" pitchFamily="18" charset="0"/>
              </a:rPr>
              <a:t>法规变化趋势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无菌工艺验证　</a:t>
            </a:r>
            <a:r>
              <a:rPr lang="en-US" altLang="zh-CN" sz="3600">
                <a:solidFill>
                  <a:schemeClr val="tx1"/>
                </a:solidFill>
                <a:latin typeface="Book Antiqua" panose="02040602050305030304" pitchFamily="18" charset="0"/>
              </a:rPr>
              <a:t>–</a:t>
            </a: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　培养基模拟灌封试验</a:t>
            </a:r>
          </a:p>
        </p:txBody>
      </p:sp>
      <p:sp>
        <p:nvSpPr>
          <p:cNvPr id="58371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9EC786AC-8208-4CA3-A1B7-8AFFA2701AE7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4488" y="1371600"/>
            <a:ext cx="9256712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通常做法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以培养基代替原料，暴露于设备、容器胶塞密封系统的表面和关键环境条件中，并模拟实际生产完成工艺操作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装有培养基的密闭容器经培养以检查微生物的生长，然后对结果进行评价，借以确定实际生产中产品污染的概率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44488" y="3860800"/>
            <a:ext cx="9256712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作用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验证结果合格的有效性不同于灭菌工艺验证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验证结果虽然同产品的无菌性没有直接关系，但异常验证结果意味着存在异常因素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不能成为高风险技术、活动和干预的辩护理由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286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环境监控方案的关注点</a:t>
            </a:r>
          </a:p>
        </p:txBody>
      </p:sp>
      <p:sp>
        <p:nvSpPr>
          <p:cNvPr id="60419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567F840-FE8E-4D3B-BC68-61899C123707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73050" y="1916113"/>
            <a:ext cx="93281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具备可操作性</a:t>
            </a:r>
            <a:endParaRPr kumimoji="1"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结果准确、可靠，必要时考虑时间因素</a:t>
            </a:r>
            <a:endParaRPr lang="zh-CN" altLang="en-US" sz="26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273050" y="1341438"/>
            <a:ext cx="9328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kumimoji="1"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技术层面</a:t>
            </a:r>
            <a:r>
              <a:rPr lang="zh-CN" altLang="en-GB" sz="28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050" y="3860800"/>
            <a:ext cx="93281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监测位置、限度和计划的适用性</a:t>
            </a:r>
            <a:endParaRPr kumimoji="1"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及时准确地识别异常趋势</a:t>
            </a:r>
            <a:endParaRPr kumimoji="1"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偏差调查的深入程度</a:t>
            </a:r>
            <a:endParaRPr kumimoji="1"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Book Antiqua" panose="02040602050305030304" pitchFamily="18" charset="0"/>
              <a:buChar char="–"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由科学依据与合理推测所构建的风险决策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73050" y="3286125"/>
            <a:ext cx="9328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管理层面</a:t>
            </a:r>
            <a:r>
              <a:rPr lang="zh-CN" altLang="en-GB" sz="28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无菌操作技术的持续性评估</a:t>
            </a:r>
          </a:p>
        </p:txBody>
      </p:sp>
      <p:sp>
        <p:nvSpPr>
          <p:cNvPr id="62467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A54B7E2E-AF8C-4F03-BEAB-EE0053A40A4D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175" y="1412875"/>
            <a:ext cx="85804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zh-CN" sz="2800">
                <a:solidFill>
                  <a:srgbClr val="000000"/>
                </a:solidFill>
                <a:latin typeface="Book Antiqua" panose="02040602050305030304" pitchFamily="18" charset="0"/>
              </a:rPr>
              <a:t>A</a:t>
            </a:r>
            <a:r>
              <a:rPr lang="zh-CN" altLang="en-US" sz="2800">
                <a:solidFill>
                  <a:srgbClr val="000000"/>
                </a:solidFill>
                <a:latin typeface="Book Antiqua" panose="02040602050305030304" pitchFamily="18" charset="0"/>
              </a:rPr>
              <a:t>部分：行为观察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613" y="1989138"/>
            <a:ext cx="85090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720725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ü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轻微缺陷举例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级区内走动速度快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级区内存在不必要的活动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相互聊天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手套触摸到操作服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消毒频率低于要求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无菌操作技术的持续性评估</a:t>
            </a:r>
          </a:p>
        </p:txBody>
      </p:sp>
      <p:sp>
        <p:nvSpPr>
          <p:cNvPr id="64515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CAF35491-02B9-4E57-A3BC-00013C1FCB65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4175" y="1412875"/>
            <a:ext cx="85804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zh-CN" sz="2800">
                <a:solidFill>
                  <a:srgbClr val="000000"/>
                </a:solidFill>
                <a:latin typeface="Book Antiqua" panose="02040602050305030304" pitchFamily="18" charset="0"/>
              </a:rPr>
              <a:t>A</a:t>
            </a:r>
            <a:r>
              <a:rPr lang="zh-CN" altLang="en-US" sz="2800">
                <a:solidFill>
                  <a:srgbClr val="000000"/>
                </a:solidFill>
                <a:latin typeface="Book Antiqua" panose="02040602050305030304" pitchFamily="18" charset="0"/>
              </a:rPr>
              <a:t>部分：行为观察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5613" y="1989138"/>
            <a:ext cx="85090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720725" indent="-3603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Wingdings" pitchFamily="2" charset="2"/>
              <a:buChar char="ü"/>
              <a:defRPr/>
            </a:pP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关键缺陷举例</a:t>
            </a:r>
            <a:endParaRPr lang="en-US" altLang="zh-CN" sz="26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/>
            </a:pP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在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级区内触摸物品后，手套未经消毒而直接进入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级区</a:t>
            </a:r>
            <a:endParaRPr lang="en-US" altLang="zh-CN" sz="26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/>
            </a:pP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关键部件误接触手套</a:t>
            </a:r>
            <a:r>
              <a:rPr lang="en-US" altLang="zh-CN" sz="2600" b="1" dirty="0" smtClean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操作服</a:t>
            </a:r>
            <a:endParaRPr lang="en-US" altLang="zh-CN" sz="26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/>
            </a:pPr>
            <a:r>
              <a:rPr lang="en-US" altLang="zh-CN" sz="2600" b="1" dirty="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Times New Roman" pitchFamily="18" charset="0"/>
              </a:rPr>
              <a:t>级内摆放杂乱</a:t>
            </a:r>
            <a:endParaRPr lang="en-US" altLang="zh-CN" sz="26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14400" lvl="2" inden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Tx/>
              <a:buNone/>
              <a:defRPr/>
            </a:pPr>
            <a:r>
              <a:rPr lang="en-US" altLang="zh-CN" sz="2600" b="1" dirty="0" smtClean="0">
                <a:solidFill>
                  <a:srgbClr val="000000"/>
                </a:solidFill>
                <a:latin typeface="Times New Roman" pitchFamily="18" charset="0"/>
              </a:rPr>
              <a:t>……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无菌操作技术的持续性评估</a:t>
            </a:r>
          </a:p>
        </p:txBody>
      </p:sp>
      <p:sp>
        <p:nvSpPr>
          <p:cNvPr id="66563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02E5D001-A8E1-4685-BFD6-A52AD262D47B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175" y="1412875"/>
            <a:ext cx="8580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zh-CN" sz="2800">
                <a:solidFill>
                  <a:srgbClr val="000000"/>
                </a:solidFill>
                <a:latin typeface="Book Antiqua" panose="02040602050305030304" pitchFamily="18" charset="0"/>
              </a:rPr>
              <a:t>B</a:t>
            </a:r>
            <a:r>
              <a:rPr lang="zh-CN" altLang="en-US" sz="2800">
                <a:solidFill>
                  <a:srgbClr val="000000"/>
                </a:solidFill>
                <a:latin typeface="Book Antiqua" panose="02040602050305030304" pitchFamily="18" charset="0"/>
              </a:rPr>
              <a:t>部分：微生物检出数据分析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5613" y="1989138"/>
            <a:ext cx="85090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720725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ü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数据类型举例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级区人员卫生检出率（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CRR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级区人员卫生检出率（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CRR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人员卫生样品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OOL/OOT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个数与比例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19100" y="4221163"/>
            <a:ext cx="8582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rgbClr val="000000"/>
                </a:solidFill>
                <a:latin typeface="Book Antiqua" panose="02040602050305030304" pitchFamily="18" charset="0"/>
              </a:rPr>
              <a:t>风险分级与纠正措施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" y="4724400"/>
            <a:ext cx="85090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720725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ü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通常划分为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个级别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需要的措施包括从加强辅导至全面培训和再确认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</a:rPr>
              <a:t>人员从临时限制至完全禁止进入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0A45C9A-30CF-4986-8AE6-16177159C257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281113" y="533400"/>
            <a:ext cx="83200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zh-CN" altLang="zh-CN" sz="3600" b="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776288" y="1196975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CC66"/>
              </a:buClr>
              <a:buSzPct val="75000"/>
              <a:buFont typeface="Monotype Sorts"/>
              <a:buNone/>
            </a:pP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第</a:t>
            </a:r>
            <a:r>
              <a:rPr lang="en-US" altLang="zh-CN" sz="4000">
                <a:solidFill>
                  <a:schemeClr val="tx1"/>
                </a:solidFill>
                <a:latin typeface="Book Antiqua" panose="02040602050305030304" pitchFamily="18" charset="0"/>
              </a:rPr>
              <a:t>2</a:t>
            </a: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部分</a:t>
            </a:r>
            <a:r>
              <a:rPr lang="en-US" altLang="zh-CN" sz="400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　技术指南、标准与法规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458FFAF4-8758-41C9-874B-A2ABDA601799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73050" y="404813"/>
            <a:ext cx="932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技术指南与标准</a:t>
            </a:r>
            <a:endParaRPr lang="zh-CN" altLang="zh-CN" sz="36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200025" y="1412875"/>
            <a:ext cx="97059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539750" indent="-539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442913" algn="l"/>
              </a:tabLst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tabLst>
                <a:tab pos="442913" algn="l"/>
              </a:tabLs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No. 22《Process simulation testing for aseptically filled products》</a:t>
            </a:r>
            <a:endParaRPr lang="en-GB" altLang="zh-C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No.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Simulation Testing for Sterile Bulk Pharmaceutical Chemicals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No.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Practices for Manual Aseptic Processes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en-GB" altLang="zh-C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PDA《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to Consider for Aseptic Processing</a:t>
            </a: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en-GB" altLang="zh-C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世界标准化组织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ISO/TC 209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13408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Aseptic processing of health care products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C9E30020-C822-4239-AFE7-ECEDDF86DC9C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73050" y="404813"/>
            <a:ext cx="932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相关法规</a:t>
            </a:r>
            <a:endParaRPr lang="zh-CN" altLang="zh-CN" sz="36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200025" y="1412875"/>
            <a:ext cx="97059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539750" indent="-539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442913" algn="l"/>
              </a:tabLst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tabLst>
                <a:tab pos="442913" algn="l"/>
              </a:tabLs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国家食品药品监督管理总局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药品生产质量管理规范（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2010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年修订）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附录一　无菌药品</a:t>
            </a:r>
            <a:endParaRPr lang="en-GB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国家食品药品监督管理总局食品药品审核查验中心 ＜无菌工艺模拟试验指南＞</a:t>
            </a:r>
            <a:endParaRPr lang="en-GB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美国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FDA 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无菌工艺药品 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cGMP 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工业指南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2004年）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欧盟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GMP</a:t>
            </a:r>
            <a:r>
              <a:rPr lang="zh-CN" altLang="en-GB" sz="2600">
                <a:solidFill>
                  <a:schemeClr val="tx1"/>
                </a:solidFill>
                <a:latin typeface="Times New Roman" panose="02020603050405020304" pitchFamily="18" charset="0"/>
              </a:rPr>
              <a:t>附录1 </a:t>
            </a:r>
            <a:r>
              <a:rPr lang="en-GB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Manufacture of Sterile Medicinal Products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PICS PI 007-6 Recommendation on the validation of aseptic processes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无菌工艺模拟试验的基本原则</a:t>
            </a:r>
          </a:p>
        </p:txBody>
      </p:sp>
      <p:sp>
        <p:nvSpPr>
          <p:cNvPr id="74755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69E70721-4CF1-4F71-AF80-883C3141E16C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4488" y="1371600"/>
            <a:ext cx="9256712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试验次数和频率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作为全面验证的一部分内容来实施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对新生产线实施模拟灌封试验前的必要条件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  <a:buSzTx/>
              <a:buFont typeface="Wingdings" panose="05000000000000000000" pitchFamily="2" charset="2"/>
              <a:buChar char="ü"/>
            </a:pPr>
            <a:r>
              <a:rPr kumimoji="1" lang="zh-CN" altLang="en-US">
                <a:solidFill>
                  <a:schemeClr val="tx1"/>
                </a:solidFill>
                <a:latin typeface="Tahoma" panose="020B0604030504040204" pitchFamily="34" charset="0"/>
              </a:rPr>
              <a:t>厂房和</a:t>
            </a:r>
            <a:r>
              <a:rPr kumimoji="1" lang="en-US" altLang="zh-CN">
                <a:solidFill>
                  <a:schemeClr val="tx1"/>
                </a:solidFill>
                <a:latin typeface="Tahoma" panose="020B0604030504040204" pitchFamily="34" charset="0"/>
              </a:rPr>
              <a:t>HVAC</a:t>
            </a:r>
            <a:r>
              <a:rPr kumimoji="1" lang="zh-CN" altLang="en-US">
                <a:solidFill>
                  <a:schemeClr val="tx1"/>
                </a:solidFill>
                <a:latin typeface="Tahoma" panose="020B0604030504040204" pitchFamily="34" charset="0"/>
              </a:rPr>
              <a:t>系统、工艺设备、灭菌工艺验证结束</a:t>
            </a:r>
            <a:endParaRPr kumimoji="1" lang="en-US" altLang="zh-CN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  <a:buSzTx/>
              <a:buFont typeface="Wingdings" panose="05000000000000000000" pitchFamily="2" charset="2"/>
              <a:buChar char="ü"/>
            </a:pPr>
            <a:r>
              <a:rPr kumimoji="1" lang="zh-CN" altLang="en-US">
                <a:solidFill>
                  <a:schemeClr val="tx1"/>
                </a:solidFill>
                <a:latin typeface="Tahoma" panose="020B0604030504040204" pitchFamily="34" charset="0"/>
              </a:rPr>
              <a:t>已进行房间消毒和环境监测</a:t>
            </a:r>
            <a:endParaRPr kumimoji="1" lang="en-US" altLang="zh-CN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  <a:buSzTx/>
              <a:buFont typeface="Wingdings" panose="05000000000000000000" pitchFamily="2" charset="2"/>
              <a:buChar char="ü"/>
            </a:pPr>
            <a:r>
              <a:rPr kumimoji="1" lang="zh-CN" altLang="en-US">
                <a:solidFill>
                  <a:schemeClr val="tx1"/>
                </a:solidFill>
                <a:latin typeface="Tahoma" panose="020B0604030504040204" pitchFamily="34" charset="0"/>
              </a:rPr>
              <a:t>人员经培训并且更衣确认合格</a:t>
            </a:r>
            <a:endParaRPr kumimoji="1" lang="en-US" altLang="zh-CN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  <a:buSzTx/>
              <a:buFont typeface="Wingdings" panose="05000000000000000000" pitchFamily="2" charset="2"/>
              <a:buChar char="ü"/>
            </a:pPr>
            <a:r>
              <a:rPr kumimoji="1" lang="zh-CN" altLang="en-US">
                <a:solidFill>
                  <a:schemeClr val="tx1"/>
                </a:solidFill>
                <a:latin typeface="Tahoma" panose="020B0604030504040204" pitchFamily="34" charset="0"/>
              </a:rPr>
              <a:t>提供</a:t>
            </a:r>
            <a:r>
              <a:rPr kumimoji="1" lang="en-US" altLang="zh-CN">
                <a:solidFill>
                  <a:schemeClr val="tx1"/>
                </a:solidFill>
                <a:latin typeface="Tahoma" panose="020B0604030504040204" pitchFamily="34" charset="0"/>
              </a:rPr>
              <a:t>SOP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新生产线应通过连续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次的成功试验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此后，通常每半年进行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次试验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基于变更的风险评估，应酌情增补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无菌工艺模拟试验的基本原则</a:t>
            </a:r>
          </a:p>
        </p:txBody>
      </p:sp>
      <p:sp>
        <p:nvSpPr>
          <p:cNvPr id="76803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2BF7567D-96E1-47AD-8A52-050193180A5D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4488" y="1371600"/>
            <a:ext cx="9256712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最差条件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人数的增加或减少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清洁消毒后的最长使用时间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以最快的速度灌装最小规格（最难处理）和以最慢的速度灌装最大规格的容器（暴露时间最长）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风险评估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识别可能影响实验结果的因素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评估风险因素的影响性，采取必要的措施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工艺的持续评估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在变更系统中给予必要的风险评估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BFD48AC-47B7-4726-BF02-9E36C846568F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81113" y="533400"/>
            <a:ext cx="83200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zh-CN" altLang="zh-CN" sz="3600" b="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273050" y="1196975"/>
            <a:ext cx="9328150" cy="497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 anchorCtr="1"/>
          <a:lstStyle/>
          <a:p>
            <a:pPr marL="342900" indent="-3429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CC66"/>
              </a:buClr>
              <a:buSzPct val="75000"/>
              <a:buFont typeface="Monotype Sorts"/>
              <a:buNone/>
              <a:defRPr/>
            </a:pPr>
            <a:r>
              <a:rPr lang="zh-CN" altLang="en-US" sz="4000" b="1" dirty="0">
                <a:latin typeface="+mj-lt"/>
              </a:rPr>
              <a:t>第</a:t>
            </a:r>
            <a:r>
              <a:rPr lang="en-US" altLang="zh-CN" sz="4000" b="1" dirty="0">
                <a:latin typeface="+mj-lt"/>
              </a:rPr>
              <a:t>1</a:t>
            </a:r>
            <a:r>
              <a:rPr lang="zh-CN" altLang="en-US" sz="4000" b="1" dirty="0">
                <a:latin typeface="+mj-lt"/>
              </a:rPr>
              <a:t>部分</a:t>
            </a:r>
            <a:r>
              <a:rPr lang="en-US" altLang="zh-CN" sz="4000" b="1" dirty="0">
                <a:latin typeface="+mj-lt"/>
              </a:rPr>
              <a:t>.</a:t>
            </a:r>
            <a:r>
              <a:rPr lang="zh-CN" altLang="en-US" sz="4000" b="1" dirty="0">
                <a:latin typeface="+mj-lt"/>
              </a:rPr>
              <a:t>　无菌工艺质量保证原理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A7EFF930-C0DC-48BC-AEF8-4AF076945584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9906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《</a:t>
            </a: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药品生产质量管理规范（</a:t>
            </a: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2010</a:t>
            </a: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年修订）</a:t>
            </a: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》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附录一　无菌药品</a:t>
            </a:r>
          </a:p>
        </p:txBody>
      </p:sp>
      <p:sp>
        <p:nvSpPr>
          <p:cNvPr id="78852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76802803-5CD0-4BB1-8D19-0685FF25F50D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1825" y="1989138"/>
            <a:ext cx="864235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无菌生产工艺的验证应当包括培养基模拟灌装试验。</a:t>
            </a:r>
          </a:p>
          <a:p>
            <a:pPr marL="0"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应当根据产品的剂型、培养基的选择性、澄清度、浓度和灭菌的适用性选择培养基。应当尽可能模拟常规的无菌生产工艺，包括所有对无菌结果有影响的关键操作，及生产中可能出现的各种干预和最差条件。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培养基模拟灌装试验的首次验证，每班次应当连续进行</a:t>
            </a: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次合格试验。空气净化系统、设备、生产工艺及人员重大变更后，应当重复进行培养基模拟灌装试验。培养基模拟灌装试验通常应当按照生产工艺每班次半年进行</a:t>
            </a: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次，每次至少一批。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339850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第十章　生产管理　第四十七条</a:t>
            </a:r>
            <a:endParaRPr kumimoji="1" lang="zh-CN" altLang="en-GB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3B19A357-72F5-47FB-B6BE-4956E5130F16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0"/>
            <a:ext cx="9906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《</a:t>
            </a: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药品生产质量管理规范（</a:t>
            </a: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2010</a:t>
            </a: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年修订</a:t>
            </a:r>
            <a:r>
              <a:rPr kumimoji="1" lang="en-US" altLang="zh-CN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)》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附录一　无菌药品</a:t>
            </a:r>
          </a:p>
        </p:txBody>
      </p:sp>
      <p:sp>
        <p:nvSpPr>
          <p:cNvPr id="80900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65F87B7-2FE1-429C-93EF-010F0004D029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1825" y="1773238"/>
            <a:ext cx="90011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　培养基灌装容器的数量应当足以保证评价的有效性。批量较小的产品，培养基灌装的数量应当至少等于产品的批量。培养基模拟灌装试验的目标是零污染，应当遵循以下要求：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（一）灌装数量少于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5000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支时，不得检出污染品。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（二）灌装数量在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5000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至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10000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支时：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有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支污染，需调查，可考虑重复试验；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有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支污染，需调查后，进行再验证。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（三）灌装数量超过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10000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支时：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有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支污染，需调查；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有</a:t>
            </a:r>
            <a:r>
              <a:rPr kumimoji="1"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支污染，需调查后，进行再验证。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（四）发生任何微生物污染时，均应当进行调查。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196975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第十章　生产管理　第四十七条</a:t>
            </a:r>
            <a:endParaRPr kumimoji="1" lang="zh-CN" altLang="en-GB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61F21740-F07E-4685-A8A1-820291C67BAB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44488" y="333375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美国</a:t>
            </a:r>
            <a:r>
              <a:rPr kumimoji="1" lang="en-US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FDA </a:t>
            </a: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无菌工艺药品 </a:t>
            </a:r>
            <a:r>
              <a:rPr kumimoji="1" lang="en-US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cGMP </a:t>
            </a: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工业指南</a:t>
            </a:r>
            <a:endParaRPr kumimoji="1" lang="zh-CN" altLang="zh-CN" sz="3600">
              <a:solidFill>
                <a:schemeClr val="tx1"/>
              </a:solidFill>
              <a:latin typeface="Book Antiqua" panose="02040602050305030304" pitchFamily="18" charset="0"/>
              <a:sym typeface="Wingdings 2" panose="05020102010507070707" pitchFamily="18" charset="2"/>
            </a:endParaRPr>
          </a:p>
        </p:txBody>
      </p:sp>
      <p:sp>
        <p:nvSpPr>
          <p:cNvPr id="82948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7C0FE7F7-F4F8-42D3-8897-D2C27BD1F50D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08088" y="1989138"/>
            <a:ext cx="77057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设计研究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运行实验次数及频率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运行持续时间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试验的批次量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运行速度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环境条件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培养基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已灌装容器的培养和检查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　试验结果解释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endParaRPr kumimoji="1" lang="zh-CN" altLang="en-GB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339850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框架结构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06123C0C-5D74-44CE-8F95-5B1A6CA82C35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00025" y="44450"/>
            <a:ext cx="9505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PICS PI 007-6 Recommendation on the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validation of aseptic processes</a:t>
            </a:r>
          </a:p>
        </p:txBody>
      </p:sp>
      <p:sp>
        <p:nvSpPr>
          <p:cNvPr id="84996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581F6625-9852-4950-B355-661620A4C8DD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08088" y="1916113"/>
            <a:ext cx="770572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文件历史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介绍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定义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工艺模拟实验的方法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工艺模拟实验条件</a:t>
            </a: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数据解释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环境和人员监测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人员培训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无菌生产验证的要素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 sz="2600">
                <a:solidFill>
                  <a:schemeClr val="tx1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　历次更新</a:t>
            </a:r>
            <a:endParaRPr kumimoji="1" lang="en-US" altLang="zh-CN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endParaRPr kumimoji="1" lang="zh-CN" altLang="en-GB" sz="2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339850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框架结构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28D0083F-4254-4E43-8CCF-DE216F7FD72A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333375"/>
            <a:ext cx="990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无菌工艺模拟试验指南</a:t>
            </a: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（</a:t>
            </a:r>
            <a:r>
              <a:rPr kumimoji="1" lang="zh-CN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无菌制剂</a:t>
            </a: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）</a:t>
            </a:r>
            <a:endParaRPr kumimoji="1" lang="zh-CN" altLang="zh-CN" sz="3600">
              <a:solidFill>
                <a:schemeClr val="tx1"/>
              </a:solidFill>
              <a:latin typeface="Book Antiqua" panose="02040602050305030304" pitchFamily="18" charset="0"/>
              <a:sym typeface="Wingdings 2" panose="05020102010507070707" pitchFamily="18" charset="2"/>
            </a:endParaRPr>
          </a:p>
        </p:txBody>
      </p:sp>
      <p:sp>
        <p:nvSpPr>
          <p:cNvPr id="87044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A3BB371E-592A-468F-B335-D5B748F889AC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37100" y="2636838"/>
            <a:ext cx="48958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6"/>
            </a:pP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模拟试验方案的设计及实施过程要求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6"/>
            </a:pP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可接受标准与结果评价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6"/>
            </a:pP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污染调查及纠正措施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6"/>
            </a:pP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模拟试验的周期与再验证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6"/>
            </a:pP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无菌工艺模拟试验的局限性</a:t>
            </a:r>
            <a:endParaRPr kumimoji="1" lang="zh-CN" altLang="en-GB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339850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框架结构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31825" y="1989138"/>
            <a:ext cx="38893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1.	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目的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2.	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定义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3.	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范围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4.	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原则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5.	</a:t>
            </a:r>
            <a:r>
              <a:rPr kumimoji="1"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无菌制剂生产工艺及模拟范围</a:t>
            </a:r>
            <a:endParaRPr kumimoji="1" lang="zh-CN" altLang="en-GB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指南的特点</a:t>
            </a:r>
          </a:p>
        </p:txBody>
      </p:sp>
      <p:sp>
        <p:nvSpPr>
          <p:cNvPr id="89091" name="灯片编号占位符 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2D025388-E6AD-4747-B29B-C33A24838EBF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344488" y="1412875"/>
            <a:ext cx="925671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法规与技术相结合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体现新版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GMP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的特色内容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符合当前技术发展与国内实际水平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zh-CN" altLang="en-US" sz="2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目的和原则</a:t>
            </a:r>
          </a:p>
        </p:txBody>
      </p:sp>
      <p:sp>
        <p:nvSpPr>
          <p:cNvPr id="91139" name="灯片编号占位符 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F03EA52-2EAD-4C73-8CBC-8EC4B45F1806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415925" y="1309688"/>
            <a:ext cx="90741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实施目的与作用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指导和规范生产企业、评价无菌保障水平、确保无菌安全性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为企业及时识别风险，进而改进无菌控制措施提供数据支持</a:t>
            </a:r>
          </a:p>
        </p:txBody>
      </p:sp>
      <p:sp>
        <p:nvSpPr>
          <p:cNvPr id="91141" name="Rectangle 6"/>
          <p:cNvSpPr>
            <a:spLocks noChangeArrowheads="1"/>
          </p:cNvSpPr>
          <p:nvPr/>
        </p:nvSpPr>
        <p:spPr bwMode="auto">
          <a:xfrm>
            <a:off x="465138" y="3068638"/>
            <a:ext cx="90249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遵循原则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风险评估→方案设计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考虑硬件装备水平与无菌风险的关联性，针对性模拟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考虑模拟试验方案对各产品无菌工艺过程的适用性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0FDECED4-F70C-49A1-9C22-2E472167F28A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333375"/>
            <a:ext cx="990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模拟试验方案的设计及实施过程要求</a:t>
            </a:r>
          </a:p>
        </p:txBody>
      </p:sp>
      <p:sp>
        <p:nvSpPr>
          <p:cNvPr id="93188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64D8B864-0E52-485F-967D-CBB79D931F89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339850"/>
            <a:ext cx="97059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1" lang="zh-CN" altLang="en-GB">
                <a:solidFill>
                  <a:schemeClr val="tx1"/>
                </a:solidFill>
                <a:latin typeface="Times New Roman" panose="02020603050405020304" pitchFamily="18" charset="0"/>
              </a:rPr>
              <a:t>　基本内容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1825" y="1989138"/>
            <a:ext cx="482758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无菌工艺模拟试验的前提条件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基于风险的方案设计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模拟介质的选择与评价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灌装数量及模拟持续时间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容器装量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模拟试验方法的选择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最差条件的选择</a:t>
            </a:r>
            <a:endParaRPr kumimoji="1"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529263" y="2565400"/>
            <a:ext cx="41767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干预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容器规格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培养与观察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计数与数量平衡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环境（包括人员）监控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人员因素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不同剂型应考虑的特殊因素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方案的实施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6" grpId="0" autoUpdateAnimBg="0"/>
      <p:bldP spid="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特别注意点</a:t>
            </a:r>
          </a:p>
        </p:txBody>
      </p:sp>
      <p:sp>
        <p:nvSpPr>
          <p:cNvPr id="95235" name="灯片编号占位符 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6427A1B-8961-47B7-9F26-959E31D3421F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5236" name="Rectangle 6"/>
          <p:cNvSpPr>
            <a:spLocks noChangeArrowheads="1"/>
          </p:cNvSpPr>
          <p:nvPr/>
        </p:nvSpPr>
        <p:spPr bwMode="auto">
          <a:xfrm>
            <a:off x="415925" y="1309688"/>
            <a:ext cx="90741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“开放”操作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贯穿全文，是风险评估的重点</a:t>
            </a: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415925" y="2420938"/>
            <a:ext cx="9440863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培养基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广谱培养基及何时使用厌氧培养基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可增加预过滤步骤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促生长试验的菌种与培养时间要求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415925" y="4581525"/>
            <a:ext cx="94408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灌装数量和预期收率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9" name="Rectangle 6"/>
          <p:cNvSpPr>
            <a:spLocks noChangeArrowheads="1"/>
          </p:cNvSpPr>
          <p:nvPr/>
        </p:nvSpPr>
        <p:spPr bwMode="auto">
          <a:xfrm>
            <a:off x="415925" y="5199063"/>
            <a:ext cx="91440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模拟试验方法的选择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培养基与空瓶切换、培养基与无菌注射用水切换、培养基灌装与设备空转的切换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灯片编号占位符 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513DF23D-C8EC-4D09-AF31-0B717CF86800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281113" y="533400"/>
            <a:ext cx="83200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zh-CN" altLang="zh-CN" sz="3600" b="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776288" y="1196975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CC66"/>
              </a:buClr>
              <a:buSzPct val="75000"/>
              <a:buFont typeface="Monotype Sorts"/>
              <a:buNone/>
            </a:pP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第</a:t>
            </a:r>
            <a:r>
              <a:rPr lang="en-US" altLang="zh-CN" sz="4000">
                <a:solidFill>
                  <a:schemeClr val="tx1"/>
                </a:solidFill>
                <a:latin typeface="Book Antiqua" panose="02040602050305030304" pitchFamily="18" charset="0"/>
              </a:rPr>
              <a:t>3</a:t>
            </a: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部分</a:t>
            </a:r>
            <a:r>
              <a:rPr lang="en-US" altLang="zh-CN" sz="400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r>
              <a:rPr lang="zh-CN" altLang="en-US" sz="4000">
                <a:solidFill>
                  <a:schemeClr val="tx1"/>
                </a:solidFill>
                <a:latin typeface="Book Antiqua" panose="02040602050305030304" pitchFamily="18" charset="0"/>
              </a:rPr>
              <a:t>　法规变化趋势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无菌药品的分类</a:t>
            </a:r>
          </a:p>
        </p:txBody>
      </p:sp>
      <p:sp>
        <p:nvSpPr>
          <p:cNvPr id="25603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3EA3289-60F9-4CA1-A159-54711894EE7F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44488" y="1412875"/>
            <a:ext cx="925671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1pPr>
            <a:lvl2pPr marL="720725" indent="-263525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宋体" panose="02010600030101010101" pitchFamily="2" charset="-122"/>
              </a:defRPr>
            </a:lvl9pPr>
          </a:lstStyle>
          <a:p>
            <a:pPr marL="327426" indent="-327426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zh-CN" altLang="en-GB" sz="2500" b="1" dirty="0">
                <a:latin typeface="Times New Roman" pitchFamily="18" charset="0"/>
              </a:rPr>
              <a:t>无菌药品按照生产工艺可分为两类</a:t>
            </a:r>
          </a:p>
          <a:p>
            <a:pPr marL="654851" lvl="1" indent="-239439">
              <a:spcBef>
                <a:spcPts val="545"/>
              </a:spcBef>
              <a:spcAft>
                <a:spcPts val="545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GB" b="1" dirty="0">
                <a:latin typeface="Times New Roman" pitchFamily="18" charset="0"/>
              </a:rPr>
              <a:t>采用最终灭菌工艺的最终灭菌产品</a:t>
            </a:r>
          </a:p>
          <a:p>
            <a:pPr marL="654851" lvl="1" indent="-248093">
              <a:spcBef>
                <a:spcPts val="545"/>
              </a:spcBef>
              <a:spcAft>
                <a:spcPts val="545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-"/>
              <a:defRPr/>
            </a:pPr>
            <a:r>
              <a:rPr lang="zh-CN" altLang="en-GB" b="1" dirty="0">
                <a:latin typeface="Times New Roman" pitchFamily="18" charset="0"/>
              </a:rPr>
              <a:t>部分或全部采用无菌生产工艺的非最终灭菌产品</a:t>
            </a:r>
            <a:endParaRPr lang="zh-CN" altLang="en-US" b="1" dirty="0">
              <a:latin typeface="Times New Roman" pitchFamily="18" charset="0"/>
            </a:endParaRPr>
          </a:p>
        </p:txBody>
      </p:sp>
      <p:pic>
        <p:nvPicPr>
          <p:cNvPr id="2560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3141663"/>
            <a:ext cx="3054350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2" t="21783" r="3172" b="5498"/>
          <a:stretch>
            <a:fillRect/>
          </a:stretch>
        </p:blipFill>
        <p:spPr bwMode="auto">
          <a:xfrm>
            <a:off x="3883025" y="3141663"/>
            <a:ext cx="59404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灯片编号占位符 1"/>
          <p:cNvSpPr txBox="1">
            <a:spLocks noGrp="1"/>
          </p:cNvSpPr>
          <p:nvPr/>
        </p:nvSpPr>
        <p:spPr bwMode="auto">
          <a:xfrm>
            <a:off x="4127500" y="6553200"/>
            <a:ext cx="132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  <a:fld id="{2EF7B76A-6897-48AC-8C62-E39A6C6EA776}" type="slidenum"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r>
              <a:rPr lang="en-US" altLang="zh-CN" sz="1400">
                <a:solidFill>
                  <a:schemeClr val="bg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333375"/>
            <a:ext cx="990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USP</a:t>
            </a:r>
            <a:r>
              <a:rPr kumimoji="1" lang="zh-CN" altLang="en-US" sz="3600">
                <a:solidFill>
                  <a:schemeClr val="tx1"/>
                </a:solidFill>
                <a:latin typeface="Book Antiqua" panose="02040602050305030304" pitchFamily="18" charset="0"/>
                <a:sym typeface="Wingdings 2" panose="05020102010507070707" pitchFamily="18" charset="2"/>
              </a:rPr>
              <a:t>的去热原主题相关章节</a:t>
            </a:r>
            <a:endParaRPr kumimoji="1" lang="zh-CN" altLang="zh-CN" sz="3600">
              <a:solidFill>
                <a:schemeClr val="tx1"/>
              </a:solidFill>
              <a:latin typeface="Book Antiqua" panose="02040602050305030304" pitchFamily="18" charset="0"/>
              <a:sym typeface="Wingdings 2" panose="05020102010507070707" pitchFamily="18" charset="2"/>
            </a:endParaRPr>
          </a:p>
        </p:txBody>
      </p:sp>
      <p:sp>
        <p:nvSpPr>
          <p:cNvPr id="99332" name="灯片编号占位符 4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1A1FC71C-A252-49A6-9F8D-CBD391AF6C49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99333" name="Rectangle 6"/>
          <p:cNvSpPr>
            <a:spLocks noChangeArrowheads="1"/>
          </p:cNvSpPr>
          <p:nvPr/>
        </p:nvSpPr>
        <p:spPr bwMode="auto">
          <a:xfrm>
            <a:off x="344488" y="1341438"/>
            <a:ext cx="956151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去热原主题相关章节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〈1228〉 DEPYROGENATION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〈1228.1〉 DRY HEAT DEPYROGENATION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〈1228.3〉 DEPYROGENATION BY FILTRATION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〈1228.4〉 DEPYROGENATION BY RINSING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〈1228.5〉 ENDOTOXIN INDICATORS FOR DEPYROGENATION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38312" y="4437063"/>
                <a:ext cx="9561512" cy="228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>
                <a:lvl1pPr marL="355600" indent="-355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3200" b="1">
                    <a:solidFill>
                      <a:srgbClr val="BC3700"/>
                    </a:solidFill>
                    <a:latin typeface="Arial" panose="020B0604020202020204" pitchFamily="34" charset="0"/>
                  </a:defRPr>
                </a:lvl1pPr>
                <a:lvl2pPr marL="720725" indent="-263525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800" b="1">
                    <a:solidFill>
                      <a:srgbClr val="037C03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»"/>
                  <a:defRPr sz="2400" b="1">
                    <a:solidFill>
                      <a:srgbClr val="063DE8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主要关注点</a:t>
                </a:r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-"/>
                </a:pPr>
                <a:r>
                  <a:rPr lang="en-US" altLang="zh-CN" sz="2200" b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2200" b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  <a:r>
                  <a:rPr lang="en-US" altLang="zh-CN" sz="2200" b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altLang="zh-CN" sz="2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zh-CN" altLang="en-US" sz="2200" b="0" i="1" baseline="30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（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CN" sz="2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altLang="zh-CN" sz="2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−250</m:t>
                                </m:r>
                              </m:num>
                              <m:den>
                                <m:r>
                                  <a:rPr lang="en-US" altLang="zh-CN" sz="2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den>
                            </m:f>
                          </m:sup>
                        </m:sSup>
                        <m:r>
                          <a:rPr lang="zh-CN" altLang="en-US" sz="2200" b="0" i="1" baseline="30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）</m:t>
                        </m:r>
                        <m:r>
                          <a:rPr lang="en-US" altLang="zh-CN" sz="22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altLang="zh-CN" sz="2200" b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22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altLang="zh-CN" sz="22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2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2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2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altLang="zh-CN" sz="22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2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CN" sz="22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zh-CN" sz="2200" b="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200" b="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altLang="zh-CN" sz="2200" b="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−250</m:t>
                                </m:r>
                              </m:num>
                              <m:den>
                                <m:r>
                                  <a:rPr lang="en-US" altLang="zh-CN" sz="2200" b="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en-US" altLang="zh-CN" sz="22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en-US" altLang="zh-CN" sz="2200" b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dt</m:t>
                    </m:r>
                  </m:oMath>
                </a14:m>
                <a:endParaRPr lang="zh-CN" altLang="en-US" sz="22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-"/>
                </a:pPr>
                <a:r>
                  <a:rPr lang="zh-CN" alt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细菌内毒素下降</a:t>
                </a:r>
                <a:r>
                  <a:rPr lang="en-US" altLang="zh-CN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zh-CN" alt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个对数单位</a:t>
                </a:r>
                <a:endParaRPr lang="en-US" altLang="zh-CN" sz="22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-"/>
                </a:pPr>
                <a:r>
                  <a:rPr lang="zh-CN" alt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去热原工艺处理后的容器细菌内毒素合格标准≤</a:t>
                </a:r>
                <a:r>
                  <a:rPr lang="en-US" altLang="zh-CN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0.1 EU</a:t>
                </a:r>
                <a:endParaRPr lang="en-US" altLang="zh-CN" sz="22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312" y="4437063"/>
                <a:ext cx="9561512" cy="2284412"/>
              </a:xfrm>
              <a:prstGeom prst="rect">
                <a:avLst/>
              </a:prstGeom>
              <a:blipFill rotWithShape="0">
                <a:blip r:embed="rId3"/>
                <a:stretch>
                  <a:fillRect l="-1083" t="-3733" b="-5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>
                <a:solidFill>
                  <a:schemeClr val="tx1"/>
                </a:solidFill>
                <a:latin typeface="Book Antiqua" panose="02040602050305030304" pitchFamily="18" charset="0"/>
              </a:rPr>
              <a:t>EU GMP Annex 1 draft </a:t>
            </a:r>
            <a:endParaRPr lang="zh-CN" altLang="en-US" sz="360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1379" name="灯片编号占位符 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D5625EDB-CEC6-4034-AD51-06720BF96301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344488" y="1412875"/>
            <a:ext cx="925671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条款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9.34 – 9.49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200">
                <a:solidFill>
                  <a:schemeClr val="tx1"/>
                </a:solidFill>
                <a:latin typeface="Times New Roman" panose="02020603050405020304" pitchFamily="18" charset="0"/>
              </a:rPr>
              <a:t>引入技术指南中的内容：如替代操作、替代容器、培养基替代品、持续时间、保存时间、模拟时长、测试时机、灌装量、人员资质、干预等 </a:t>
            </a:r>
            <a:endParaRPr lang="en-US" altLang="zh-CN" sz="22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200">
                <a:solidFill>
                  <a:schemeClr val="tx1"/>
                </a:solidFill>
                <a:latin typeface="Times New Roman" panose="02020603050405020304" pitchFamily="18" charset="0"/>
              </a:rPr>
              <a:t>提出对阶段性生产的模拟方法</a:t>
            </a:r>
            <a:endParaRPr lang="en-US" altLang="zh-CN" sz="22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zh-CN" altLang="en-US" sz="2200">
                <a:solidFill>
                  <a:schemeClr val="tx1"/>
                </a:solidFill>
                <a:latin typeface="Times New Roman" panose="02020603050405020304" pitchFamily="18" charset="0"/>
              </a:rPr>
              <a:t>合格标准变为零污染</a:t>
            </a:r>
            <a:endParaRPr lang="en-US" altLang="zh-CN" sz="2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2">
            <a:hlinkClick r:id="" action="ppaction://ole?verb=0"/>
          </p:cNvPr>
          <p:cNvGraphicFramePr>
            <a:graphicFrameLocks noGrp="1"/>
          </p:cNvGraphicFramePr>
          <p:nvPr>
            <p:ph idx="4294967295"/>
          </p:nvPr>
        </p:nvGraphicFramePr>
        <p:xfrm>
          <a:off x="1485900" y="1905000"/>
          <a:ext cx="652145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Clip" r:id="rId4" imgW="4435475" imgH="3328988" progId="MS_ClipArt_Gallery.2">
                  <p:embed/>
                </p:oleObj>
              </mc:Choice>
              <mc:Fallback>
                <p:oleObj name="Clip" r:id="rId4" imgW="4435475" imgH="33289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905000"/>
                        <a:ext cx="652145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27" name="Picture 13" descr="153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5067300"/>
            <a:ext cx="1031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14" descr="153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5029200"/>
            <a:ext cx="1031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495300" y="1341438"/>
            <a:ext cx="8997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10800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3000"/>
              </a:spcBef>
              <a:spcAft>
                <a:spcPct val="20000"/>
              </a:spcAft>
              <a:buSzPct val="75000"/>
              <a:buFontTx/>
              <a:buNone/>
            </a:pPr>
            <a:r>
              <a:rPr lang="zh-CN" altLang="en-US" sz="4000">
                <a:solidFill>
                  <a:schemeClr val="tx1"/>
                </a:solidFill>
                <a:latin typeface="Times New Roman" panose="02020603050405020304" pitchFamily="18" charset="0"/>
              </a:rPr>
              <a:t>谢谢</a:t>
            </a:r>
          </a:p>
        </p:txBody>
      </p:sp>
      <p:sp>
        <p:nvSpPr>
          <p:cNvPr id="103430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43F1089-9992-49A8-8FBF-80C740A00DE4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影响药品无菌性的因素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7651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835D1C0E-A9AD-4A6F-8BB4-5B6B3CBAA128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2792413" y="2606675"/>
            <a:ext cx="2952750" cy="2117725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 smtClean="0">
              <a:solidFill>
                <a:srgbClr val="000000"/>
              </a:solidFill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3224213" y="3038475"/>
            <a:ext cx="2089150" cy="1260475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 smtClean="0">
              <a:solidFill>
                <a:srgbClr val="000000"/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513138" y="3429000"/>
            <a:ext cx="1439862" cy="509588"/>
          </a:xfrm>
          <a:prstGeom prst="rect">
            <a:avLst/>
          </a:prstGeom>
          <a:solidFill>
            <a:srgbClr val="00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产品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3584575" y="303847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smtClean="0">
                <a:solidFill>
                  <a:srgbClr val="000000"/>
                </a:solidFill>
              </a:rPr>
              <a:t>设备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3584575" y="26368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smtClean="0">
                <a:solidFill>
                  <a:srgbClr val="000000"/>
                </a:solidFill>
              </a:rPr>
              <a:t>环境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2649538" y="1425575"/>
            <a:ext cx="865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设施设计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4160838" y="2078038"/>
            <a:ext cx="0" cy="636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3584575" y="1425575"/>
            <a:ext cx="1223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相邻区域影响</a:t>
            </a:r>
          </a:p>
        </p:txBody>
      </p:sp>
      <p:sp>
        <p:nvSpPr>
          <p:cNvPr id="54" name="Line 27"/>
          <p:cNvSpPr>
            <a:spLocks noChangeShapeType="1"/>
          </p:cNvSpPr>
          <p:nvPr/>
        </p:nvSpPr>
        <p:spPr bwMode="auto">
          <a:xfrm flipH="1">
            <a:off x="4592638" y="2120900"/>
            <a:ext cx="504825" cy="582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4737100" y="1425575"/>
            <a:ext cx="757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公用系统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5384800" y="1425575"/>
            <a:ext cx="877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设备设计</a:t>
            </a:r>
          </a:p>
        </p:txBody>
      </p:sp>
      <p:sp>
        <p:nvSpPr>
          <p:cNvPr id="60" name="Line 33"/>
          <p:cNvSpPr>
            <a:spLocks noChangeShapeType="1"/>
          </p:cNvSpPr>
          <p:nvPr/>
        </p:nvSpPr>
        <p:spPr bwMode="auto">
          <a:xfrm flipH="1">
            <a:off x="5060950" y="2689225"/>
            <a:ext cx="2195513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932613" y="2030413"/>
            <a:ext cx="100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区域内设备</a:t>
            </a: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H="1">
            <a:off x="4737100" y="3238500"/>
            <a:ext cx="2879725" cy="376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/>
        </p:nvSpPr>
        <p:spPr bwMode="auto">
          <a:xfrm>
            <a:off x="7545388" y="3028950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验证</a:t>
            </a: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 flipH="1" flipV="1">
            <a:off x="4737100" y="3716338"/>
            <a:ext cx="2879725" cy="222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7545388" y="3584575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产品流　物料流</a:t>
            </a: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flipH="1" flipV="1">
            <a:off x="5384800" y="3975100"/>
            <a:ext cx="2160588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7400925" y="45085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人员卫生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6138863" y="53324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灭菌</a:t>
            </a:r>
          </a:p>
        </p:txBody>
      </p:sp>
      <p:sp>
        <p:nvSpPr>
          <p:cNvPr id="69" name="Line 42"/>
          <p:cNvSpPr>
            <a:spLocks noChangeShapeType="1"/>
          </p:cNvSpPr>
          <p:nvPr/>
        </p:nvSpPr>
        <p:spPr bwMode="auto">
          <a:xfrm flipH="1" flipV="1">
            <a:off x="4808538" y="4117975"/>
            <a:ext cx="1762125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0" name="Line 43"/>
          <p:cNvSpPr>
            <a:spLocks noChangeShapeType="1"/>
          </p:cNvSpPr>
          <p:nvPr/>
        </p:nvSpPr>
        <p:spPr bwMode="auto">
          <a:xfrm flipH="1" flipV="1">
            <a:off x="4591050" y="3716338"/>
            <a:ext cx="1979613" cy="1616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1" name="Text Box 44"/>
          <p:cNvSpPr txBox="1">
            <a:spLocks noChangeArrowheads="1"/>
          </p:cNvSpPr>
          <p:nvPr/>
        </p:nvSpPr>
        <p:spPr bwMode="auto">
          <a:xfrm>
            <a:off x="3333750" y="5322888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确认</a:t>
            </a:r>
          </a:p>
        </p:txBody>
      </p:sp>
      <p:sp>
        <p:nvSpPr>
          <p:cNvPr id="72" name="Line 45"/>
          <p:cNvSpPr>
            <a:spLocks noChangeShapeType="1"/>
          </p:cNvSpPr>
          <p:nvPr/>
        </p:nvSpPr>
        <p:spPr bwMode="auto">
          <a:xfrm flipH="1" flipV="1">
            <a:off x="3802063" y="4117975"/>
            <a:ext cx="0" cy="1138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3" name="Line 46"/>
          <p:cNvSpPr>
            <a:spLocks noChangeShapeType="1"/>
          </p:cNvSpPr>
          <p:nvPr/>
        </p:nvSpPr>
        <p:spPr bwMode="auto">
          <a:xfrm flipV="1">
            <a:off x="3802063" y="4443413"/>
            <a:ext cx="287337" cy="812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4" name="Line 47"/>
          <p:cNvSpPr>
            <a:spLocks noChangeShapeType="1"/>
          </p:cNvSpPr>
          <p:nvPr/>
        </p:nvSpPr>
        <p:spPr bwMode="auto">
          <a:xfrm flipV="1">
            <a:off x="3176588" y="4117975"/>
            <a:ext cx="431800" cy="1214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6" name="Text Box 50"/>
          <p:cNvSpPr txBox="1">
            <a:spLocks noChangeArrowheads="1"/>
          </p:cNvSpPr>
          <p:nvPr/>
        </p:nvSpPr>
        <p:spPr bwMode="auto">
          <a:xfrm>
            <a:off x="200025" y="4005263"/>
            <a:ext cx="1800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人员操作　　　和培训</a:t>
            </a:r>
          </a:p>
        </p:txBody>
      </p:sp>
      <p:sp>
        <p:nvSpPr>
          <p:cNvPr id="77" name="Line 51"/>
          <p:cNvSpPr>
            <a:spLocks noChangeShapeType="1"/>
          </p:cNvSpPr>
          <p:nvPr/>
        </p:nvSpPr>
        <p:spPr bwMode="auto">
          <a:xfrm flipV="1">
            <a:off x="1641475" y="3684588"/>
            <a:ext cx="1727200" cy="579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8" name="Line 52"/>
          <p:cNvSpPr>
            <a:spLocks noChangeShapeType="1"/>
          </p:cNvSpPr>
          <p:nvPr/>
        </p:nvSpPr>
        <p:spPr bwMode="auto">
          <a:xfrm flipV="1">
            <a:off x="1641475" y="3846513"/>
            <a:ext cx="2033588" cy="417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79" name="Line 53"/>
          <p:cNvSpPr>
            <a:spLocks noChangeShapeType="1"/>
          </p:cNvSpPr>
          <p:nvPr/>
        </p:nvSpPr>
        <p:spPr bwMode="auto">
          <a:xfrm flipV="1">
            <a:off x="1641475" y="4264025"/>
            <a:ext cx="1366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80" name="Text Box 54"/>
          <p:cNvSpPr txBox="1">
            <a:spLocks noChangeArrowheads="1"/>
          </p:cNvSpPr>
          <p:nvPr/>
        </p:nvSpPr>
        <p:spPr bwMode="auto">
          <a:xfrm>
            <a:off x="1136650" y="2636838"/>
            <a:ext cx="86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储存条件</a:t>
            </a:r>
          </a:p>
        </p:txBody>
      </p:sp>
      <p:sp>
        <p:nvSpPr>
          <p:cNvPr id="81" name="Line 55"/>
          <p:cNvSpPr>
            <a:spLocks noChangeShapeType="1"/>
          </p:cNvSpPr>
          <p:nvPr/>
        </p:nvSpPr>
        <p:spPr bwMode="auto">
          <a:xfrm>
            <a:off x="1857375" y="3076575"/>
            <a:ext cx="1798638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2073275" y="2092325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人流</a:t>
            </a:r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>
            <a:off x="2505075" y="2465388"/>
            <a:ext cx="539750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88" name="Line 23"/>
          <p:cNvSpPr>
            <a:spLocks noChangeShapeType="1"/>
          </p:cNvSpPr>
          <p:nvPr/>
        </p:nvSpPr>
        <p:spPr bwMode="auto">
          <a:xfrm>
            <a:off x="3116263" y="2078038"/>
            <a:ext cx="649287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 flipH="1">
            <a:off x="4953000" y="2120900"/>
            <a:ext cx="863600" cy="1031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 flipH="1">
            <a:off x="5564188" y="2552700"/>
            <a:ext cx="865187" cy="523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92" name="Text Box 56"/>
          <p:cNvSpPr txBox="1">
            <a:spLocks noChangeArrowheads="1"/>
          </p:cNvSpPr>
          <p:nvPr/>
        </p:nvSpPr>
        <p:spPr bwMode="auto">
          <a:xfrm>
            <a:off x="6032500" y="1898650"/>
            <a:ext cx="86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清洁消毒</a:t>
            </a:r>
          </a:p>
        </p:txBody>
      </p:sp>
      <p:sp>
        <p:nvSpPr>
          <p:cNvPr id="95" name="Line 42"/>
          <p:cNvSpPr>
            <a:spLocks noChangeShapeType="1"/>
          </p:cNvSpPr>
          <p:nvPr/>
        </p:nvSpPr>
        <p:spPr bwMode="auto">
          <a:xfrm flipH="1" flipV="1">
            <a:off x="4467225" y="3846513"/>
            <a:ext cx="976313" cy="1490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96" name="Text Box 41"/>
          <p:cNvSpPr txBox="1">
            <a:spLocks noChangeArrowheads="1"/>
          </p:cNvSpPr>
          <p:nvPr/>
        </p:nvSpPr>
        <p:spPr bwMode="auto">
          <a:xfrm>
            <a:off x="4943475" y="5337175"/>
            <a:ext cx="1001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去热原</a:t>
            </a:r>
          </a:p>
        </p:txBody>
      </p:sp>
      <p:sp>
        <p:nvSpPr>
          <p:cNvPr id="97" name="Line 46"/>
          <p:cNvSpPr>
            <a:spLocks noChangeShapeType="1"/>
          </p:cNvSpPr>
          <p:nvPr/>
        </p:nvSpPr>
        <p:spPr bwMode="auto">
          <a:xfrm flipH="1" flipV="1">
            <a:off x="4362450" y="3819525"/>
            <a:ext cx="0" cy="1503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98" name="Text Box 41"/>
          <p:cNvSpPr txBox="1">
            <a:spLocks noChangeArrowheads="1"/>
          </p:cNvSpPr>
          <p:nvPr/>
        </p:nvSpPr>
        <p:spPr bwMode="auto">
          <a:xfrm>
            <a:off x="3944938" y="5300663"/>
            <a:ext cx="86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产品物料</a:t>
            </a:r>
          </a:p>
        </p:txBody>
      </p:sp>
      <p:sp>
        <p:nvSpPr>
          <p:cNvPr id="99" name="Text Box 44"/>
          <p:cNvSpPr txBox="1">
            <a:spLocks noChangeArrowheads="1"/>
          </p:cNvSpPr>
          <p:nvPr/>
        </p:nvSpPr>
        <p:spPr bwMode="auto">
          <a:xfrm>
            <a:off x="1423988" y="5322888"/>
            <a:ext cx="1279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清洁维护</a:t>
            </a:r>
          </a:p>
        </p:txBody>
      </p:sp>
      <p:sp>
        <p:nvSpPr>
          <p:cNvPr id="100" name="Line 23"/>
          <p:cNvSpPr>
            <a:spLocks noChangeShapeType="1"/>
          </p:cNvSpPr>
          <p:nvPr/>
        </p:nvSpPr>
        <p:spPr bwMode="auto">
          <a:xfrm>
            <a:off x="1639888" y="2252663"/>
            <a:ext cx="1333500" cy="985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101" name="Text Box 54"/>
          <p:cNvSpPr txBox="1">
            <a:spLocks noChangeArrowheads="1"/>
          </p:cNvSpPr>
          <p:nvPr/>
        </p:nvSpPr>
        <p:spPr bwMode="auto">
          <a:xfrm>
            <a:off x="1209675" y="1557338"/>
            <a:ext cx="86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空调系统</a:t>
            </a:r>
          </a:p>
        </p:txBody>
      </p:sp>
      <p:sp>
        <p:nvSpPr>
          <p:cNvPr id="102" name="Line 46"/>
          <p:cNvSpPr>
            <a:spLocks noChangeShapeType="1"/>
          </p:cNvSpPr>
          <p:nvPr/>
        </p:nvSpPr>
        <p:spPr bwMode="auto">
          <a:xfrm flipV="1">
            <a:off x="2073275" y="4141788"/>
            <a:ext cx="1366838" cy="1181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103" name="Line 46"/>
          <p:cNvSpPr>
            <a:spLocks noChangeShapeType="1"/>
          </p:cNvSpPr>
          <p:nvPr/>
        </p:nvSpPr>
        <p:spPr bwMode="auto">
          <a:xfrm flipV="1">
            <a:off x="2063750" y="4403725"/>
            <a:ext cx="908050" cy="928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srgbClr val="000000"/>
              </a:solidFill>
            </a:endParaRPr>
          </a:p>
        </p:txBody>
      </p:sp>
      <p:sp>
        <p:nvSpPr>
          <p:cNvPr id="104" name="Text Box 44"/>
          <p:cNvSpPr txBox="1">
            <a:spLocks noChangeArrowheads="1"/>
          </p:cNvSpPr>
          <p:nvPr/>
        </p:nvSpPr>
        <p:spPr bwMode="auto">
          <a:xfrm>
            <a:off x="2684463" y="53324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0" dirty="0" smtClean="0">
                <a:solidFill>
                  <a:srgbClr val="000000"/>
                </a:solidFill>
              </a:rPr>
              <a:t>规程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两类无菌药品生产工艺的差别</a:t>
            </a:r>
          </a:p>
        </p:txBody>
      </p:sp>
      <p:sp>
        <p:nvSpPr>
          <p:cNvPr id="29699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169FDB99-8E82-4709-A8CB-709D50C5218A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00025" y="1409700"/>
            <a:ext cx="4587875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082" tIns="41541" rIns="83082" bIns="41541"/>
          <a:lstStyle>
            <a:lvl1pPr marL="360363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zh-CN" altLang="en-US" sz="2500">
                <a:solidFill>
                  <a:schemeClr val="tx1"/>
                </a:solidFill>
                <a:latin typeface="Times New Roman" panose="02020603050405020304" pitchFamily="18" charset="0"/>
              </a:rPr>
              <a:t>最终灭菌工艺</a:t>
            </a: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高洁净环境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控制灭菌前微生物污染</a:t>
            </a: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在密封容器中最终灭菌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24438" y="1985963"/>
            <a:ext cx="4032250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082" tIns="41541" rIns="83082" bIns="41541"/>
          <a:lstStyle>
            <a:lvl1pPr marL="360363" indent="-360363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20725" indent="-2635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zh-CN" altLang="en-US" sz="2500">
                <a:solidFill>
                  <a:schemeClr val="tx1"/>
                </a:solidFill>
                <a:latin typeface="Times New Roman" panose="02020603050405020304" pitchFamily="18" charset="0"/>
              </a:rPr>
              <a:t>无菌生产工艺</a:t>
            </a: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极高洁净环境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</a:rPr>
              <a:t>组成材料分别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灭菌</a:t>
            </a:r>
          </a:p>
          <a:p>
            <a:pPr lvl="1" eaLnBrk="1" hangingPunct="1">
              <a:spcBef>
                <a:spcPts val="550"/>
              </a:spcBef>
              <a:spcAft>
                <a:spcPts val="550"/>
              </a:spcAft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在密封容器中无进一步灭菌处理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无菌药品生产的微生物学关注点</a:t>
            </a:r>
          </a:p>
        </p:txBody>
      </p:sp>
      <p:sp>
        <p:nvSpPr>
          <p:cNvPr id="31747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0A002D09-1C11-4671-BD35-90472BD363F0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15925" y="1309688"/>
            <a:ext cx="9026525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414338" indent="42863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最终灭菌工艺 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赋予产品更高的无菌保证水平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生产中可变因素少，出现偏差的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可能性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低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几乎能杀灭产品中的所有微生物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法，使用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BI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进行验证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需要关注的微生物范围集中在具有耐受性的芽孢上面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zh-CN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无菌生产工艺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影响因素多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各类微生物污染都可能导致工艺失败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验证时以污染瓶数衡量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无菌保证水平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无菌工艺药品的微生物污染来源及途径</a:t>
            </a:r>
          </a:p>
        </p:txBody>
      </p:sp>
      <p:sp>
        <p:nvSpPr>
          <p:cNvPr id="33795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81BA2568-77BB-4FC1-8ED0-1A6D295DC491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graphicFrame>
        <p:nvGraphicFramePr>
          <p:cNvPr id="5" name="Group 113"/>
          <p:cNvGraphicFramePr>
            <a:graphicFrameLocks noGrp="1"/>
          </p:cNvGraphicFramePr>
          <p:nvPr/>
        </p:nvGraphicFramePr>
        <p:xfrm>
          <a:off x="631825" y="1557338"/>
          <a:ext cx="9001125" cy="3244850"/>
        </p:xfrm>
        <a:graphic>
          <a:graphicData uri="http://schemas.openxmlformats.org/drawingml/2006/table">
            <a:tbl>
              <a:tblPr/>
              <a:tblGrid>
                <a:gridCol w="482600"/>
                <a:gridCol w="2110383"/>
                <a:gridCol w="6408142"/>
              </a:tblGrid>
              <a:tr h="6477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相邻区域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工艺洁净室外的空气、地板、人员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空气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洁净室和洁净设备的送风，房间空气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表面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房间、机器及设备配件表面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人员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手套、防护服、空气扩散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物料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成分、容器、包装材料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椭圆 66"/>
          <p:cNvSpPr>
            <a:spLocks noChangeArrowheads="1"/>
          </p:cNvSpPr>
          <p:nvPr/>
        </p:nvSpPr>
        <p:spPr bwMode="auto">
          <a:xfrm>
            <a:off x="3224213" y="5661025"/>
            <a:ext cx="2647950" cy="1196975"/>
          </a:xfrm>
          <a:prstGeom prst="ellipse">
            <a:avLst/>
          </a:prstGeom>
          <a:solidFill>
            <a:srgbClr val="CCFF3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44488" y="404813"/>
            <a:ext cx="9256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无菌工艺产品的微生物学质量管理系统</a:t>
            </a:r>
          </a:p>
        </p:txBody>
      </p:sp>
      <p:sp>
        <p:nvSpPr>
          <p:cNvPr id="35844" name="灯片编号占位符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  <a:fld id="{310FCEF5-0D2F-4913-90A5-67C5240F8865}" type="slidenum"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en-US" altLang="zh-CN" sz="1400" b="0">
                <a:solidFill>
                  <a:schemeClr val="tx1"/>
                </a:solidFill>
                <a:latin typeface="Book Antiqua" panose="02040602050305030304" pitchFamily="18" charset="0"/>
              </a:rPr>
              <a:t>-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73050" y="1268413"/>
            <a:ext cx="16573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gray">
          <a:xfrm>
            <a:off x="300038" y="1336675"/>
            <a:ext cx="1557337" cy="581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新工艺</a:t>
            </a:r>
            <a:endParaRPr lang="en-US" altLang="zh-CN" sz="1600">
              <a:solidFill>
                <a:srgbClr val="F8F8F8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新生产线</a:t>
            </a:r>
            <a:endParaRPr lang="en-US" altLang="zh-CN" sz="1600">
              <a:solidFill>
                <a:srgbClr val="F8F8F8"/>
              </a:solidFill>
            </a:endParaRPr>
          </a:p>
        </p:txBody>
      </p:sp>
      <p:pic>
        <p:nvPicPr>
          <p:cNvPr id="35847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312863"/>
            <a:ext cx="1689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2282825" y="1268413"/>
            <a:ext cx="15176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gray">
          <a:xfrm>
            <a:off x="2309813" y="1412875"/>
            <a:ext cx="141922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培训</a:t>
            </a:r>
            <a:endParaRPr lang="en-US" altLang="zh-CN" sz="1600">
              <a:solidFill>
                <a:srgbClr val="F8F8F8"/>
              </a:solidFill>
            </a:endParaRPr>
          </a:p>
        </p:txBody>
      </p:sp>
      <p:pic>
        <p:nvPicPr>
          <p:cNvPr id="35850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1312863"/>
            <a:ext cx="16906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2914650" y="2708275"/>
            <a:ext cx="15176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52" name="Rectangle 9"/>
          <p:cNvSpPr>
            <a:spLocks noChangeArrowheads="1"/>
          </p:cNvSpPr>
          <p:nvPr/>
        </p:nvSpPr>
        <p:spPr bwMode="gray">
          <a:xfrm>
            <a:off x="2941638" y="2852738"/>
            <a:ext cx="1419225" cy="3381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确认和验证</a:t>
            </a:r>
            <a:endParaRPr lang="en-US" altLang="zh-CN" sz="1600">
              <a:solidFill>
                <a:srgbClr val="F8F8F8"/>
              </a:solidFill>
            </a:endParaRPr>
          </a:p>
        </p:txBody>
      </p:sp>
      <p:pic>
        <p:nvPicPr>
          <p:cNvPr id="35853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2752725"/>
            <a:ext cx="1689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右弧形箭头 2"/>
          <p:cNvSpPr>
            <a:spLocks noChangeArrowheads="1"/>
          </p:cNvSpPr>
          <p:nvPr/>
        </p:nvSpPr>
        <p:spPr bwMode="auto">
          <a:xfrm>
            <a:off x="3800475" y="1751013"/>
            <a:ext cx="431800" cy="1001712"/>
          </a:xfrm>
          <a:prstGeom prst="curvedLeftArrow">
            <a:avLst>
              <a:gd name="adj1" fmla="val 25035"/>
              <a:gd name="adj2" fmla="val 50059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5" name="右箭头 3"/>
          <p:cNvSpPr>
            <a:spLocks noChangeArrowheads="1"/>
          </p:cNvSpPr>
          <p:nvPr/>
        </p:nvSpPr>
        <p:spPr bwMode="auto">
          <a:xfrm>
            <a:off x="1930400" y="1484313"/>
            <a:ext cx="352425" cy="215900"/>
          </a:xfrm>
          <a:prstGeom prst="rightArrow">
            <a:avLst>
              <a:gd name="adj1" fmla="val 50000"/>
              <a:gd name="adj2" fmla="val 4985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6" name="左大括号 15"/>
          <p:cNvSpPr>
            <a:spLocks/>
          </p:cNvSpPr>
          <p:nvPr/>
        </p:nvSpPr>
        <p:spPr bwMode="auto">
          <a:xfrm>
            <a:off x="4449763" y="1951038"/>
            <a:ext cx="136525" cy="2609850"/>
          </a:xfrm>
          <a:prstGeom prst="leftBrace">
            <a:avLst>
              <a:gd name="adj1" fmla="val 831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7" name="AutoShape 3"/>
          <p:cNvSpPr>
            <a:spLocks noChangeArrowheads="1"/>
          </p:cNvSpPr>
          <p:nvPr/>
        </p:nvSpPr>
        <p:spPr bwMode="blackWhite">
          <a:xfrm>
            <a:off x="4748213" y="1811338"/>
            <a:ext cx="1357312" cy="342900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烟雾试验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58" name="AutoShape 3"/>
          <p:cNvSpPr>
            <a:spLocks noChangeArrowheads="1"/>
          </p:cNvSpPr>
          <p:nvPr/>
        </p:nvSpPr>
        <p:spPr bwMode="blackWhite">
          <a:xfrm>
            <a:off x="4740275" y="4381500"/>
            <a:ext cx="1358900" cy="342900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培养基灌封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59" name="AutoShape 3"/>
          <p:cNvSpPr>
            <a:spLocks noChangeArrowheads="1"/>
          </p:cNvSpPr>
          <p:nvPr/>
        </p:nvSpPr>
        <p:spPr bwMode="blackWhite">
          <a:xfrm>
            <a:off x="4748213" y="2292350"/>
            <a:ext cx="1357312" cy="344488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更衣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60" name="AutoShape 3"/>
          <p:cNvSpPr>
            <a:spLocks noChangeArrowheads="1"/>
          </p:cNvSpPr>
          <p:nvPr/>
        </p:nvSpPr>
        <p:spPr bwMode="blackWhite">
          <a:xfrm>
            <a:off x="6619875" y="1773238"/>
            <a:ext cx="2079625" cy="381000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工艺</a:t>
            </a:r>
            <a:r>
              <a:rPr lang="en-US" altLang="zh-CN" sz="1600" b="0">
                <a:solidFill>
                  <a:schemeClr val="tx2"/>
                </a:solidFill>
              </a:rPr>
              <a:t>/</a:t>
            </a:r>
            <a:r>
              <a:rPr lang="zh-CN" altLang="en-US" sz="1600" b="0">
                <a:solidFill>
                  <a:schemeClr val="tx2"/>
                </a:solidFill>
              </a:rPr>
              <a:t>设备</a:t>
            </a:r>
            <a:r>
              <a:rPr lang="en-US" altLang="zh-CN" sz="1600" b="0">
                <a:solidFill>
                  <a:schemeClr val="tx2"/>
                </a:solidFill>
              </a:rPr>
              <a:t>/</a:t>
            </a:r>
            <a:r>
              <a:rPr lang="zh-CN" altLang="en-US" sz="1600" b="0">
                <a:solidFill>
                  <a:schemeClr val="tx2"/>
                </a:solidFill>
              </a:rPr>
              <a:t>干预影响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61" name="右箭头 23"/>
          <p:cNvSpPr>
            <a:spLocks noChangeArrowheads="1"/>
          </p:cNvSpPr>
          <p:nvPr/>
        </p:nvSpPr>
        <p:spPr bwMode="auto">
          <a:xfrm>
            <a:off x="6194425" y="1866900"/>
            <a:ext cx="354013" cy="215900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2" name="AutoShape 3"/>
          <p:cNvSpPr>
            <a:spLocks noChangeArrowheads="1"/>
          </p:cNvSpPr>
          <p:nvPr/>
        </p:nvSpPr>
        <p:spPr bwMode="blackWhite">
          <a:xfrm>
            <a:off x="6619875" y="4295775"/>
            <a:ext cx="2079625" cy="501650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无菌操作资质</a:t>
            </a:r>
            <a:endParaRPr lang="en-US" altLang="zh-CN" sz="1600" b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无菌工艺能力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gray">
          <a:xfrm>
            <a:off x="338138" y="2708275"/>
            <a:ext cx="151923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64" name="Rectangle 9"/>
          <p:cNvSpPr>
            <a:spLocks noChangeArrowheads="1"/>
          </p:cNvSpPr>
          <p:nvPr/>
        </p:nvSpPr>
        <p:spPr bwMode="gray">
          <a:xfrm>
            <a:off x="365125" y="2852738"/>
            <a:ext cx="1420813" cy="3381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日常运行</a:t>
            </a:r>
            <a:endParaRPr lang="en-US" altLang="zh-CN" sz="1600">
              <a:solidFill>
                <a:srgbClr val="F8F8F8"/>
              </a:solidFill>
            </a:endParaRPr>
          </a:p>
        </p:txBody>
      </p:sp>
      <p:sp>
        <p:nvSpPr>
          <p:cNvPr id="35865" name="AutoShape 24"/>
          <p:cNvSpPr>
            <a:spLocks noChangeArrowheads="1"/>
          </p:cNvSpPr>
          <p:nvPr/>
        </p:nvSpPr>
        <p:spPr bwMode="gray">
          <a:xfrm flipH="1" flipV="1">
            <a:off x="1612900" y="3190875"/>
            <a:ext cx="2260600" cy="8143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373" y="10767"/>
                </a:moveTo>
                <a:cubicBezTo>
                  <a:pt x="19356" y="6045"/>
                  <a:pt x="15522" y="2226"/>
                  <a:pt x="10800" y="2226"/>
                </a:cubicBezTo>
                <a:cubicBezTo>
                  <a:pt x="6170" y="2225"/>
                  <a:pt x="2376" y="5901"/>
                  <a:pt x="2230" y="10529"/>
                </a:cubicBezTo>
                <a:lnTo>
                  <a:pt x="5" y="10459"/>
                </a:lnTo>
                <a:cubicBezTo>
                  <a:pt x="189" y="4630"/>
                  <a:pt x="4968" y="-1"/>
                  <a:pt x="10800" y="0"/>
                </a:cubicBezTo>
                <a:cubicBezTo>
                  <a:pt x="16748" y="0"/>
                  <a:pt x="21577" y="4810"/>
                  <a:pt x="21599" y="10759"/>
                </a:cubicBezTo>
                <a:lnTo>
                  <a:pt x="24299" y="10749"/>
                </a:lnTo>
                <a:lnTo>
                  <a:pt x="20501" y="14576"/>
                </a:lnTo>
                <a:lnTo>
                  <a:pt x="16673" y="10778"/>
                </a:lnTo>
                <a:lnTo>
                  <a:pt x="19373" y="10767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6" name="Group 33"/>
          <p:cNvGrpSpPr>
            <a:grpSpLocks/>
          </p:cNvGrpSpPr>
          <p:nvPr/>
        </p:nvGrpSpPr>
        <p:grpSpPr bwMode="auto">
          <a:xfrm>
            <a:off x="496888" y="4343400"/>
            <a:ext cx="1116012" cy="1116013"/>
            <a:chOff x="3024" y="960"/>
            <a:chExt cx="692" cy="730"/>
          </a:xfrm>
        </p:grpSpPr>
        <p:pic>
          <p:nvPicPr>
            <p:cNvPr id="35912" name="Picture 34" descr="circuler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24" y="960"/>
              <a:ext cx="692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913" name="Oval 35"/>
            <p:cNvSpPr>
              <a:spLocks noChangeArrowheads="1"/>
            </p:cNvSpPr>
            <p:nvPr/>
          </p:nvSpPr>
          <p:spPr bwMode="gray">
            <a:xfrm>
              <a:off x="3024" y="960"/>
              <a:ext cx="687" cy="73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 b="1">
                  <a:solidFill>
                    <a:srgbClr val="BC37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800" b="1">
                  <a:solidFill>
                    <a:srgbClr val="037C03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»"/>
                <a:defRPr sz="2400" b="1">
                  <a:solidFill>
                    <a:srgbClr val="063DE8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600" b="0">
                <a:solidFill>
                  <a:schemeClr val="tx1"/>
                </a:solidFill>
              </a:endParaRPr>
            </a:p>
          </p:txBody>
        </p:sp>
        <p:pic>
          <p:nvPicPr>
            <p:cNvPr id="35914" name="Picture 36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93" y="967"/>
              <a:ext cx="547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67" name="Text Box 38"/>
          <p:cNvSpPr txBox="1">
            <a:spLocks noChangeArrowheads="1"/>
          </p:cNvSpPr>
          <p:nvPr/>
        </p:nvSpPr>
        <p:spPr bwMode="gray">
          <a:xfrm>
            <a:off x="488950" y="4691063"/>
            <a:ext cx="1057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监督控制</a:t>
            </a:r>
            <a:endParaRPr lang="en-US" altLang="zh-CN" sz="1600" b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68" name="左大括号 63"/>
          <p:cNvSpPr>
            <a:spLocks/>
          </p:cNvSpPr>
          <p:nvPr/>
        </p:nvSpPr>
        <p:spPr bwMode="auto">
          <a:xfrm>
            <a:off x="1641475" y="4206875"/>
            <a:ext cx="258763" cy="1525588"/>
          </a:xfrm>
          <a:prstGeom prst="leftBrace">
            <a:avLst>
              <a:gd name="adj1" fmla="val 838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9" name="AutoShape 3"/>
          <p:cNvSpPr>
            <a:spLocks noChangeArrowheads="1"/>
          </p:cNvSpPr>
          <p:nvPr/>
        </p:nvSpPr>
        <p:spPr bwMode="blackWhite">
          <a:xfrm>
            <a:off x="2000250" y="4291013"/>
            <a:ext cx="1357313" cy="541337"/>
          </a:xfrm>
          <a:prstGeom prst="roundRect">
            <a:avLst>
              <a:gd name="adj" fmla="val 9106"/>
            </a:avLst>
          </a:prstGeom>
          <a:solidFill>
            <a:srgbClr val="D6EDBD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监督</a:t>
            </a:r>
            <a:r>
              <a:rPr lang="en-US" altLang="zh-CN" sz="1600" b="0">
                <a:solidFill>
                  <a:schemeClr val="tx2"/>
                </a:solidFill>
              </a:rPr>
              <a:t>/</a:t>
            </a:r>
            <a:r>
              <a:rPr lang="zh-CN" altLang="en-US" sz="1600" b="0">
                <a:solidFill>
                  <a:schemeClr val="tx2"/>
                </a:solidFill>
              </a:rPr>
              <a:t>管理</a:t>
            </a:r>
            <a:endParaRPr lang="en-US" altLang="zh-CN" sz="1600" b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内审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70" name="下箭头 40"/>
          <p:cNvSpPr>
            <a:spLocks noChangeArrowheads="1"/>
          </p:cNvSpPr>
          <p:nvPr/>
        </p:nvSpPr>
        <p:spPr bwMode="auto">
          <a:xfrm>
            <a:off x="968375" y="3503613"/>
            <a:ext cx="168275" cy="788987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1" name="右大括号 67"/>
          <p:cNvSpPr>
            <a:spLocks/>
          </p:cNvSpPr>
          <p:nvPr/>
        </p:nvSpPr>
        <p:spPr bwMode="auto">
          <a:xfrm>
            <a:off x="3446463" y="4206875"/>
            <a:ext cx="354012" cy="1525588"/>
          </a:xfrm>
          <a:prstGeom prst="rightBrace">
            <a:avLst>
              <a:gd name="adj1" fmla="val 832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2" name="AutoShape 3"/>
          <p:cNvSpPr>
            <a:spLocks noChangeArrowheads="1"/>
          </p:cNvSpPr>
          <p:nvPr/>
        </p:nvSpPr>
        <p:spPr bwMode="blackWhite">
          <a:xfrm>
            <a:off x="2024063" y="5029200"/>
            <a:ext cx="1357312" cy="541338"/>
          </a:xfrm>
          <a:prstGeom prst="roundRect">
            <a:avLst>
              <a:gd name="adj" fmla="val 9106"/>
            </a:avLst>
          </a:prstGeom>
          <a:solidFill>
            <a:srgbClr val="D6EDBD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监测</a:t>
            </a:r>
            <a:endParaRPr lang="en-US" altLang="zh-CN" sz="1600" b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环境</a:t>
            </a:r>
            <a:r>
              <a:rPr lang="en-US" altLang="zh-CN" sz="1600" b="0">
                <a:solidFill>
                  <a:schemeClr val="tx2"/>
                </a:solidFill>
              </a:rPr>
              <a:t>/</a:t>
            </a:r>
            <a:r>
              <a:rPr lang="zh-CN" altLang="en-US" sz="1600" b="0">
                <a:solidFill>
                  <a:schemeClr val="tx2"/>
                </a:solidFill>
              </a:rPr>
              <a:t>人员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73" name="AutoShape 3"/>
          <p:cNvSpPr>
            <a:spLocks noChangeArrowheads="1"/>
          </p:cNvSpPr>
          <p:nvPr/>
        </p:nvSpPr>
        <p:spPr bwMode="blackWhite">
          <a:xfrm>
            <a:off x="3883025" y="4799013"/>
            <a:ext cx="1357313" cy="342900"/>
          </a:xfrm>
          <a:prstGeom prst="roundRect">
            <a:avLst>
              <a:gd name="adj" fmla="val 9106"/>
            </a:avLst>
          </a:prstGeom>
          <a:solidFill>
            <a:srgbClr val="BAE18F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趋势分析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74" name="下箭头 70"/>
          <p:cNvSpPr>
            <a:spLocks noChangeArrowheads="1"/>
          </p:cNvSpPr>
          <p:nvPr/>
        </p:nvSpPr>
        <p:spPr bwMode="auto">
          <a:xfrm>
            <a:off x="4521200" y="5175250"/>
            <a:ext cx="84138" cy="485775"/>
          </a:xfrm>
          <a:prstGeom prst="downArrow">
            <a:avLst>
              <a:gd name="adj1" fmla="val 50000"/>
              <a:gd name="adj2" fmla="val 5006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5" name="椭圆 41"/>
          <p:cNvSpPr>
            <a:spLocks noChangeArrowheads="1"/>
          </p:cNvSpPr>
          <p:nvPr/>
        </p:nvSpPr>
        <p:spPr bwMode="auto">
          <a:xfrm>
            <a:off x="3944938" y="5732463"/>
            <a:ext cx="1225550" cy="576262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chemeClr val="tx1"/>
                </a:solidFill>
                <a:latin typeface="Times New Roman" panose="02020603050405020304" pitchFamily="18" charset="0"/>
              </a:rPr>
              <a:t>无菌团队</a:t>
            </a:r>
          </a:p>
        </p:txBody>
      </p:sp>
      <p:sp>
        <p:nvSpPr>
          <p:cNvPr id="35876" name="椭圆 72"/>
          <p:cNvSpPr>
            <a:spLocks noChangeArrowheads="1"/>
          </p:cNvSpPr>
          <p:nvPr/>
        </p:nvSpPr>
        <p:spPr bwMode="auto">
          <a:xfrm>
            <a:off x="3362325" y="6092825"/>
            <a:ext cx="1223963" cy="576263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chemeClr val="tx1"/>
                </a:solidFill>
                <a:latin typeface="Times New Roman" panose="02020603050405020304" pitchFamily="18" charset="0"/>
              </a:rPr>
              <a:t>生产部门</a:t>
            </a:r>
          </a:p>
        </p:txBody>
      </p:sp>
      <p:sp>
        <p:nvSpPr>
          <p:cNvPr id="35877" name="椭圆 73"/>
          <p:cNvSpPr>
            <a:spLocks noChangeArrowheads="1"/>
          </p:cNvSpPr>
          <p:nvPr/>
        </p:nvSpPr>
        <p:spPr bwMode="auto">
          <a:xfrm>
            <a:off x="4392613" y="6092825"/>
            <a:ext cx="1223962" cy="576263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chemeClr val="tx1"/>
                </a:solidFill>
                <a:latin typeface="Times New Roman" panose="02020603050405020304" pitchFamily="18" charset="0"/>
              </a:rPr>
              <a:t>质量部门</a:t>
            </a:r>
          </a:p>
        </p:txBody>
      </p:sp>
      <p:sp>
        <p:nvSpPr>
          <p:cNvPr id="35878" name="右箭头 75"/>
          <p:cNvSpPr>
            <a:spLocks noChangeArrowheads="1"/>
          </p:cNvSpPr>
          <p:nvPr/>
        </p:nvSpPr>
        <p:spPr bwMode="auto">
          <a:xfrm>
            <a:off x="5562600" y="5661025"/>
            <a:ext cx="354013" cy="215900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/>
        </p:nvSpPr>
        <p:spPr bwMode="gray">
          <a:xfrm>
            <a:off x="5961063" y="5175250"/>
            <a:ext cx="1049337" cy="557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80" name="Rectangle 9"/>
          <p:cNvSpPr>
            <a:spLocks noChangeArrowheads="1"/>
          </p:cNvSpPr>
          <p:nvPr/>
        </p:nvSpPr>
        <p:spPr bwMode="gray">
          <a:xfrm>
            <a:off x="5988050" y="5157788"/>
            <a:ext cx="981075" cy="581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数据</a:t>
            </a:r>
            <a:endParaRPr lang="en-US" altLang="zh-CN" sz="1600">
              <a:solidFill>
                <a:srgbClr val="F8F8F8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评价</a:t>
            </a:r>
            <a:endParaRPr lang="en-US" altLang="zh-CN" sz="1600">
              <a:solidFill>
                <a:srgbClr val="F8F8F8"/>
              </a:solidFill>
            </a:endParaRPr>
          </a:p>
        </p:txBody>
      </p:sp>
      <p:sp>
        <p:nvSpPr>
          <p:cNvPr id="79" name="AutoShape 7"/>
          <p:cNvSpPr>
            <a:spLocks noChangeArrowheads="1"/>
          </p:cNvSpPr>
          <p:nvPr/>
        </p:nvSpPr>
        <p:spPr bwMode="gray">
          <a:xfrm>
            <a:off x="5961063" y="5751513"/>
            <a:ext cx="1049337" cy="557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82" name="Rectangle 9"/>
          <p:cNvSpPr>
            <a:spLocks noChangeArrowheads="1"/>
          </p:cNvSpPr>
          <p:nvPr/>
        </p:nvSpPr>
        <p:spPr bwMode="gray">
          <a:xfrm>
            <a:off x="5988050" y="5732463"/>
            <a:ext cx="981075" cy="581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确定</a:t>
            </a:r>
            <a:r>
              <a:rPr lang="en-US" altLang="zh-CN" sz="1600">
                <a:solidFill>
                  <a:srgbClr val="F8F8F8"/>
                </a:solidFill>
              </a:rPr>
              <a:t>CAPA</a:t>
            </a:r>
          </a:p>
        </p:txBody>
      </p:sp>
      <p:sp>
        <p:nvSpPr>
          <p:cNvPr id="35883" name="右大括号 80"/>
          <p:cNvSpPr>
            <a:spLocks/>
          </p:cNvSpPr>
          <p:nvPr/>
        </p:nvSpPr>
        <p:spPr bwMode="auto">
          <a:xfrm>
            <a:off x="6975475" y="5029200"/>
            <a:ext cx="354013" cy="1423988"/>
          </a:xfrm>
          <a:prstGeom prst="rightBrace">
            <a:avLst>
              <a:gd name="adj1" fmla="val 832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4" name="AutoShape 3"/>
          <p:cNvSpPr>
            <a:spLocks noChangeArrowheads="1"/>
          </p:cNvSpPr>
          <p:nvPr/>
        </p:nvSpPr>
        <p:spPr bwMode="blackWhite">
          <a:xfrm>
            <a:off x="7339013" y="4957763"/>
            <a:ext cx="1360487" cy="342900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运行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85" name="AutoShape 3"/>
          <p:cNvSpPr>
            <a:spLocks noChangeArrowheads="1"/>
          </p:cNvSpPr>
          <p:nvPr/>
        </p:nvSpPr>
        <p:spPr bwMode="blackWhite">
          <a:xfrm>
            <a:off x="7339013" y="5605463"/>
            <a:ext cx="1360487" cy="344487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反馈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86" name="AutoShape 3"/>
          <p:cNvSpPr>
            <a:spLocks noChangeArrowheads="1"/>
          </p:cNvSpPr>
          <p:nvPr/>
        </p:nvSpPr>
        <p:spPr bwMode="blackWhite">
          <a:xfrm>
            <a:off x="7339013" y="6253163"/>
            <a:ext cx="1360487" cy="344487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管理评审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cxnSp>
        <p:nvCxnSpPr>
          <p:cNvPr id="35887" name="直接箭头连接符 74"/>
          <p:cNvCxnSpPr>
            <a:cxnSpLocks noChangeShapeType="1"/>
            <a:stCxn id="35885" idx="0"/>
            <a:endCxn id="35884" idx="2"/>
          </p:cNvCxnSpPr>
          <p:nvPr/>
        </p:nvCxnSpPr>
        <p:spPr bwMode="auto">
          <a:xfrm flipV="1">
            <a:off x="8020050" y="5313363"/>
            <a:ext cx="0" cy="279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88" name="直接箭头连接符 85"/>
          <p:cNvCxnSpPr>
            <a:cxnSpLocks noChangeShapeType="1"/>
            <a:stCxn id="35885" idx="2"/>
            <a:endCxn id="35886" idx="0"/>
          </p:cNvCxnSpPr>
          <p:nvPr/>
        </p:nvCxnSpPr>
        <p:spPr bwMode="auto">
          <a:xfrm>
            <a:off x="8020050" y="5962650"/>
            <a:ext cx="0" cy="2778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89" name="右大括号 88"/>
          <p:cNvSpPr>
            <a:spLocks/>
          </p:cNvSpPr>
          <p:nvPr/>
        </p:nvSpPr>
        <p:spPr bwMode="auto">
          <a:xfrm>
            <a:off x="8840788" y="4799013"/>
            <a:ext cx="354012" cy="1870075"/>
          </a:xfrm>
          <a:prstGeom prst="rightBrace">
            <a:avLst>
              <a:gd name="adj1" fmla="val 831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AutoShape 7"/>
          <p:cNvSpPr>
            <a:spLocks noChangeArrowheads="1"/>
          </p:cNvSpPr>
          <p:nvPr/>
        </p:nvSpPr>
        <p:spPr bwMode="gray">
          <a:xfrm>
            <a:off x="9194800" y="5373688"/>
            <a:ext cx="711200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5891" name="Rectangle 9"/>
          <p:cNvSpPr>
            <a:spLocks noChangeArrowheads="1"/>
          </p:cNvSpPr>
          <p:nvPr/>
        </p:nvSpPr>
        <p:spPr bwMode="gray">
          <a:xfrm>
            <a:off x="9221788" y="5445125"/>
            <a:ext cx="665162" cy="581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>
                <a:solidFill>
                  <a:srgbClr val="F8F8F8"/>
                </a:solidFill>
              </a:rPr>
              <a:t>持续改进</a:t>
            </a:r>
            <a:endParaRPr lang="en-US" altLang="zh-CN" sz="1600">
              <a:solidFill>
                <a:srgbClr val="F8F8F8"/>
              </a:solidFill>
            </a:endParaRPr>
          </a:p>
        </p:txBody>
      </p:sp>
      <p:cxnSp>
        <p:nvCxnSpPr>
          <p:cNvPr id="35892" name="直接连接符 87"/>
          <p:cNvCxnSpPr>
            <a:cxnSpLocks noChangeShapeType="1"/>
            <a:stCxn id="90" idx="0"/>
          </p:cNvCxnSpPr>
          <p:nvPr/>
        </p:nvCxnSpPr>
        <p:spPr bwMode="auto">
          <a:xfrm flipH="1" flipV="1">
            <a:off x="9550400" y="1538288"/>
            <a:ext cx="0" cy="38163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93" name="直接箭头连接符 92"/>
          <p:cNvCxnSpPr>
            <a:cxnSpLocks noChangeShapeType="1"/>
          </p:cNvCxnSpPr>
          <p:nvPr/>
        </p:nvCxnSpPr>
        <p:spPr bwMode="auto">
          <a:xfrm flipH="1">
            <a:off x="3800475" y="1557338"/>
            <a:ext cx="57531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94" name="直接箭头连接符 19456"/>
          <p:cNvCxnSpPr>
            <a:cxnSpLocks noChangeShapeType="1"/>
            <a:endCxn id="35860" idx="3"/>
          </p:cNvCxnSpPr>
          <p:nvPr/>
        </p:nvCxnSpPr>
        <p:spPr bwMode="auto">
          <a:xfrm flipH="1">
            <a:off x="8712200" y="1938338"/>
            <a:ext cx="852488" cy="25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95" name="直接箭头连接符 99"/>
          <p:cNvCxnSpPr>
            <a:cxnSpLocks noChangeShapeType="1"/>
          </p:cNvCxnSpPr>
          <p:nvPr/>
        </p:nvCxnSpPr>
        <p:spPr bwMode="auto">
          <a:xfrm flipH="1">
            <a:off x="8697913" y="3522663"/>
            <a:ext cx="85248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96" name="AutoShape 3"/>
          <p:cNvSpPr>
            <a:spLocks noChangeArrowheads="1"/>
          </p:cNvSpPr>
          <p:nvPr/>
        </p:nvSpPr>
        <p:spPr bwMode="blackWhite">
          <a:xfrm>
            <a:off x="4748213" y="2798763"/>
            <a:ext cx="1357312" cy="342900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环境洁净度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97" name="AutoShape 3"/>
          <p:cNvSpPr>
            <a:spLocks noChangeArrowheads="1"/>
          </p:cNvSpPr>
          <p:nvPr/>
        </p:nvSpPr>
        <p:spPr bwMode="blackWhite">
          <a:xfrm>
            <a:off x="4737100" y="3805238"/>
            <a:ext cx="1357313" cy="344487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消毒剂效力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898" name="右箭头 23"/>
          <p:cNvSpPr>
            <a:spLocks noChangeArrowheads="1"/>
          </p:cNvSpPr>
          <p:nvPr/>
        </p:nvSpPr>
        <p:spPr bwMode="auto">
          <a:xfrm>
            <a:off x="6183313" y="3381375"/>
            <a:ext cx="354012" cy="215900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99" name="AutoShape 3"/>
          <p:cNvSpPr>
            <a:spLocks noChangeArrowheads="1"/>
          </p:cNvSpPr>
          <p:nvPr/>
        </p:nvSpPr>
        <p:spPr bwMode="blackWhite">
          <a:xfrm>
            <a:off x="6608763" y="2292350"/>
            <a:ext cx="2078037" cy="344488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进入洁净区资质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900" name="右箭头 23"/>
          <p:cNvSpPr>
            <a:spLocks noChangeArrowheads="1"/>
          </p:cNvSpPr>
          <p:nvPr/>
        </p:nvSpPr>
        <p:spPr bwMode="auto">
          <a:xfrm>
            <a:off x="6176963" y="2357438"/>
            <a:ext cx="355600" cy="215900"/>
          </a:xfrm>
          <a:prstGeom prst="rightArrow">
            <a:avLst>
              <a:gd name="adj1" fmla="val 50000"/>
              <a:gd name="adj2" fmla="val 5030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5901" name="直接箭头连接符 99"/>
          <p:cNvCxnSpPr>
            <a:cxnSpLocks noChangeShapeType="1"/>
          </p:cNvCxnSpPr>
          <p:nvPr/>
        </p:nvCxnSpPr>
        <p:spPr bwMode="auto">
          <a:xfrm flipH="1">
            <a:off x="8709025" y="2460625"/>
            <a:ext cx="85248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902" name="AutoShape 3"/>
          <p:cNvSpPr>
            <a:spLocks noChangeArrowheads="1"/>
          </p:cNvSpPr>
          <p:nvPr/>
        </p:nvSpPr>
        <p:spPr bwMode="blackWhite">
          <a:xfrm>
            <a:off x="6608763" y="2781300"/>
            <a:ext cx="2078037" cy="360363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环境适用性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903" name="右箭头 23"/>
          <p:cNvSpPr>
            <a:spLocks noChangeArrowheads="1"/>
          </p:cNvSpPr>
          <p:nvPr/>
        </p:nvSpPr>
        <p:spPr bwMode="auto">
          <a:xfrm>
            <a:off x="6176963" y="2846388"/>
            <a:ext cx="355600" cy="215900"/>
          </a:xfrm>
          <a:prstGeom prst="rightArrow">
            <a:avLst>
              <a:gd name="adj1" fmla="val 50000"/>
              <a:gd name="adj2" fmla="val 5030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5904" name="直接箭头连接符 99"/>
          <p:cNvCxnSpPr>
            <a:cxnSpLocks noChangeShapeType="1"/>
          </p:cNvCxnSpPr>
          <p:nvPr/>
        </p:nvCxnSpPr>
        <p:spPr bwMode="auto">
          <a:xfrm flipH="1">
            <a:off x="8709025" y="2949575"/>
            <a:ext cx="85248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905" name="AutoShape 3"/>
          <p:cNvSpPr>
            <a:spLocks noChangeArrowheads="1"/>
          </p:cNvSpPr>
          <p:nvPr/>
        </p:nvSpPr>
        <p:spPr bwMode="blackWhite">
          <a:xfrm>
            <a:off x="6608763" y="3789363"/>
            <a:ext cx="2078037" cy="342900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微生物杀灭能力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cxnSp>
        <p:nvCxnSpPr>
          <p:cNvPr id="35906" name="直接箭头连接符 99"/>
          <p:cNvCxnSpPr>
            <a:cxnSpLocks noChangeShapeType="1"/>
          </p:cNvCxnSpPr>
          <p:nvPr/>
        </p:nvCxnSpPr>
        <p:spPr bwMode="auto">
          <a:xfrm flipH="1">
            <a:off x="8691563" y="4005263"/>
            <a:ext cx="85248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907" name="右箭头 23"/>
          <p:cNvSpPr>
            <a:spLocks noChangeArrowheads="1"/>
          </p:cNvSpPr>
          <p:nvPr/>
        </p:nvSpPr>
        <p:spPr bwMode="auto">
          <a:xfrm>
            <a:off x="6176963" y="3863975"/>
            <a:ext cx="355600" cy="215900"/>
          </a:xfrm>
          <a:prstGeom prst="rightArrow">
            <a:avLst>
              <a:gd name="adj1" fmla="val 50000"/>
              <a:gd name="adj2" fmla="val 5030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908" name="AutoShape 3"/>
          <p:cNvSpPr>
            <a:spLocks noChangeArrowheads="1"/>
          </p:cNvSpPr>
          <p:nvPr/>
        </p:nvSpPr>
        <p:spPr bwMode="blackWhite">
          <a:xfrm>
            <a:off x="4748213" y="3332163"/>
            <a:ext cx="1357312" cy="342900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400" b="0">
                <a:solidFill>
                  <a:schemeClr val="tx2"/>
                </a:solidFill>
              </a:rPr>
              <a:t>灭</a:t>
            </a:r>
            <a:r>
              <a:rPr lang="en-US" altLang="zh-CN" sz="1400" b="0">
                <a:solidFill>
                  <a:schemeClr val="tx2"/>
                </a:solidFill>
              </a:rPr>
              <a:t>/</a:t>
            </a:r>
            <a:r>
              <a:rPr lang="zh-CN" altLang="en-US" sz="1400" b="0">
                <a:solidFill>
                  <a:schemeClr val="tx2"/>
                </a:solidFill>
              </a:rPr>
              <a:t>除菌工艺验证</a:t>
            </a:r>
            <a:endParaRPr lang="en-US" altLang="zh-CN" sz="1400" b="0">
              <a:solidFill>
                <a:schemeClr val="tx2"/>
              </a:solidFill>
            </a:endParaRPr>
          </a:p>
        </p:txBody>
      </p:sp>
      <p:sp>
        <p:nvSpPr>
          <p:cNvPr id="35909" name="AutoShape 3"/>
          <p:cNvSpPr>
            <a:spLocks noChangeArrowheads="1"/>
          </p:cNvSpPr>
          <p:nvPr/>
        </p:nvSpPr>
        <p:spPr bwMode="blackWhite">
          <a:xfrm>
            <a:off x="6608763" y="3317875"/>
            <a:ext cx="2078037" cy="342900"/>
          </a:xfrm>
          <a:prstGeom prst="roundRect">
            <a:avLst>
              <a:gd name="adj" fmla="val 9106"/>
            </a:avLst>
          </a:prstGeom>
          <a:solidFill>
            <a:srgbClr val="FFC0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0">
                <a:solidFill>
                  <a:schemeClr val="tx2"/>
                </a:solidFill>
              </a:rPr>
              <a:t>装配前无菌保证水平</a:t>
            </a:r>
            <a:endParaRPr lang="en-US" altLang="zh-CN" sz="1600" b="0">
              <a:solidFill>
                <a:schemeClr val="tx2"/>
              </a:solidFill>
            </a:endParaRPr>
          </a:p>
        </p:txBody>
      </p:sp>
      <p:sp>
        <p:nvSpPr>
          <p:cNvPr id="35910" name="右箭头 23"/>
          <p:cNvSpPr>
            <a:spLocks noChangeArrowheads="1"/>
          </p:cNvSpPr>
          <p:nvPr/>
        </p:nvSpPr>
        <p:spPr bwMode="auto">
          <a:xfrm>
            <a:off x="6199188" y="4437063"/>
            <a:ext cx="354012" cy="215900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 b="1">
                <a:solidFill>
                  <a:srgbClr val="BC37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 b="1">
                <a:solidFill>
                  <a:srgbClr val="037C0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5911" name="直接箭头连接符 99"/>
          <p:cNvCxnSpPr>
            <a:cxnSpLocks noChangeShapeType="1"/>
          </p:cNvCxnSpPr>
          <p:nvPr/>
        </p:nvCxnSpPr>
        <p:spPr bwMode="auto">
          <a:xfrm flipH="1">
            <a:off x="8691563" y="4508500"/>
            <a:ext cx="85248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belup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labelup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belup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elup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elup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elup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elup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elup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elup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k:\customer\who\who001\whocert.ppt</Template>
  <TotalTime>6855</TotalTime>
  <Pages>11</Pages>
  <Words>2159</Words>
  <Application>Microsoft Office PowerPoint</Application>
  <PresentationFormat>A4 纸张(210x297 毫米)</PresentationFormat>
  <Paragraphs>427</Paragraphs>
  <Slides>42</Slides>
  <Notes>42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7" baseType="lpstr">
      <vt:lpstr>宋体</vt:lpstr>
      <vt:lpstr>Arial</vt:lpstr>
      <vt:lpstr>Book Antiqua</vt:lpstr>
      <vt:lpstr>Calibri</vt:lpstr>
      <vt:lpstr>Cambria Math</vt:lpstr>
      <vt:lpstr>Comic Sans MS</vt:lpstr>
      <vt:lpstr>Monotype Sorts</vt:lpstr>
      <vt:lpstr>Symbol</vt:lpstr>
      <vt:lpstr>Tahoma</vt:lpstr>
      <vt:lpstr>Times New Roman</vt:lpstr>
      <vt:lpstr>Wingdings</vt:lpstr>
      <vt:lpstr>Wingdings 2</vt:lpstr>
      <vt:lpstr>自定义设计方案</vt:lpstr>
      <vt:lpstr>labelup</vt:lpstr>
      <vt:lpstr>Clip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control.ppt</dc:title>
  <dc:subject>training</dc:subject>
  <dc:creator>CUI QIANG</dc:creator>
  <cp:keywords/>
  <dc:description/>
  <cp:lastModifiedBy>CuiQiang</cp:lastModifiedBy>
  <cp:revision>939</cp:revision>
  <cp:lastPrinted>2016-05-27T15:08:03Z</cp:lastPrinted>
  <dcterms:created xsi:type="dcterms:W3CDTF">1998-11-10T15:41:08Z</dcterms:created>
  <dcterms:modified xsi:type="dcterms:W3CDTF">2019-06-23T13:05:57Z</dcterms:modified>
</cp:coreProperties>
</file>