
<file path=[Content_Types].xml><?xml version="1.0" encoding="utf-8"?>
<Types xmlns="http://schemas.openxmlformats.org/package/2006/content-types">
  <Default Extension="xml" ContentType="application/xml"/>
  <Default Extension="jpeg" ContentType="image/jpe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47" r:id="rId3"/>
    <p:sldId id="257" r:id="rId4"/>
    <p:sldId id="333" r:id="rId5"/>
    <p:sldId id="340" r:id="rId6"/>
    <p:sldId id="341" r:id="rId7"/>
    <p:sldId id="260" r:id="rId8"/>
    <p:sldId id="402" r:id="rId9"/>
    <p:sldId id="403" r:id="rId10"/>
    <p:sldId id="405" r:id="rId11"/>
    <p:sldId id="406" r:id="rId12"/>
    <p:sldId id="412" r:id="rId13"/>
    <p:sldId id="413" r:id="rId14"/>
    <p:sldId id="419" r:id="rId15"/>
    <p:sldId id="416" r:id="rId16"/>
    <p:sldId id="322" r:id="rId17"/>
    <p:sldId id="324" r:id="rId18"/>
    <p:sldId id="327" r:id="rId19"/>
    <p:sldId id="330" r:id="rId20"/>
    <p:sldId id="310" r:id="rId21"/>
    <p:sldId id="276" r:id="rId22"/>
    <p:sldId id="300" r:id="rId23"/>
    <p:sldId id="301" r:id="rId24"/>
    <p:sldId id="284"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F0"/>
    <a:srgbClr val="2C70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p:restoredTop sz="94456"/>
  </p:normalViewPr>
  <p:slideViewPr>
    <p:cSldViewPr snapToGrid="0" snapToObjects="1">
      <p:cViewPr>
        <p:scale>
          <a:sx n="97" d="100"/>
          <a:sy n="97" d="100"/>
        </p:scale>
        <p:origin x="400" y="-608"/>
      </p:cViewPr>
      <p:guideLst/>
    </p:cSldViewPr>
  </p:slideViewPr>
  <p:outlineViewPr>
    <p:cViewPr>
      <p:scale>
        <a:sx n="33" d="100"/>
        <a:sy n="33" d="100"/>
      </p:scale>
      <p:origin x="0" y="-2216"/>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84683-AD43-8B47-B65A-6D0458DA6BC7}" type="datetimeFigureOut">
              <a:rPr lang="en-US" smtClean="0"/>
              <a:t>5/18/19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823DA-D70F-404B-AA46-AC4240050805}" type="slidenum">
              <a:rPr lang="en-US" smtClean="0"/>
              <a:t>‹#›</a:t>
            </a:fld>
            <a:endParaRPr lang="en-US"/>
          </a:p>
        </p:txBody>
      </p:sp>
    </p:spTree>
    <p:extLst>
      <p:ext uri="{BB962C8B-B14F-4D97-AF65-F5344CB8AC3E}">
        <p14:creationId xmlns:p14="http://schemas.microsoft.com/office/powerpoint/2010/main" val="58860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823DA-D70F-404B-AA46-AC4240050805}" type="slidenum">
              <a:rPr lang="en-US" smtClean="0"/>
              <a:t>2</a:t>
            </a:fld>
            <a:endParaRPr lang="en-US"/>
          </a:p>
        </p:txBody>
      </p:sp>
    </p:spTree>
    <p:extLst>
      <p:ext uri="{BB962C8B-B14F-4D97-AF65-F5344CB8AC3E}">
        <p14:creationId xmlns:p14="http://schemas.microsoft.com/office/powerpoint/2010/main" val="57729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823DA-D70F-404B-AA46-AC4240050805}" type="slidenum">
              <a:rPr lang="en-US" smtClean="0"/>
              <a:t>3</a:t>
            </a:fld>
            <a:endParaRPr lang="en-US"/>
          </a:p>
        </p:txBody>
      </p:sp>
    </p:spTree>
    <p:extLst>
      <p:ext uri="{BB962C8B-B14F-4D97-AF65-F5344CB8AC3E}">
        <p14:creationId xmlns:p14="http://schemas.microsoft.com/office/powerpoint/2010/main" val="136489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823DA-D70F-404B-AA46-AC4240050805}" type="slidenum">
              <a:rPr lang="en-US" smtClean="0"/>
              <a:t>4</a:t>
            </a:fld>
            <a:endParaRPr lang="en-US"/>
          </a:p>
        </p:txBody>
      </p:sp>
    </p:spTree>
    <p:extLst>
      <p:ext uri="{BB962C8B-B14F-4D97-AF65-F5344CB8AC3E}">
        <p14:creationId xmlns:p14="http://schemas.microsoft.com/office/powerpoint/2010/main" val="43336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823DA-D70F-404B-AA46-AC4240050805}" type="slidenum">
              <a:rPr lang="en-US" smtClean="0"/>
              <a:t>5</a:t>
            </a:fld>
            <a:endParaRPr lang="en-US"/>
          </a:p>
        </p:txBody>
      </p:sp>
    </p:spTree>
    <p:extLst>
      <p:ext uri="{BB962C8B-B14F-4D97-AF65-F5344CB8AC3E}">
        <p14:creationId xmlns:p14="http://schemas.microsoft.com/office/powerpoint/2010/main" val="83997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823DA-D70F-404B-AA46-AC4240050805}" type="slidenum">
              <a:rPr lang="en-US" smtClean="0"/>
              <a:t>6</a:t>
            </a:fld>
            <a:endParaRPr lang="en-US"/>
          </a:p>
        </p:txBody>
      </p:sp>
    </p:spTree>
    <p:extLst>
      <p:ext uri="{BB962C8B-B14F-4D97-AF65-F5344CB8AC3E}">
        <p14:creationId xmlns:p14="http://schemas.microsoft.com/office/powerpoint/2010/main" val="78969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823DA-D70F-404B-AA46-AC4240050805}" type="slidenum">
              <a:rPr lang="en-US" smtClean="0"/>
              <a:t>12</a:t>
            </a:fld>
            <a:endParaRPr lang="en-US"/>
          </a:p>
        </p:txBody>
      </p:sp>
    </p:spTree>
    <p:extLst>
      <p:ext uri="{BB962C8B-B14F-4D97-AF65-F5344CB8AC3E}">
        <p14:creationId xmlns:p14="http://schemas.microsoft.com/office/powerpoint/2010/main" val="122992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CB8AA-E1D7-204F-9266-33222B526B29}" type="datetime1">
              <a:rPr lang="en-US" smtClean="0"/>
              <a:t>5/18/19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33003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D95A3-CE08-5E4A-9014-E2AD84AEBA61}" type="datetime1">
              <a:rPr lang="en-US" smtClean="0"/>
              <a:t>5/18/19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567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146-B4CE-ED47-B70E-39DC49F62E2E}" type="datetime1">
              <a:rPr lang="en-US" smtClean="0"/>
              <a:t>5/18/19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11934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4D9E6-D522-3D4C-A352-738C47FABE31}" type="datetime1">
              <a:rPr lang="en-US" smtClean="0"/>
              <a:t>5/18/19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29687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C1278-DA46-D842-BA18-1E3CB2511605}" type="datetime1">
              <a:rPr lang="en-US" smtClean="0"/>
              <a:t>5/18/19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83916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2CD913-3EF5-2E4B-803A-C32A9B4AF8A4}" type="datetime1">
              <a:rPr lang="en-US" smtClean="0"/>
              <a:t>5/18/19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210096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0F06B-FAB0-E246-B25F-11CA4E2C0C3B}" type="datetime1">
              <a:rPr lang="en-US" smtClean="0"/>
              <a:t>5/18/19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98742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5CE2E2-9A69-F549-97FC-1134A0C5AE3E}" type="datetime1">
              <a:rPr lang="en-US" smtClean="0"/>
              <a:t>5/18/19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62168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76E4-E1B5-5746-AEF0-3E17ACE7FF8E}" type="datetime1">
              <a:rPr lang="en-US" smtClean="0"/>
              <a:t>5/18/19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09057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87D05-A98B-3A4D-9D9C-9B8A8C57447B}" type="datetime1">
              <a:rPr lang="en-US" smtClean="0"/>
              <a:t>5/18/19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50467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DA197-E1CD-C54B-AD98-FA7A04B0B28B}" type="datetime1">
              <a:rPr lang="en-US" smtClean="0"/>
              <a:t>5/18/19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F3977-145E-8741-9245-00CED5D2A8E2}" type="slidenum">
              <a:rPr lang="en-US" smtClean="0"/>
              <a:t>‹#›</a:t>
            </a:fld>
            <a:endParaRPr lang="en-US"/>
          </a:p>
        </p:txBody>
      </p:sp>
    </p:spTree>
    <p:extLst>
      <p:ext uri="{BB962C8B-B14F-4D97-AF65-F5344CB8AC3E}">
        <p14:creationId xmlns:p14="http://schemas.microsoft.com/office/powerpoint/2010/main" val="17004087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5135D-82B5-5E40-9EB0-CF538B98D8B1}" type="datetime1">
              <a:rPr lang="en-US" smtClean="0"/>
              <a:t>5/18/19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F3977-145E-8741-9245-00CED5D2A8E2}" type="slidenum">
              <a:rPr lang="en-US" smtClean="0"/>
              <a:t>‹#›</a:t>
            </a:fld>
            <a:endParaRPr lang="en-US"/>
          </a:p>
        </p:txBody>
      </p:sp>
    </p:spTree>
    <p:extLst>
      <p:ext uri="{BB962C8B-B14F-4D97-AF65-F5344CB8AC3E}">
        <p14:creationId xmlns:p14="http://schemas.microsoft.com/office/powerpoint/2010/main" val="147585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767" y="1709530"/>
            <a:ext cx="10922924" cy="1591981"/>
          </a:xfrm>
          <a:solidFill>
            <a:srgbClr val="2C70EA"/>
          </a:solidFill>
        </p:spPr>
        <p:txBody>
          <a:bodyPr>
            <a:normAutofit/>
          </a:bodyPr>
          <a:lstStyle/>
          <a:p>
            <a:r>
              <a:rPr lang="zh-CN" altLang="en-US" sz="4800" b="1" dirty="0" smtClean="0">
                <a:solidFill>
                  <a:schemeClr val="bg1"/>
                </a:solidFill>
                <a:latin typeface="+mn-ea"/>
                <a:ea typeface="+mn-ea"/>
              </a:rPr>
              <a:t>药品法征求稿中有关药品上市许可的委托生产的合规探讨</a:t>
            </a:r>
            <a:endParaRPr lang="en-US" sz="4800" b="1" dirty="0">
              <a:solidFill>
                <a:schemeClr val="bg1"/>
              </a:solidFill>
              <a:latin typeface="+mn-ea"/>
              <a:ea typeface="+mn-ea"/>
            </a:endParaRPr>
          </a:p>
        </p:txBody>
      </p:sp>
      <p:sp>
        <p:nvSpPr>
          <p:cNvPr id="3" name="Subtitle 2"/>
          <p:cNvSpPr>
            <a:spLocks noGrp="1"/>
          </p:cNvSpPr>
          <p:nvPr>
            <p:ph type="subTitle" idx="1"/>
          </p:nvPr>
        </p:nvSpPr>
        <p:spPr>
          <a:xfrm>
            <a:off x="1521229" y="4001049"/>
            <a:ext cx="9144000" cy="1655762"/>
          </a:xfrm>
        </p:spPr>
        <p:txBody>
          <a:bodyPr>
            <a:normAutofit/>
          </a:bodyPr>
          <a:lstStyle/>
          <a:p>
            <a:r>
              <a:rPr lang="zh-CN" altLang="en-US" sz="4000" b="1" dirty="0" smtClean="0">
                <a:solidFill>
                  <a:srgbClr val="2048F0"/>
                </a:solidFill>
                <a:latin typeface="Abadi MT Condensed Extra Bold" charset="0"/>
                <a:ea typeface="Abadi MT Condensed Extra Bold" charset="0"/>
                <a:cs typeface="Abadi MT Condensed Extra Bold" charset="0"/>
              </a:rPr>
              <a:t>陈立新</a:t>
            </a:r>
            <a:endParaRPr lang="en-US" sz="4000" b="1" dirty="0">
              <a:solidFill>
                <a:srgbClr val="2048F0"/>
              </a:solidFill>
              <a:latin typeface="Abadi MT Condensed Extra Bold" charset="0"/>
              <a:ea typeface="Abadi MT Condensed Extra Bold" charset="0"/>
              <a:cs typeface="Abadi MT Condensed Extra Bold" charset="0"/>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1</a:t>
            </a:fld>
            <a:endParaRPr lang="en-US"/>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Lst>
          </a:blip>
          <a:stretch>
            <a:fillRect/>
          </a:stretch>
        </p:blipFill>
        <p:spPr>
          <a:xfrm>
            <a:off x="7207623" y="3474268"/>
            <a:ext cx="4710139" cy="2709324"/>
          </a:xfrm>
          <a:prstGeom prst="rect">
            <a:avLst/>
          </a:prstGeom>
        </p:spPr>
      </p:pic>
    </p:spTree>
    <p:extLst>
      <p:ext uri="{BB962C8B-B14F-4D97-AF65-F5344CB8AC3E}">
        <p14:creationId xmlns:p14="http://schemas.microsoft.com/office/powerpoint/2010/main" val="821552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rPr>
              <a:t>1</a:t>
            </a:r>
            <a:r>
              <a:rPr lang="en-US" altLang="zh-CN" sz="5400" b="1" dirty="0" smtClean="0">
                <a:solidFill>
                  <a:schemeClr val="bg1"/>
                </a:solidFill>
                <a:latin typeface="+mn-ea"/>
              </a:rPr>
              <a:t>.</a:t>
            </a:r>
            <a:r>
              <a:rPr lang="en-US" sz="5400" b="1" dirty="0" smtClean="0">
                <a:solidFill>
                  <a:schemeClr val="bg1"/>
                </a:solidFill>
                <a:latin typeface="+mn-ea"/>
              </a:rPr>
              <a:t> </a:t>
            </a:r>
            <a:r>
              <a:rPr lang="en-US" sz="5400" b="1" dirty="0">
                <a:solidFill>
                  <a:schemeClr val="bg1"/>
                </a:solidFill>
                <a:latin typeface="+mn-ea"/>
              </a:rPr>
              <a:t>CMO</a:t>
            </a:r>
            <a:r>
              <a:rPr lang="zh-CN" altLang="en-US" sz="5400" b="1" dirty="0">
                <a:solidFill>
                  <a:schemeClr val="bg1"/>
                </a:solidFill>
                <a:latin typeface="+mn-ea"/>
              </a:rPr>
              <a:t>目标伙伴的选择（续）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980901" y="2039244"/>
            <a:ext cx="9753600" cy="4178676"/>
          </a:xfrm>
        </p:spPr>
        <p:txBody>
          <a:bodyPr>
            <a:normAutofit fontScale="92500" lnSpcReduction="10000"/>
          </a:bodyPr>
          <a:lstStyle/>
          <a:p>
            <a:pPr algn="l"/>
            <a:r>
              <a:rPr lang="en-US" sz="3000" dirty="0" smtClean="0"/>
              <a:t>1.</a:t>
            </a:r>
            <a:r>
              <a:rPr lang="en-US" altLang="zh-CN" sz="3000" dirty="0" smtClean="0"/>
              <a:t>3</a:t>
            </a:r>
            <a:r>
              <a:rPr lang="en-US" sz="3000" dirty="0" smtClean="0"/>
              <a:t> </a:t>
            </a:r>
            <a:r>
              <a:rPr lang="zh-CN" altLang="en-US" sz="3000" dirty="0" smtClean="0"/>
              <a:t>委托目标主体的初选</a:t>
            </a:r>
            <a:endParaRPr lang="en-US" altLang="zh-CN" sz="3000" dirty="0" smtClean="0"/>
          </a:p>
          <a:p>
            <a:pPr algn="l"/>
            <a:endParaRPr lang="en-US" sz="3000" dirty="0"/>
          </a:p>
          <a:p>
            <a:pPr algn="l"/>
            <a:r>
              <a:rPr lang="en-US" altLang="zh-CN" sz="3000" dirty="0" smtClean="0"/>
              <a:t>		</a:t>
            </a:r>
            <a:r>
              <a:rPr lang="zh-CN" altLang="en-US" sz="3000" dirty="0" smtClean="0"/>
              <a:t>过去</a:t>
            </a:r>
            <a:r>
              <a:rPr lang="zh-CN" altLang="en-US" sz="3000" dirty="0"/>
              <a:t>和现有的合作伙伴；</a:t>
            </a:r>
            <a:r>
              <a:rPr lang="zh-CN" altLang="en-US" sz="3000" dirty="0" smtClean="0"/>
              <a:t>内外部推荐；</a:t>
            </a:r>
            <a:endParaRPr lang="en-US" sz="3000" dirty="0" smtClean="0"/>
          </a:p>
          <a:p>
            <a:pPr algn="l"/>
            <a:r>
              <a:rPr lang="en-US" altLang="zh-CN" sz="3000" dirty="0" smtClean="0"/>
              <a:t>		</a:t>
            </a:r>
            <a:r>
              <a:rPr lang="zh-CN" altLang="en-US" sz="3000" dirty="0" smtClean="0"/>
              <a:t>行业信息。</a:t>
            </a:r>
            <a:endParaRPr lang="en-US" altLang="zh-CN" sz="3000" dirty="0" smtClean="0"/>
          </a:p>
          <a:p>
            <a:pPr algn="l"/>
            <a:endParaRPr lang="en-US" altLang="zh-CN" sz="3000" dirty="0" smtClean="0"/>
          </a:p>
          <a:p>
            <a:pPr algn="l"/>
            <a:r>
              <a:rPr lang="en-US" altLang="zh-CN" sz="3000" dirty="0"/>
              <a:t>	</a:t>
            </a:r>
            <a:r>
              <a:rPr lang="en-US" altLang="zh-CN" sz="3000" dirty="0" smtClean="0"/>
              <a:t>	</a:t>
            </a:r>
            <a:r>
              <a:rPr lang="zh-CN" altLang="en-US" sz="3000" dirty="0" smtClean="0"/>
              <a:t>可以</a:t>
            </a:r>
            <a:r>
              <a:rPr lang="zh-CN" altLang="en-US" sz="3000" dirty="0"/>
              <a:t>选择一些指标</a:t>
            </a:r>
            <a:r>
              <a:rPr lang="zh-CN" altLang="en-US" sz="3000" dirty="0" smtClean="0"/>
              <a:t>进行量析。</a:t>
            </a:r>
            <a:endParaRPr lang="en-US" altLang="zh-CN" sz="3000" dirty="0" smtClean="0"/>
          </a:p>
          <a:p>
            <a:pPr algn="l"/>
            <a:endParaRPr lang="en-US" sz="3000" dirty="0"/>
          </a:p>
          <a:p>
            <a:pPr algn="l"/>
            <a:r>
              <a:rPr lang="en-US" sz="3000" dirty="0"/>
              <a:t>		</a:t>
            </a:r>
            <a:r>
              <a:rPr lang="zh-CN" altLang="en-US" sz="3000" dirty="0" smtClean="0"/>
              <a:t>开展尽职预调查。</a:t>
            </a:r>
            <a:r>
              <a:rPr lang="en-US" sz="3000" dirty="0"/>
              <a:t>		</a:t>
            </a:r>
            <a:r>
              <a:rPr lang="en-US" sz="4400" dirty="0"/>
              <a:t>	 	</a:t>
            </a:r>
          </a:p>
        </p:txBody>
      </p:sp>
      <p:sp>
        <p:nvSpPr>
          <p:cNvPr id="4" name="Slide Number Placeholder 3"/>
          <p:cNvSpPr>
            <a:spLocks noGrp="1"/>
          </p:cNvSpPr>
          <p:nvPr>
            <p:ph type="sldNum" sz="quarter" idx="12"/>
          </p:nvPr>
        </p:nvSpPr>
        <p:spPr/>
        <p:txBody>
          <a:bodyPr/>
          <a:lstStyle/>
          <a:p>
            <a:fld id="{216F3977-145E-8741-9245-00CED5D2A8E2}" type="slidenum">
              <a:rPr lang="en-US" smtClean="0"/>
              <a:t>10</a:t>
            </a:fld>
            <a:endParaRPr lang="en-US"/>
          </a:p>
        </p:txBody>
      </p:sp>
    </p:spTree>
    <p:extLst>
      <p:ext uri="{BB962C8B-B14F-4D97-AF65-F5344CB8AC3E}">
        <p14:creationId xmlns:p14="http://schemas.microsoft.com/office/powerpoint/2010/main" val="212600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ea typeface="+mn-ea"/>
              </a:rPr>
              <a:t>1</a:t>
            </a:r>
            <a:r>
              <a:rPr lang="en-US" altLang="zh-CN" sz="5400" b="1" dirty="0" smtClean="0">
                <a:solidFill>
                  <a:schemeClr val="bg1"/>
                </a:solidFill>
                <a:latin typeface="+mn-ea"/>
                <a:ea typeface="+mn-ea"/>
              </a:rPr>
              <a:t>.</a:t>
            </a:r>
            <a:r>
              <a:rPr lang="en-US" sz="5400" b="1" dirty="0" smtClean="0">
                <a:solidFill>
                  <a:schemeClr val="bg1"/>
                </a:solidFill>
                <a:latin typeface="+mn-ea"/>
                <a:ea typeface="+mn-ea"/>
              </a:rPr>
              <a:t> </a:t>
            </a:r>
            <a:r>
              <a:rPr lang="en-US" sz="5400" b="1" dirty="0">
                <a:solidFill>
                  <a:schemeClr val="bg1"/>
                </a:solidFill>
                <a:latin typeface="+mn-ea"/>
                <a:ea typeface="+mn-ea"/>
              </a:rPr>
              <a:t>CMO</a:t>
            </a:r>
            <a:r>
              <a:rPr lang="zh-CN" altLang="en-US" sz="5400" b="1" dirty="0">
                <a:solidFill>
                  <a:schemeClr val="bg1"/>
                </a:solidFill>
                <a:latin typeface="+mn-ea"/>
                <a:ea typeface="+mn-ea"/>
              </a:rPr>
              <a:t>目标伙伴的选择（续）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592974" y="1329906"/>
            <a:ext cx="11006051" cy="5026444"/>
          </a:xfrm>
        </p:spPr>
        <p:txBody>
          <a:bodyPr>
            <a:noAutofit/>
          </a:bodyPr>
          <a:lstStyle/>
          <a:p>
            <a:pPr algn="l"/>
            <a:r>
              <a:rPr lang="en-US" dirty="0" smtClean="0"/>
              <a:t>1.</a:t>
            </a:r>
            <a:r>
              <a:rPr lang="en-US" altLang="zh-CN" dirty="0" smtClean="0"/>
              <a:t>4</a:t>
            </a:r>
            <a:r>
              <a:rPr lang="zh-CN" altLang="en-US" dirty="0" smtClean="0"/>
              <a:t> 尽职</a:t>
            </a:r>
            <a:r>
              <a:rPr lang="zh-CN" altLang="en-US" dirty="0"/>
              <a:t>调查</a:t>
            </a:r>
            <a:endParaRPr lang="en-US" dirty="0"/>
          </a:p>
          <a:p>
            <a:pPr algn="l"/>
            <a:r>
              <a:rPr lang="en-US" dirty="0"/>
              <a:t>	</a:t>
            </a:r>
            <a:endParaRPr lang="en-US" dirty="0" smtClean="0"/>
          </a:p>
          <a:p>
            <a:pPr algn="l"/>
            <a:r>
              <a:rPr lang="en-US" altLang="zh-CN" dirty="0"/>
              <a:t>	</a:t>
            </a:r>
            <a:r>
              <a:rPr lang="zh-CN" altLang="en-US" dirty="0" smtClean="0"/>
              <a:t>尽职调查团队的建立，</a:t>
            </a:r>
            <a:r>
              <a:rPr lang="zh-CN" altLang="en-US" dirty="0"/>
              <a:t>各个功能要制订要求和标准。</a:t>
            </a:r>
            <a:endParaRPr lang="en-US" dirty="0"/>
          </a:p>
          <a:p>
            <a:pPr algn="l"/>
            <a:r>
              <a:rPr lang="en-US" dirty="0" smtClean="0"/>
              <a:t>	</a:t>
            </a:r>
          </a:p>
          <a:p>
            <a:pPr algn="l"/>
            <a:r>
              <a:rPr lang="en-US" dirty="0"/>
              <a:t>	</a:t>
            </a:r>
            <a:r>
              <a:rPr lang="zh-CN" altLang="en-US" dirty="0" smtClean="0"/>
              <a:t>文件查阅和相关人员的面试，按照</a:t>
            </a:r>
            <a:r>
              <a:rPr lang="zh-CN" altLang="en-US" dirty="0"/>
              <a:t>事先</a:t>
            </a:r>
            <a:r>
              <a:rPr lang="zh-CN" altLang="en-US" dirty="0" smtClean="0"/>
              <a:t>确定的</a:t>
            </a:r>
            <a:r>
              <a:rPr lang="zh-CN" altLang="en-US" dirty="0"/>
              <a:t>标准进行尽职评估</a:t>
            </a:r>
            <a:r>
              <a:rPr lang="zh-CN" altLang="en-US" dirty="0" smtClean="0"/>
              <a:t>。</a:t>
            </a:r>
            <a:endParaRPr lang="en-US" altLang="zh-CN" dirty="0" smtClean="0"/>
          </a:p>
          <a:p>
            <a:pPr algn="l"/>
            <a:r>
              <a:rPr lang="en-US" dirty="0" smtClean="0"/>
              <a:t>	</a:t>
            </a:r>
          </a:p>
          <a:p>
            <a:pPr algn="l"/>
            <a:r>
              <a:rPr lang="en-US" dirty="0"/>
              <a:t>	</a:t>
            </a:r>
            <a:r>
              <a:rPr lang="zh-CN" altLang="en-US" dirty="0" smtClean="0"/>
              <a:t>尽职</a:t>
            </a:r>
            <a:r>
              <a:rPr lang="zh-CN" altLang="en-US" dirty="0"/>
              <a:t>调查报告</a:t>
            </a:r>
            <a:endParaRPr lang="en-US" altLang="zh-CN" dirty="0"/>
          </a:p>
          <a:p>
            <a:pPr algn="l"/>
            <a:endParaRPr lang="en-US" dirty="0"/>
          </a:p>
          <a:p>
            <a:pPr algn="l"/>
            <a:r>
              <a:rPr lang="en-US" sz="2000" dirty="0"/>
              <a:t>	</a:t>
            </a:r>
          </a:p>
        </p:txBody>
      </p:sp>
      <p:sp>
        <p:nvSpPr>
          <p:cNvPr id="4" name="Slide Number Placeholder 3"/>
          <p:cNvSpPr>
            <a:spLocks noGrp="1"/>
          </p:cNvSpPr>
          <p:nvPr>
            <p:ph type="sldNum" sz="quarter" idx="12"/>
          </p:nvPr>
        </p:nvSpPr>
        <p:spPr/>
        <p:txBody>
          <a:bodyPr/>
          <a:lstStyle/>
          <a:p>
            <a:fld id="{216F3977-145E-8741-9245-00CED5D2A8E2}" type="slidenum">
              <a:rPr lang="en-US" smtClean="0"/>
              <a:t>11</a:t>
            </a:fld>
            <a:endParaRPr lang="en-US" dirty="0"/>
          </a:p>
        </p:txBody>
      </p:sp>
    </p:spTree>
    <p:extLst>
      <p:ext uri="{BB962C8B-B14F-4D97-AF65-F5344CB8AC3E}">
        <p14:creationId xmlns:p14="http://schemas.microsoft.com/office/powerpoint/2010/main" val="193180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ea typeface="+mn-ea"/>
              </a:rPr>
              <a:t>2</a:t>
            </a:r>
            <a:r>
              <a:rPr lang="en-US" altLang="zh-CN" sz="5400" b="1" dirty="0" smtClean="0">
                <a:solidFill>
                  <a:schemeClr val="bg1"/>
                </a:solidFill>
                <a:latin typeface="+mn-ea"/>
                <a:ea typeface="+mn-ea"/>
              </a:rPr>
              <a:t>.</a:t>
            </a:r>
            <a:r>
              <a:rPr lang="en-US" sz="5400" b="1" dirty="0" smtClean="0">
                <a:solidFill>
                  <a:schemeClr val="bg1"/>
                </a:solidFill>
                <a:latin typeface="+mn-ea"/>
                <a:ea typeface="+mn-ea"/>
              </a:rPr>
              <a:t> </a:t>
            </a:r>
            <a:r>
              <a:rPr lang="zh-CN" altLang="en-US" sz="5400" b="1" dirty="0">
                <a:solidFill>
                  <a:schemeClr val="bg1"/>
                </a:solidFill>
                <a:latin typeface="+mn-ea"/>
                <a:ea typeface="+mn-ea"/>
              </a:rPr>
              <a:t>技术转移前</a:t>
            </a:r>
            <a:r>
              <a:rPr lang="zh-CN" altLang="en-US" sz="5400" b="1" dirty="0" smtClean="0">
                <a:solidFill>
                  <a:schemeClr val="bg1"/>
                </a:solidFill>
                <a:latin typeface="+mn-ea"/>
                <a:ea typeface="+mn-ea"/>
              </a:rPr>
              <a:t>准备</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440083" y="1446413"/>
            <a:ext cx="8501982" cy="4058275"/>
          </a:xfrm>
        </p:spPr>
        <p:txBody>
          <a:bodyPr>
            <a:noAutofit/>
          </a:bodyPr>
          <a:lstStyle/>
          <a:p>
            <a:pPr algn="l"/>
            <a:r>
              <a:rPr lang="zh-CN" altLang="en-US" sz="2800" dirty="0" smtClean="0"/>
              <a:t>生产能力的审核。</a:t>
            </a:r>
            <a:endParaRPr lang="en-US" altLang="zh-CN" sz="2800" dirty="0" smtClean="0"/>
          </a:p>
          <a:p>
            <a:pPr algn="l"/>
            <a:endParaRPr lang="en-US" sz="2000" dirty="0"/>
          </a:p>
          <a:p>
            <a:pPr algn="l">
              <a:lnSpc>
                <a:spcPct val="120000"/>
              </a:lnSpc>
            </a:pPr>
            <a:r>
              <a:rPr lang="zh-CN" altLang="en-US" sz="2800" dirty="0" smtClean="0"/>
              <a:t>技术转移计划和方案。</a:t>
            </a:r>
            <a:endParaRPr lang="en-US" altLang="zh-CN" sz="2800" dirty="0" smtClean="0"/>
          </a:p>
          <a:p>
            <a:pPr algn="l">
              <a:lnSpc>
                <a:spcPct val="120000"/>
              </a:lnSpc>
            </a:pPr>
            <a:r>
              <a:rPr lang="en-US" altLang="zh-CN" sz="2000" dirty="0" smtClean="0"/>
              <a:t>	</a:t>
            </a:r>
          </a:p>
          <a:p>
            <a:pPr algn="l">
              <a:lnSpc>
                <a:spcPct val="120000"/>
              </a:lnSpc>
            </a:pPr>
            <a:r>
              <a:rPr lang="zh-CN" altLang="en-US" sz="2800" dirty="0" smtClean="0"/>
              <a:t>公用设施，生产设备，维护和计算机系统的确效状态。</a:t>
            </a:r>
            <a:endParaRPr lang="en-US" altLang="zh-CN" sz="2800" dirty="0" smtClean="0"/>
          </a:p>
          <a:p>
            <a:pPr algn="l">
              <a:lnSpc>
                <a:spcPct val="120000"/>
              </a:lnSpc>
            </a:pPr>
            <a:endParaRPr lang="en-US" sz="2000" dirty="0"/>
          </a:p>
          <a:p>
            <a:pPr algn="l">
              <a:lnSpc>
                <a:spcPct val="120000"/>
              </a:lnSpc>
            </a:pPr>
            <a:r>
              <a:rPr lang="zh-CN" altLang="en-US" sz="2800" dirty="0" smtClean="0"/>
              <a:t>商业合同；质量协议和生产责任协议的起草。</a:t>
            </a:r>
            <a:endParaRPr lang="en-US" altLang="zh-CN" sz="2800" dirty="0" smtClean="0"/>
          </a:p>
          <a:p>
            <a:pPr algn="l">
              <a:lnSpc>
                <a:spcPct val="120000"/>
              </a:lnSpc>
            </a:pPr>
            <a:endParaRPr lang="en-US" altLang="zh-CN" sz="2000" dirty="0"/>
          </a:p>
          <a:p>
            <a:pPr algn="l">
              <a:lnSpc>
                <a:spcPct val="120000"/>
              </a:lnSpc>
            </a:pPr>
            <a:r>
              <a:rPr lang="zh-CN" altLang="en-US" sz="2800" dirty="0" smtClean="0"/>
              <a:t>工程批的生产。</a:t>
            </a:r>
            <a:endParaRPr lang="en-US" sz="2800" dirty="0"/>
          </a:p>
        </p:txBody>
      </p:sp>
      <p:sp>
        <p:nvSpPr>
          <p:cNvPr id="4" name="Slide Number Placeholder 3"/>
          <p:cNvSpPr>
            <a:spLocks noGrp="1"/>
          </p:cNvSpPr>
          <p:nvPr>
            <p:ph type="sldNum" sz="quarter" idx="12"/>
          </p:nvPr>
        </p:nvSpPr>
        <p:spPr/>
        <p:txBody>
          <a:bodyPr/>
          <a:lstStyle/>
          <a:p>
            <a:fld id="{216F3977-145E-8741-9245-00CED5D2A8E2}" type="slidenum">
              <a:rPr lang="en-US" smtClean="0"/>
              <a:t>12</a:t>
            </a:fld>
            <a:endParaRPr lang="en-US" dirty="0"/>
          </a:p>
        </p:txBody>
      </p:sp>
    </p:spTree>
    <p:extLst>
      <p:ext uri="{BB962C8B-B14F-4D97-AF65-F5344CB8AC3E}">
        <p14:creationId xmlns:p14="http://schemas.microsoft.com/office/powerpoint/2010/main" val="40715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ea typeface="+mn-ea"/>
              </a:rPr>
              <a:t>2</a:t>
            </a:r>
            <a:r>
              <a:rPr lang="en-US" altLang="zh-CN" sz="5400" b="1" dirty="0" smtClean="0">
                <a:solidFill>
                  <a:schemeClr val="bg1"/>
                </a:solidFill>
                <a:latin typeface="+mn-ea"/>
                <a:ea typeface="+mn-ea"/>
              </a:rPr>
              <a:t>.</a:t>
            </a:r>
            <a:r>
              <a:rPr lang="en-US" sz="5400" b="1" dirty="0" smtClean="0">
                <a:solidFill>
                  <a:schemeClr val="bg1"/>
                </a:solidFill>
                <a:latin typeface="+mn-ea"/>
                <a:ea typeface="+mn-ea"/>
              </a:rPr>
              <a:t> </a:t>
            </a:r>
            <a:r>
              <a:rPr lang="zh-CN" altLang="en-US" sz="5400" b="1" dirty="0">
                <a:solidFill>
                  <a:schemeClr val="bg1"/>
                </a:solidFill>
                <a:latin typeface="+mn-ea"/>
                <a:ea typeface="+mn-ea"/>
              </a:rPr>
              <a:t>技术转移前准备（续）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790834" y="1335024"/>
            <a:ext cx="8004926" cy="5248656"/>
          </a:xfrm>
        </p:spPr>
        <p:txBody>
          <a:bodyPr>
            <a:normAutofit lnSpcReduction="10000"/>
          </a:bodyPr>
          <a:lstStyle/>
          <a:p>
            <a:pPr algn="l"/>
            <a:r>
              <a:rPr lang="zh-CN" altLang="en-US" sz="2800" dirty="0" smtClean="0"/>
              <a:t>预验证</a:t>
            </a:r>
            <a:r>
              <a:rPr lang="zh-CN" altLang="en-US" sz="2800" dirty="0"/>
              <a:t>期望的成果</a:t>
            </a:r>
            <a:endParaRPr lang="en-US" sz="2800" dirty="0"/>
          </a:p>
          <a:p>
            <a:pPr algn="l">
              <a:lnSpc>
                <a:spcPct val="150000"/>
              </a:lnSpc>
            </a:pPr>
            <a:r>
              <a:rPr lang="en-US" sz="4400" dirty="0"/>
              <a:t>	</a:t>
            </a:r>
            <a:r>
              <a:rPr lang="en-US" sz="2800" dirty="0" smtClean="0">
                <a:solidFill>
                  <a:srgbClr val="FF0000"/>
                </a:solidFill>
              </a:rPr>
              <a:t>MAH/CMO</a:t>
            </a:r>
            <a:r>
              <a:rPr lang="zh-CN" altLang="en-US" sz="2800" dirty="0">
                <a:solidFill>
                  <a:srgbClr val="FF0000"/>
                </a:solidFill>
              </a:rPr>
              <a:t>生产质量管理系统批准</a:t>
            </a:r>
            <a:r>
              <a:rPr lang="zh-CN" altLang="en-US" sz="2800" dirty="0" smtClean="0">
                <a:solidFill>
                  <a:srgbClr val="FF0000"/>
                </a:solidFill>
              </a:rPr>
              <a:t>生效。</a:t>
            </a:r>
            <a:endParaRPr lang="en-US" sz="2800" dirty="0">
              <a:solidFill>
                <a:srgbClr val="FF0000"/>
              </a:solidFill>
            </a:endParaRPr>
          </a:p>
          <a:p>
            <a:pPr algn="l">
              <a:lnSpc>
                <a:spcPct val="150000"/>
              </a:lnSpc>
            </a:pPr>
            <a:r>
              <a:rPr lang="en-US" sz="2800" dirty="0"/>
              <a:t>	</a:t>
            </a:r>
            <a:r>
              <a:rPr lang="zh-CN" altLang="en-US" sz="2800" dirty="0" smtClean="0"/>
              <a:t>管理</a:t>
            </a:r>
            <a:r>
              <a:rPr lang="zh-CN" altLang="en-US" sz="2800" dirty="0"/>
              <a:t>团队人员完成上岗</a:t>
            </a:r>
            <a:r>
              <a:rPr lang="zh-CN" altLang="en-US" sz="2800" dirty="0" smtClean="0"/>
              <a:t>培训。</a:t>
            </a:r>
            <a:endParaRPr lang="en-US" sz="2800" dirty="0"/>
          </a:p>
          <a:p>
            <a:pPr algn="l">
              <a:lnSpc>
                <a:spcPct val="150000"/>
              </a:lnSpc>
            </a:pPr>
            <a:r>
              <a:rPr lang="en-US" altLang="zh-CN" sz="2800" dirty="0" smtClean="0"/>
              <a:t>	</a:t>
            </a:r>
            <a:r>
              <a:rPr lang="zh-CN" altLang="en-US" sz="2800" dirty="0" smtClean="0"/>
              <a:t>成熟</a:t>
            </a:r>
            <a:r>
              <a:rPr lang="zh-CN" altLang="en-US" sz="2800" dirty="0"/>
              <a:t>的工艺验证</a:t>
            </a:r>
            <a:r>
              <a:rPr lang="zh-CN" altLang="en-US" sz="2800" dirty="0" smtClean="0"/>
              <a:t>方案。</a:t>
            </a:r>
            <a:endParaRPr lang="en-US" sz="2800" dirty="0"/>
          </a:p>
          <a:p>
            <a:pPr algn="l">
              <a:lnSpc>
                <a:spcPct val="150000"/>
              </a:lnSpc>
            </a:pPr>
            <a:r>
              <a:rPr lang="en-US" sz="2800" dirty="0"/>
              <a:t>	</a:t>
            </a:r>
            <a:r>
              <a:rPr lang="zh-CN" altLang="en-US" sz="2800" dirty="0" smtClean="0"/>
              <a:t>批准</a:t>
            </a:r>
            <a:r>
              <a:rPr lang="zh-CN" altLang="en-US" sz="2800" dirty="0"/>
              <a:t>的</a:t>
            </a:r>
            <a:r>
              <a:rPr lang="en-US" sz="2800" dirty="0" smtClean="0"/>
              <a:t>PFD</a:t>
            </a:r>
            <a:r>
              <a:rPr lang="zh-CN" altLang="en-US" sz="2800" dirty="0" smtClean="0"/>
              <a:t>。</a:t>
            </a:r>
            <a:endParaRPr lang="en-US" sz="2800" dirty="0" smtClean="0"/>
          </a:p>
          <a:p>
            <a:pPr algn="l">
              <a:lnSpc>
                <a:spcPct val="150000"/>
              </a:lnSpc>
            </a:pPr>
            <a:r>
              <a:rPr lang="en-US" altLang="zh-CN" sz="2800" dirty="0"/>
              <a:t>	</a:t>
            </a:r>
            <a:r>
              <a:rPr lang="zh-CN" altLang="en-US" sz="2800" dirty="0" smtClean="0"/>
              <a:t>批准</a:t>
            </a:r>
            <a:r>
              <a:rPr lang="zh-CN" altLang="en-US" sz="2800" dirty="0"/>
              <a:t>的</a:t>
            </a:r>
            <a:r>
              <a:rPr lang="zh-CN" altLang="en-US" sz="2800" dirty="0" smtClean="0"/>
              <a:t>协议</a:t>
            </a:r>
            <a:r>
              <a:rPr lang="zh-CN" altLang="en-US" sz="2800" dirty="0"/>
              <a:t>。</a:t>
            </a:r>
            <a:endParaRPr lang="en-US" altLang="zh-CN" sz="2800" dirty="0" smtClean="0"/>
          </a:p>
          <a:p>
            <a:pPr algn="l">
              <a:lnSpc>
                <a:spcPct val="150000"/>
              </a:lnSpc>
            </a:pPr>
            <a:r>
              <a:rPr lang="en-US" altLang="zh-CN" sz="2800" dirty="0"/>
              <a:t>	</a:t>
            </a:r>
            <a:r>
              <a:rPr lang="zh-CN" altLang="en-US" sz="2800" dirty="0" smtClean="0"/>
              <a:t>批准</a:t>
            </a:r>
            <a:r>
              <a:rPr lang="zh-CN" altLang="en-US" sz="2800" dirty="0"/>
              <a:t>的制造</a:t>
            </a:r>
            <a:r>
              <a:rPr lang="zh-CN" altLang="en-US" sz="2800" dirty="0" smtClean="0"/>
              <a:t>责任书。</a:t>
            </a:r>
            <a:endParaRPr lang="en-US" sz="2800" dirty="0"/>
          </a:p>
        </p:txBody>
      </p:sp>
      <p:sp>
        <p:nvSpPr>
          <p:cNvPr id="4" name="Slide Number Placeholder 3"/>
          <p:cNvSpPr>
            <a:spLocks noGrp="1"/>
          </p:cNvSpPr>
          <p:nvPr>
            <p:ph type="sldNum" sz="quarter" idx="12"/>
          </p:nvPr>
        </p:nvSpPr>
        <p:spPr/>
        <p:txBody>
          <a:bodyPr/>
          <a:lstStyle/>
          <a:p>
            <a:fld id="{216F3977-145E-8741-9245-00CED5D2A8E2}" type="slidenum">
              <a:rPr lang="en-US" smtClean="0"/>
              <a:t>13</a:t>
            </a:fld>
            <a:endParaRPr lang="en-US"/>
          </a:p>
        </p:txBody>
      </p:sp>
    </p:spTree>
    <p:extLst>
      <p:ext uri="{BB962C8B-B14F-4D97-AF65-F5344CB8AC3E}">
        <p14:creationId xmlns:p14="http://schemas.microsoft.com/office/powerpoint/2010/main" val="111033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ea typeface="+mn-ea"/>
              </a:rPr>
              <a:t>3</a:t>
            </a:r>
            <a:r>
              <a:rPr lang="en-US" altLang="zh-CN" sz="5400" b="1" dirty="0" smtClean="0">
                <a:solidFill>
                  <a:schemeClr val="bg1"/>
                </a:solidFill>
                <a:latin typeface="+mn-ea"/>
                <a:ea typeface="+mn-ea"/>
              </a:rPr>
              <a:t>.</a:t>
            </a:r>
            <a:r>
              <a:rPr lang="en-US" sz="5400" b="1" dirty="0" smtClean="0">
                <a:solidFill>
                  <a:schemeClr val="bg1"/>
                </a:solidFill>
                <a:latin typeface="+mn-ea"/>
                <a:ea typeface="+mn-ea"/>
              </a:rPr>
              <a:t> </a:t>
            </a:r>
            <a:r>
              <a:rPr lang="zh-CN" altLang="en-US" sz="5400" b="1" dirty="0">
                <a:solidFill>
                  <a:schemeClr val="bg1"/>
                </a:solidFill>
                <a:latin typeface="+mn-ea"/>
                <a:ea typeface="+mn-ea"/>
              </a:rPr>
              <a:t>技术转移和商业化生产</a:t>
            </a:r>
            <a:r>
              <a:rPr lang="zh-CN" altLang="en-US" sz="5400" b="1" dirty="0" smtClean="0">
                <a:solidFill>
                  <a:schemeClr val="bg1"/>
                </a:solidFill>
                <a:latin typeface="+mn-ea"/>
                <a:ea typeface="+mn-ea"/>
              </a:rPr>
              <a:t>就续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902276" y="1661975"/>
            <a:ext cx="8129847" cy="4632990"/>
          </a:xfrm>
        </p:spPr>
        <p:txBody>
          <a:bodyPr>
            <a:normAutofit fontScale="25000" lnSpcReduction="20000"/>
          </a:bodyPr>
          <a:lstStyle/>
          <a:p>
            <a:pPr algn="l"/>
            <a:endParaRPr lang="en-US" sz="12800" dirty="0" smtClean="0"/>
          </a:p>
          <a:p>
            <a:pPr algn="l"/>
            <a:endParaRPr lang="en-US" sz="12800" dirty="0"/>
          </a:p>
          <a:p>
            <a:pPr algn="l"/>
            <a:r>
              <a:rPr lang="en-US" sz="12800" dirty="0" smtClean="0"/>
              <a:t> </a:t>
            </a:r>
            <a:r>
              <a:rPr lang="zh-CN" altLang="en-US" sz="12800" dirty="0"/>
              <a:t>工艺验证方案的</a:t>
            </a:r>
            <a:r>
              <a:rPr lang="zh-CN" altLang="en-US" sz="12800" dirty="0" smtClean="0"/>
              <a:t>执行。</a:t>
            </a:r>
            <a:endParaRPr lang="en-US" altLang="zh-CN" sz="12800" dirty="0" smtClean="0"/>
          </a:p>
          <a:p>
            <a:pPr algn="l"/>
            <a:endParaRPr lang="en-US" altLang="zh-CN" sz="12800" dirty="0" smtClean="0"/>
          </a:p>
          <a:p>
            <a:pPr algn="l"/>
            <a:r>
              <a:rPr lang="zh-CN" altLang="en-US" sz="12800" dirty="0"/>
              <a:t> </a:t>
            </a:r>
            <a:r>
              <a:rPr lang="zh-CN" altLang="en-US" sz="12800" dirty="0" smtClean="0"/>
              <a:t>工艺</a:t>
            </a:r>
            <a:r>
              <a:rPr lang="zh-CN" altLang="en-US" sz="12800" dirty="0"/>
              <a:t>验证报告的审核</a:t>
            </a:r>
            <a:r>
              <a:rPr lang="zh-CN" altLang="en-US" sz="12800" dirty="0" smtClean="0"/>
              <a:t>批准。</a:t>
            </a:r>
            <a:endParaRPr lang="en-US" sz="12800" dirty="0"/>
          </a:p>
          <a:p>
            <a:pPr algn="l"/>
            <a:r>
              <a:rPr lang="en-US" sz="12800" dirty="0"/>
              <a:t> </a:t>
            </a:r>
          </a:p>
          <a:p>
            <a:pPr algn="l"/>
            <a:r>
              <a:rPr lang="zh-CN" altLang="en-US" sz="12800" dirty="0" smtClean="0"/>
              <a:t> 商业化生产启动。</a:t>
            </a:r>
            <a:endParaRPr lang="en-US" sz="12800" dirty="0" smtClean="0"/>
          </a:p>
          <a:p>
            <a:pPr algn="l"/>
            <a:r>
              <a:rPr lang="en-US" sz="4400" dirty="0" smtClean="0"/>
              <a:t> </a:t>
            </a:r>
          </a:p>
          <a:p>
            <a:pPr algn="l">
              <a:lnSpc>
                <a:spcPct val="120000"/>
              </a:lnSpc>
            </a:pPr>
            <a:r>
              <a:rPr lang="en-US" altLang="zh-CN" sz="4400" dirty="0" smtClean="0"/>
              <a:t>		</a:t>
            </a:r>
            <a:endParaRPr lang="en-US" sz="11200" dirty="0"/>
          </a:p>
          <a:p>
            <a:pPr algn="l"/>
            <a:r>
              <a:rPr lang="en-US" sz="11200" dirty="0"/>
              <a:t> </a:t>
            </a:r>
          </a:p>
          <a:p>
            <a:pPr algn="l"/>
            <a:r>
              <a:rPr lang="en-US" altLang="zh-CN" sz="4400" dirty="0" smtClean="0"/>
              <a:t>	</a:t>
            </a:r>
            <a:endParaRPr lang="en-US" sz="4400" dirty="0"/>
          </a:p>
          <a:p>
            <a:pPr algn="l"/>
            <a:r>
              <a:rPr lang="en-US" sz="4400" dirty="0"/>
              <a:t> </a:t>
            </a:r>
          </a:p>
          <a:p>
            <a:pPr algn="l"/>
            <a:r>
              <a:rPr lang="en-US" altLang="zh-CN" sz="4400" dirty="0" smtClean="0"/>
              <a:t>	</a:t>
            </a:r>
            <a:r>
              <a:rPr lang="en-US" sz="4400" dirty="0"/>
              <a:t> </a:t>
            </a:r>
          </a:p>
          <a:p>
            <a:pPr algn="l"/>
            <a:r>
              <a:rPr lang="en-US" altLang="zh-CN" sz="4400" dirty="0" smtClean="0"/>
              <a:t>		</a:t>
            </a:r>
            <a:endParaRPr lang="en-US" sz="4400" dirty="0"/>
          </a:p>
        </p:txBody>
      </p:sp>
      <p:sp>
        <p:nvSpPr>
          <p:cNvPr id="4" name="Slide Number Placeholder 3"/>
          <p:cNvSpPr>
            <a:spLocks noGrp="1"/>
          </p:cNvSpPr>
          <p:nvPr>
            <p:ph type="sldNum" sz="quarter" idx="12"/>
          </p:nvPr>
        </p:nvSpPr>
        <p:spPr/>
        <p:txBody>
          <a:bodyPr/>
          <a:lstStyle/>
          <a:p>
            <a:fld id="{216F3977-145E-8741-9245-00CED5D2A8E2}" type="slidenum">
              <a:rPr lang="en-US" smtClean="0"/>
              <a:t>14</a:t>
            </a:fld>
            <a:endParaRPr lang="en-US"/>
          </a:p>
        </p:txBody>
      </p:sp>
    </p:spTree>
    <p:extLst>
      <p:ext uri="{BB962C8B-B14F-4D97-AF65-F5344CB8AC3E}">
        <p14:creationId xmlns:p14="http://schemas.microsoft.com/office/powerpoint/2010/main" val="1502464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564"/>
            <a:ext cx="12192000" cy="1197033"/>
          </a:xfrm>
          <a:solidFill>
            <a:srgbClr val="2C70EA"/>
          </a:solidFill>
        </p:spPr>
        <p:txBody>
          <a:bodyPr>
            <a:normAutofit/>
          </a:bodyPr>
          <a:lstStyle/>
          <a:p>
            <a:r>
              <a:rPr lang="en-US" sz="5400" b="1" dirty="0" smtClean="0">
                <a:solidFill>
                  <a:schemeClr val="bg1"/>
                </a:solidFill>
                <a:latin typeface="+mn-ea"/>
                <a:ea typeface="+mn-ea"/>
              </a:rPr>
              <a:t>3</a:t>
            </a:r>
            <a:r>
              <a:rPr lang="en-US" altLang="zh-CN" sz="5400" b="1" dirty="0">
                <a:solidFill>
                  <a:schemeClr val="bg1"/>
                </a:solidFill>
                <a:latin typeface="+mn-ea"/>
                <a:ea typeface="+mn-ea"/>
              </a:rPr>
              <a:t>.</a:t>
            </a:r>
            <a:r>
              <a:rPr lang="en-US" sz="5400" b="1" dirty="0" smtClean="0">
                <a:solidFill>
                  <a:schemeClr val="bg1"/>
                </a:solidFill>
                <a:latin typeface="+mn-ea"/>
                <a:ea typeface="+mn-ea"/>
              </a:rPr>
              <a:t> </a:t>
            </a:r>
            <a:r>
              <a:rPr lang="zh-CN" altLang="en-US" sz="5400" b="1" dirty="0">
                <a:solidFill>
                  <a:schemeClr val="bg1"/>
                </a:solidFill>
                <a:latin typeface="+mn-ea"/>
                <a:ea typeface="+mn-ea"/>
              </a:rPr>
              <a:t>技术转移和商业化生产</a:t>
            </a:r>
            <a:r>
              <a:rPr lang="zh-CN" altLang="en-US" sz="5400" b="1" dirty="0" smtClean="0">
                <a:solidFill>
                  <a:schemeClr val="bg1"/>
                </a:solidFill>
                <a:latin typeface="+mn-ea"/>
                <a:ea typeface="+mn-ea"/>
              </a:rPr>
              <a:t>就续</a:t>
            </a:r>
            <a:r>
              <a:rPr lang="zh-CN" altLang="en-US" sz="5400" b="1" dirty="0">
                <a:solidFill>
                  <a:schemeClr val="bg1"/>
                </a:solidFill>
                <a:latin typeface="+mn-ea"/>
                <a:ea typeface="+mn-ea"/>
              </a:rPr>
              <a:t>（续）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790834" y="1586835"/>
            <a:ext cx="7830358" cy="5134640"/>
          </a:xfrm>
        </p:spPr>
        <p:txBody>
          <a:bodyPr>
            <a:noAutofit/>
          </a:bodyPr>
          <a:lstStyle/>
          <a:p>
            <a:pPr algn="l"/>
            <a:r>
              <a:rPr lang="en-US" sz="2800" dirty="0"/>
              <a:t>4.3.5 </a:t>
            </a:r>
            <a:r>
              <a:rPr lang="zh-CN" altLang="en-US" sz="2800" dirty="0"/>
              <a:t>本阶段期望的</a:t>
            </a:r>
            <a:r>
              <a:rPr lang="zh-CN" altLang="en-US" sz="2800" dirty="0" smtClean="0"/>
              <a:t>成果</a:t>
            </a:r>
            <a:endParaRPr lang="en-US" altLang="zh-CN" sz="2800" dirty="0" smtClean="0"/>
          </a:p>
          <a:p>
            <a:pPr algn="l">
              <a:lnSpc>
                <a:spcPct val="150000"/>
              </a:lnSpc>
            </a:pPr>
            <a:r>
              <a:rPr lang="en-US" altLang="zh-CN" sz="1800" dirty="0"/>
              <a:t>	</a:t>
            </a:r>
            <a:r>
              <a:rPr lang="en-US" altLang="zh-CN" sz="1800" dirty="0" smtClean="0"/>
              <a:t>	</a:t>
            </a:r>
            <a:r>
              <a:rPr lang="zh-CN" altLang="en-US" dirty="0" smtClean="0"/>
              <a:t>技术</a:t>
            </a:r>
            <a:r>
              <a:rPr lang="zh-CN" altLang="en-US" dirty="0"/>
              <a:t>转移报告</a:t>
            </a:r>
            <a:r>
              <a:rPr lang="zh-CN" altLang="en-US" dirty="0" smtClean="0"/>
              <a:t>批准。</a:t>
            </a:r>
            <a:endParaRPr lang="en-US" dirty="0"/>
          </a:p>
          <a:p>
            <a:pPr algn="l">
              <a:lnSpc>
                <a:spcPct val="150000"/>
              </a:lnSpc>
            </a:pPr>
            <a:r>
              <a:rPr lang="en-US" dirty="0"/>
              <a:t> </a:t>
            </a:r>
            <a:r>
              <a:rPr lang="en-US" dirty="0" smtClean="0"/>
              <a:t>	</a:t>
            </a:r>
            <a:r>
              <a:rPr lang="en-US" dirty="0"/>
              <a:t>	</a:t>
            </a:r>
            <a:r>
              <a:rPr lang="zh-CN" altLang="en-US" dirty="0" smtClean="0"/>
              <a:t>递交</a:t>
            </a:r>
            <a:r>
              <a:rPr lang="en-US" dirty="0"/>
              <a:t>MAH/CMO</a:t>
            </a:r>
            <a:r>
              <a:rPr lang="zh-CN" altLang="en-US" dirty="0"/>
              <a:t>的</a:t>
            </a:r>
            <a:r>
              <a:rPr lang="zh-CN" altLang="en-US" dirty="0" smtClean="0"/>
              <a:t>申请。</a:t>
            </a:r>
            <a:endParaRPr lang="en-US" dirty="0"/>
          </a:p>
          <a:p>
            <a:pPr algn="l">
              <a:lnSpc>
                <a:spcPct val="150000"/>
              </a:lnSpc>
            </a:pPr>
            <a:r>
              <a:rPr lang="en-US" dirty="0"/>
              <a:t> </a:t>
            </a:r>
            <a:r>
              <a:rPr lang="en-US" dirty="0" smtClean="0"/>
              <a:t>	</a:t>
            </a:r>
            <a:r>
              <a:rPr lang="en-US" dirty="0"/>
              <a:t>	</a:t>
            </a:r>
            <a:r>
              <a:rPr lang="zh-CN" altLang="en-US" dirty="0" smtClean="0"/>
              <a:t>递交</a:t>
            </a:r>
            <a:r>
              <a:rPr lang="en-US" dirty="0"/>
              <a:t>PAI</a:t>
            </a:r>
            <a:r>
              <a:rPr lang="zh-CN" altLang="en-US" dirty="0"/>
              <a:t>就续的报告和申请（新药</a:t>
            </a:r>
            <a:r>
              <a:rPr lang="zh-CN" altLang="en-US" dirty="0" smtClean="0"/>
              <a:t>）。</a:t>
            </a:r>
            <a:endParaRPr lang="en-US" dirty="0"/>
          </a:p>
          <a:p>
            <a:pPr algn="l">
              <a:lnSpc>
                <a:spcPct val="150000"/>
              </a:lnSpc>
            </a:pPr>
            <a:r>
              <a:rPr lang="en-US" dirty="0"/>
              <a:t> </a:t>
            </a:r>
            <a:r>
              <a:rPr lang="en-US" dirty="0" smtClean="0"/>
              <a:t>	</a:t>
            </a:r>
            <a:r>
              <a:rPr lang="en-US" dirty="0"/>
              <a:t>	</a:t>
            </a:r>
            <a:r>
              <a:rPr lang="zh-CN" altLang="en-US" dirty="0" smtClean="0"/>
              <a:t>批准</a:t>
            </a:r>
            <a:r>
              <a:rPr lang="zh-CN" altLang="en-US" dirty="0"/>
              <a:t>制造要求</a:t>
            </a:r>
            <a:r>
              <a:rPr lang="zh-CN" altLang="en-US" dirty="0" smtClean="0"/>
              <a:t>书（</a:t>
            </a:r>
            <a:r>
              <a:rPr lang="en-US" altLang="zh-CN" dirty="0" smtClean="0"/>
              <a:t>MRD)</a:t>
            </a:r>
            <a:r>
              <a:rPr lang="zh-CN" altLang="en-US" dirty="0" smtClean="0"/>
              <a:t>。</a:t>
            </a:r>
            <a:endParaRPr lang="en-US" dirty="0"/>
          </a:p>
          <a:p>
            <a:pPr algn="l">
              <a:lnSpc>
                <a:spcPct val="150000"/>
              </a:lnSpc>
            </a:pPr>
            <a:r>
              <a:rPr lang="en-US" dirty="0"/>
              <a:t> </a:t>
            </a:r>
            <a:r>
              <a:rPr lang="en-US" dirty="0" smtClean="0"/>
              <a:t>	</a:t>
            </a:r>
            <a:r>
              <a:rPr lang="en-US" dirty="0"/>
              <a:t>	</a:t>
            </a:r>
            <a:r>
              <a:rPr lang="zh-CN" altLang="en-US" dirty="0" smtClean="0"/>
              <a:t>组建</a:t>
            </a:r>
            <a:r>
              <a:rPr lang="zh-CN" altLang="en-US" dirty="0"/>
              <a:t>联合生产监管</a:t>
            </a:r>
            <a:r>
              <a:rPr lang="zh-CN" altLang="en-US" dirty="0" smtClean="0"/>
              <a:t>团队。</a:t>
            </a:r>
            <a:endParaRPr lang="en-US" dirty="0"/>
          </a:p>
          <a:p>
            <a:pPr algn="l">
              <a:lnSpc>
                <a:spcPct val="150000"/>
              </a:lnSpc>
            </a:pPr>
            <a:r>
              <a:rPr lang="en-US" dirty="0"/>
              <a:t> </a:t>
            </a:r>
            <a:r>
              <a:rPr lang="en-US" dirty="0" smtClean="0"/>
              <a:t>	</a:t>
            </a:r>
            <a:r>
              <a:rPr lang="en-US" dirty="0"/>
              <a:t>	</a:t>
            </a:r>
            <a:r>
              <a:rPr lang="zh-CN" altLang="en-US" dirty="0" smtClean="0"/>
              <a:t>建立</a:t>
            </a:r>
            <a:r>
              <a:rPr lang="zh-CN" altLang="en-US" dirty="0"/>
              <a:t>双方批准的运行</a:t>
            </a:r>
            <a:r>
              <a:rPr lang="en-US" dirty="0" smtClean="0"/>
              <a:t>KPI</a:t>
            </a:r>
            <a:r>
              <a:rPr lang="zh-CN" altLang="en-US" dirty="0" smtClean="0"/>
              <a:t>。</a:t>
            </a:r>
            <a:endParaRPr lang="en-US" dirty="0"/>
          </a:p>
          <a:p>
            <a:pPr algn="l">
              <a:lnSpc>
                <a:spcPct val="150000"/>
              </a:lnSpc>
            </a:pPr>
            <a:r>
              <a:rPr lang="en-US" dirty="0"/>
              <a:t> </a:t>
            </a:r>
            <a:r>
              <a:rPr lang="en-US" dirty="0" smtClean="0"/>
              <a:t>	</a:t>
            </a:r>
            <a:r>
              <a:rPr lang="en-US" dirty="0"/>
              <a:t>	</a:t>
            </a:r>
            <a:r>
              <a:rPr lang="zh-CN" altLang="en-US" dirty="0" smtClean="0"/>
              <a:t>起草</a:t>
            </a:r>
            <a:r>
              <a:rPr lang="zh-CN" altLang="en-US" dirty="0"/>
              <a:t>批准日常监管的范围和</a:t>
            </a:r>
            <a:r>
              <a:rPr lang="zh-CN" altLang="en-US" dirty="0" smtClean="0"/>
              <a:t>责任。</a:t>
            </a:r>
            <a:endParaRPr lang="en-US" dirty="0"/>
          </a:p>
        </p:txBody>
      </p:sp>
      <p:sp>
        <p:nvSpPr>
          <p:cNvPr id="4" name="Slide Number Placeholder 3"/>
          <p:cNvSpPr>
            <a:spLocks noGrp="1"/>
          </p:cNvSpPr>
          <p:nvPr>
            <p:ph type="sldNum" sz="quarter" idx="12"/>
          </p:nvPr>
        </p:nvSpPr>
        <p:spPr/>
        <p:txBody>
          <a:bodyPr/>
          <a:lstStyle/>
          <a:p>
            <a:r>
              <a:rPr lang="zh-CN" altLang="en-US" dirty="0" smtClean="0"/>
              <a:t>。。</a:t>
            </a:r>
            <a:fld id="{216F3977-145E-8741-9245-00CED5D2A8E2}" type="slidenum">
              <a:rPr lang="en-US" smtClean="0"/>
              <a:t>15</a:t>
            </a:fld>
            <a:endParaRPr lang="en-US" dirty="0"/>
          </a:p>
        </p:txBody>
      </p:sp>
    </p:spTree>
    <p:extLst>
      <p:ext uri="{BB962C8B-B14F-4D97-AF65-F5344CB8AC3E}">
        <p14:creationId xmlns:p14="http://schemas.microsoft.com/office/powerpoint/2010/main" val="1299645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a:solidFill>
                  <a:schemeClr val="bg1"/>
                </a:solidFill>
                <a:latin typeface="+mn-ea"/>
                <a:ea typeface="+mn-ea"/>
              </a:rPr>
              <a:t>4</a:t>
            </a:r>
            <a:r>
              <a:rPr lang="en-US" sz="5400" b="1" smtClean="0">
                <a:solidFill>
                  <a:schemeClr val="bg1"/>
                </a:solidFill>
                <a:latin typeface="+mn-ea"/>
                <a:ea typeface="+mn-ea"/>
              </a:rPr>
              <a:t>. </a:t>
            </a:r>
            <a:r>
              <a:rPr lang="zh-CN" altLang="en-US" sz="5400" b="1" dirty="0">
                <a:solidFill>
                  <a:schemeClr val="bg1"/>
                </a:solidFill>
                <a:latin typeface="+mn-ea"/>
                <a:ea typeface="+mn-ea"/>
              </a:rPr>
              <a:t>商业化的日常生产质量监管</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474720" y="1733550"/>
            <a:ext cx="7879080" cy="4410075"/>
          </a:xfrm>
        </p:spPr>
        <p:txBody>
          <a:bodyPr>
            <a:normAutofit fontScale="92500" lnSpcReduction="20000"/>
          </a:bodyPr>
          <a:lstStyle/>
          <a:p>
            <a:pPr algn="l">
              <a:lnSpc>
                <a:spcPct val="110000"/>
              </a:lnSpc>
            </a:pPr>
            <a:r>
              <a:rPr lang="zh-CN" altLang="en-US" sz="2800" dirty="0" smtClean="0"/>
              <a:t>维护关系建立信任</a:t>
            </a:r>
            <a:r>
              <a:rPr lang="en-US" sz="2800" dirty="0"/>
              <a:t> </a:t>
            </a:r>
            <a:r>
              <a:rPr lang="zh-CN" altLang="en-US" sz="2800" dirty="0" smtClean="0"/>
              <a:t>。</a:t>
            </a:r>
            <a:r>
              <a:rPr lang="en-US" sz="2800" dirty="0" smtClean="0"/>
              <a:t>	</a:t>
            </a:r>
          </a:p>
          <a:p>
            <a:pPr algn="l">
              <a:lnSpc>
                <a:spcPct val="110000"/>
              </a:lnSpc>
            </a:pPr>
            <a:endParaRPr lang="en-US" altLang="zh-CN" sz="2800" dirty="0" smtClean="0"/>
          </a:p>
          <a:p>
            <a:pPr algn="l">
              <a:lnSpc>
                <a:spcPct val="110000"/>
              </a:lnSpc>
            </a:pPr>
            <a:r>
              <a:rPr lang="zh-CN" altLang="en-US" sz="2800" dirty="0" smtClean="0"/>
              <a:t>设定管理目标持续监管日常的生产。</a:t>
            </a:r>
            <a:endParaRPr lang="en-US" altLang="zh-CN" sz="2800" dirty="0" smtClean="0"/>
          </a:p>
          <a:p>
            <a:pPr algn="l">
              <a:lnSpc>
                <a:spcPct val="110000"/>
              </a:lnSpc>
            </a:pPr>
            <a:r>
              <a:rPr lang="en-US" sz="2800" dirty="0"/>
              <a:t> </a:t>
            </a:r>
          </a:p>
          <a:p>
            <a:pPr algn="l">
              <a:lnSpc>
                <a:spcPct val="110000"/>
              </a:lnSpc>
            </a:pPr>
            <a:r>
              <a:rPr lang="zh-CN" altLang="en-US" sz="2800" dirty="0" smtClean="0"/>
              <a:t>建立有效的沟通机制，问题初期就能够得到沟通回应。</a:t>
            </a:r>
            <a:endParaRPr lang="en-US" altLang="zh-CN" sz="2800" dirty="0" smtClean="0"/>
          </a:p>
          <a:p>
            <a:pPr algn="l">
              <a:lnSpc>
                <a:spcPct val="110000"/>
              </a:lnSpc>
            </a:pPr>
            <a:endParaRPr lang="en-US" altLang="zh-CN" sz="2800" dirty="0" smtClean="0"/>
          </a:p>
          <a:p>
            <a:pPr algn="l">
              <a:lnSpc>
                <a:spcPct val="120000"/>
              </a:lnSpc>
            </a:pPr>
            <a:r>
              <a:rPr lang="zh-CN" altLang="en-US" sz="2800" dirty="0" smtClean="0"/>
              <a:t>流程结构清晰，授权充分，问题在相应的层面上及时处理</a:t>
            </a:r>
            <a:r>
              <a:rPr lang="zh-CN" altLang="en-US" sz="2800" dirty="0"/>
              <a:t>。</a:t>
            </a:r>
            <a:endParaRPr lang="en-US" sz="2800" dirty="0"/>
          </a:p>
          <a:p>
            <a:pPr algn="l"/>
            <a:r>
              <a:rPr lang="en-US" altLang="zh-CN" sz="2600" dirty="0" smtClean="0"/>
              <a:t>	</a:t>
            </a:r>
            <a:endParaRPr lang="en-US" sz="2600" dirty="0"/>
          </a:p>
        </p:txBody>
      </p:sp>
      <p:sp>
        <p:nvSpPr>
          <p:cNvPr id="4" name="Slide Number Placeholder 3"/>
          <p:cNvSpPr>
            <a:spLocks noGrp="1"/>
          </p:cNvSpPr>
          <p:nvPr>
            <p:ph type="sldNum" sz="quarter" idx="12"/>
          </p:nvPr>
        </p:nvSpPr>
        <p:spPr/>
        <p:txBody>
          <a:bodyPr/>
          <a:lstStyle/>
          <a:p>
            <a:fld id="{216F3977-145E-8741-9245-00CED5D2A8E2}" type="slidenum">
              <a:rPr lang="en-US" smtClean="0"/>
              <a:t>16</a:t>
            </a:fld>
            <a:endParaRPr lang="en-US"/>
          </a:p>
        </p:txBody>
      </p:sp>
    </p:spTree>
    <p:extLst>
      <p:ext uri="{BB962C8B-B14F-4D97-AF65-F5344CB8AC3E}">
        <p14:creationId xmlns:p14="http://schemas.microsoft.com/office/powerpoint/2010/main" val="1897082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a:solidFill>
                  <a:schemeClr val="bg1"/>
                </a:solidFill>
                <a:latin typeface="+mn-ea"/>
                <a:ea typeface="+mn-ea"/>
              </a:rPr>
              <a:t>4</a:t>
            </a:r>
            <a:r>
              <a:rPr lang="en-US" sz="5400" b="1" dirty="0" smtClean="0">
                <a:solidFill>
                  <a:schemeClr val="bg1"/>
                </a:solidFill>
                <a:latin typeface="+mn-ea"/>
                <a:ea typeface="+mn-ea"/>
              </a:rPr>
              <a:t>. </a:t>
            </a:r>
            <a:r>
              <a:rPr lang="zh-CN" altLang="en-US" sz="5400" b="1" dirty="0">
                <a:solidFill>
                  <a:schemeClr val="bg1"/>
                </a:solidFill>
                <a:latin typeface="+mn-ea"/>
                <a:ea typeface="+mn-ea"/>
              </a:rPr>
              <a:t>商业化的日常生产质量</a:t>
            </a:r>
            <a:r>
              <a:rPr lang="zh-CN" altLang="en-US" sz="5400" b="1" dirty="0" smtClean="0">
                <a:solidFill>
                  <a:schemeClr val="bg1"/>
                </a:solidFill>
                <a:latin typeface="+mn-ea"/>
                <a:ea typeface="+mn-ea"/>
              </a:rPr>
              <a:t>监管（</a:t>
            </a:r>
            <a:r>
              <a:rPr lang="zh-CN" altLang="en-US" sz="5400" b="1" dirty="0">
                <a:solidFill>
                  <a:schemeClr val="bg1"/>
                </a:solidFill>
                <a:latin typeface="+mn-ea"/>
                <a:ea typeface="+mn-ea"/>
              </a:rPr>
              <a:t>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590550" y="1733550"/>
            <a:ext cx="10763250" cy="4410075"/>
          </a:xfrm>
        </p:spPr>
        <p:txBody>
          <a:bodyPr>
            <a:normAutofit/>
          </a:bodyPr>
          <a:lstStyle/>
          <a:p>
            <a:pPr algn="l"/>
            <a:r>
              <a:rPr lang="en-US" sz="3200" dirty="0" smtClean="0"/>
              <a:t>4.1 </a:t>
            </a:r>
            <a:r>
              <a:rPr lang="zh-CN" altLang="en-US" sz="3200" dirty="0"/>
              <a:t>合作伙伴的关系维护</a:t>
            </a:r>
            <a:endParaRPr lang="en-US" sz="3200" dirty="0"/>
          </a:p>
          <a:p>
            <a:pPr algn="l"/>
            <a:r>
              <a:rPr lang="en-US" sz="4400" dirty="0"/>
              <a:t> </a:t>
            </a:r>
            <a:r>
              <a:rPr lang="en-US" sz="4400" dirty="0" smtClean="0"/>
              <a:t>	</a:t>
            </a:r>
            <a:r>
              <a:rPr lang="zh-CN" altLang="en-US" sz="2600" dirty="0" smtClean="0"/>
              <a:t>双方</a:t>
            </a:r>
            <a:r>
              <a:rPr lang="zh-CN" altLang="en-US" sz="2600" dirty="0"/>
              <a:t>的管理决策对接的</a:t>
            </a:r>
            <a:r>
              <a:rPr lang="zh-CN" altLang="en-US" sz="2600" dirty="0" smtClean="0"/>
              <a:t>团队。</a:t>
            </a:r>
            <a:endParaRPr lang="en-US" sz="2600" dirty="0"/>
          </a:p>
          <a:p>
            <a:pPr algn="l"/>
            <a:r>
              <a:rPr lang="en-US" sz="2600" dirty="0"/>
              <a:t> </a:t>
            </a:r>
          </a:p>
          <a:p>
            <a:pPr algn="l"/>
            <a:r>
              <a:rPr lang="en-US" altLang="zh-CN" sz="2600" dirty="0" smtClean="0"/>
              <a:t>	</a:t>
            </a:r>
            <a:r>
              <a:rPr lang="zh-CN" altLang="en-US" sz="2600" dirty="0" smtClean="0"/>
              <a:t>双方</a:t>
            </a:r>
            <a:r>
              <a:rPr lang="zh-CN" altLang="en-US" sz="2600" dirty="0"/>
              <a:t>的执行层面对接</a:t>
            </a:r>
            <a:r>
              <a:rPr lang="zh-CN" altLang="en-US" sz="2600" dirty="0" smtClean="0"/>
              <a:t>团队。</a:t>
            </a:r>
            <a:endParaRPr lang="en-US" sz="2600" dirty="0"/>
          </a:p>
          <a:p>
            <a:pPr algn="l"/>
            <a:r>
              <a:rPr lang="en-US" sz="2600" dirty="0"/>
              <a:t> </a:t>
            </a:r>
          </a:p>
          <a:p>
            <a:pPr algn="l"/>
            <a:r>
              <a:rPr lang="en-US" altLang="zh-CN" sz="2600" dirty="0" smtClean="0"/>
              <a:t>	</a:t>
            </a:r>
            <a:r>
              <a:rPr lang="zh-CN" altLang="en-US" sz="2600" dirty="0" smtClean="0"/>
              <a:t>确立议事规则，明确</a:t>
            </a:r>
            <a:r>
              <a:rPr lang="zh-CN" altLang="en-US" sz="2600" dirty="0"/>
              <a:t>各自的功能和职责，沟通的要求与期望</a:t>
            </a:r>
            <a:r>
              <a:rPr lang="en-US" sz="2600" dirty="0"/>
              <a:t> </a:t>
            </a:r>
            <a:r>
              <a:rPr lang="zh-CN" altLang="en-US" sz="2600" dirty="0" smtClean="0"/>
              <a:t>。</a:t>
            </a:r>
            <a:r>
              <a:rPr lang="en-US" sz="2600" dirty="0"/>
              <a:t>   </a:t>
            </a:r>
          </a:p>
        </p:txBody>
      </p:sp>
      <p:sp>
        <p:nvSpPr>
          <p:cNvPr id="4" name="Slide Number Placeholder 3"/>
          <p:cNvSpPr>
            <a:spLocks noGrp="1"/>
          </p:cNvSpPr>
          <p:nvPr>
            <p:ph type="sldNum" sz="quarter" idx="12"/>
          </p:nvPr>
        </p:nvSpPr>
        <p:spPr/>
        <p:txBody>
          <a:bodyPr/>
          <a:lstStyle/>
          <a:p>
            <a:fld id="{216F3977-145E-8741-9245-00CED5D2A8E2}" type="slidenum">
              <a:rPr lang="en-US" smtClean="0"/>
              <a:t>17</a:t>
            </a:fld>
            <a:endParaRPr lang="en-US"/>
          </a:p>
        </p:txBody>
      </p:sp>
    </p:spTree>
    <p:extLst>
      <p:ext uri="{BB962C8B-B14F-4D97-AF65-F5344CB8AC3E}">
        <p14:creationId xmlns:p14="http://schemas.microsoft.com/office/powerpoint/2010/main" val="93190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a:solidFill>
                  <a:schemeClr val="bg1"/>
                </a:solidFill>
                <a:latin typeface="+mn-ea"/>
                <a:ea typeface="+mn-ea"/>
              </a:rPr>
              <a:t>4</a:t>
            </a:r>
            <a:r>
              <a:rPr lang="en-US" sz="5400" b="1" dirty="0" smtClean="0">
                <a:solidFill>
                  <a:schemeClr val="bg1"/>
                </a:solidFill>
                <a:latin typeface="+mn-ea"/>
                <a:ea typeface="+mn-ea"/>
              </a:rPr>
              <a:t>. </a:t>
            </a:r>
            <a:r>
              <a:rPr lang="zh-CN" altLang="en-US" sz="5400" b="1" dirty="0">
                <a:solidFill>
                  <a:schemeClr val="bg1"/>
                </a:solidFill>
                <a:latin typeface="+mn-ea"/>
                <a:ea typeface="+mn-ea"/>
              </a:rPr>
              <a:t>商业化的日常生产质量</a:t>
            </a:r>
            <a:r>
              <a:rPr lang="zh-CN" altLang="en-US" sz="5400" b="1" dirty="0" smtClean="0">
                <a:solidFill>
                  <a:schemeClr val="bg1"/>
                </a:solidFill>
                <a:latin typeface="+mn-ea"/>
                <a:ea typeface="+mn-ea"/>
              </a:rPr>
              <a:t>监管（续）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45998" y="1460196"/>
            <a:ext cx="11222182" cy="4632990"/>
          </a:xfrm>
        </p:spPr>
        <p:txBody>
          <a:bodyPr>
            <a:normAutofit fontScale="25000" lnSpcReduction="20000"/>
          </a:bodyPr>
          <a:lstStyle/>
          <a:p>
            <a:pPr algn="l"/>
            <a:r>
              <a:rPr lang="en-US" sz="12800" dirty="0" smtClean="0"/>
              <a:t>4.2</a:t>
            </a:r>
            <a:r>
              <a:rPr lang="en-US" sz="12800" dirty="0"/>
              <a:t>.</a:t>
            </a:r>
            <a:r>
              <a:rPr lang="zh-CN" altLang="en-US" sz="12800" dirty="0"/>
              <a:t>日常的生产和监管</a:t>
            </a:r>
            <a:endParaRPr lang="en-US" sz="12800" dirty="0"/>
          </a:p>
          <a:p>
            <a:pPr algn="l"/>
            <a:r>
              <a:rPr lang="en-US" sz="4400" dirty="0"/>
              <a:t> </a:t>
            </a:r>
          </a:p>
          <a:p>
            <a:pPr algn="l"/>
            <a:r>
              <a:rPr lang="en-US" altLang="zh-CN" sz="4400" dirty="0" smtClean="0"/>
              <a:t>	</a:t>
            </a:r>
            <a:r>
              <a:rPr lang="zh-CN" altLang="en-US" sz="9600" dirty="0" smtClean="0"/>
              <a:t>材料释放和批</a:t>
            </a:r>
            <a:r>
              <a:rPr lang="zh-CN" altLang="en-US" sz="9600" dirty="0"/>
              <a:t>释放和</a:t>
            </a:r>
            <a:r>
              <a:rPr lang="zh-CN" altLang="en-US" sz="9600" dirty="0" smtClean="0"/>
              <a:t>发货：</a:t>
            </a:r>
            <a:endParaRPr lang="en-US" altLang="zh-CN" sz="9600" dirty="0"/>
          </a:p>
          <a:p>
            <a:pPr algn="l"/>
            <a:r>
              <a:rPr lang="en-US" altLang="zh-CN" sz="11200" dirty="0" smtClean="0"/>
              <a:t>		</a:t>
            </a:r>
            <a:endParaRPr lang="en-US" altLang="zh-CN" sz="9600" dirty="0" smtClean="0"/>
          </a:p>
          <a:p>
            <a:pPr algn="l"/>
            <a:r>
              <a:rPr lang="en-US" altLang="zh-CN" sz="9600" dirty="0"/>
              <a:t>	</a:t>
            </a:r>
            <a:r>
              <a:rPr lang="en-US" altLang="zh-CN" sz="9600" dirty="0" smtClean="0"/>
              <a:t>	</a:t>
            </a:r>
            <a:r>
              <a:rPr lang="zh-CN" altLang="en-US" sz="9600" dirty="0" smtClean="0"/>
              <a:t>生产方：计划</a:t>
            </a:r>
            <a:r>
              <a:rPr lang="en-US" sz="9600" dirty="0"/>
              <a:t>-</a:t>
            </a:r>
            <a:r>
              <a:rPr lang="zh-CN" altLang="en-US" sz="9600" dirty="0"/>
              <a:t>生产排程</a:t>
            </a:r>
            <a:r>
              <a:rPr lang="en-US" sz="9600" dirty="0"/>
              <a:t>-</a:t>
            </a:r>
            <a:r>
              <a:rPr lang="zh-CN" altLang="en-US" sz="9600" dirty="0"/>
              <a:t>生产；原辅材料，包材释放，产品分析</a:t>
            </a:r>
            <a:r>
              <a:rPr lang="zh-CN" altLang="en-US" sz="9600" dirty="0" smtClean="0"/>
              <a:t>检验。</a:t>
            </a:r>
            <a:endParaRPr lang="en-US" altLang="zh-CN" sz="9600" dirty="0" smtClean="0"/>
          </a:p>
          <a:p>
            <a:pPr algn="l"/>
            <a:r>
              <a:rPr lang="en-US" altLang="zh-CN" sz="9600" dirty="0"/>
              <a:t>	</a:t>
            </a:r>
            <a:r>
              <a:rPr lang="en-US" altLang="zh-CN" sz="9600" dirty="0" smtClean="0"/>
              <a:t>	</a:t>
            </a:r>
          </a:p>
          <a:p>
            <a:pPr algn="l"/>
            <a:r>
              <a:rPr lang="en-US" altLang="zh-CN" sz="9600" dirty="0"/>
              <a:t>	</a:t>
            </a:r>
            <a:r>
              <a:rPr lang="en-US" altLang="zh-CN" sz="9600" dirty="0"/>
              <a:t> </a:t>
            </a:r>
            <a:r>
              <a:rPr lang="en-US" altLang="zh-CN" sz="9600" dirty="0" smtClean="0"/>
              <a:t>          </a:t>
            </a:r>
            <a:r>
              <a:rPr lang="zh-CN" altLang="en-US" sz="9600" dirty="0" smtClean="0"/>
              <a:t>委托方</a:t>
            </a:r>
            <a:r>
              <a:rPr lang="zh-CN" altLang="en-US" sz="9600" dirty="0" smtClean="0"/>
              <a:t>和生产方：批释放。</a:t>
            </a:r>
            <a:endParaRPr lang="en-US" sz="9600" dirty="0"/>
          </a:p>
          <a:p>
            <a:pPr algn="l"/>
            <a:r>
              <a:rPr lang="en-US" sz="9600" dirty="0"/>
              <a:t> </a:t>
            </a:r>
          </a:p>
          <a:p>
            <a:pPr algn="l"/>
            <a:r>
              <a:rPr lang="en-US" altLang="zh-CN" sz="9600" dirty="0" smtClean="0"/>
              <a:t>	</a:t>
            </a:r>
            <a:r>
              <a:rPr lang="zh-CN" altLang="en-US" sz="9600" dirty="0" smtClean="0"/>
              <a:t>双方</a:t>
            </a:r>
            <a:r>
              <a:rPr lang="zh-CN" altLang="en-US" sz="9600" dirty="0"/>
              <a:t>执行层面团队进行</a:t>
            </a:r>
            <a:r>
              <a:rPr lang="zh-CN" altLang="en-US" sz="9600" dirty="0" smtClean="0"/>
              <a:t>管理：</a:t>
            </a:r>
            <a:endParaRPr lang="en-US" sz="9600" dirty="0"/>
          </a:p>
          <a:p>
            <a:pPr algn="l"/>
            <a:r>
              <a:rPr lang="en-US" sz="9600" dirty="0"/>
              <a:t> </a:t>
            </a:r>
          </a:p>
          <a:p>
            <a:pPr algn="l"/>
            <a:r>
              <a:rPr lang="en-US" altLang="zh-CN" sz="9600" dirty="0" smtClean="0"/>
              <a:t>		</a:t>
            </a:r>
            <a:r>
              <a:rPr lang="zh-CN" altLang="en-US" sz="9600" dirty="0" smtClean="0"/>
              <a:t>偏差</a:t>
            </a:r>
            <a:r>
              <a:rPr lang="zh-CN" altLang="en-US" sz="9600" dirty="0"/>
              <a:t>处理</a:t>
            </a:r>
            <a:r>
              <a:rPr lang="zh-CN" altLang="en-US" sz="9600" dirty="0" smtClean="0"/>
              <a:t>；</a:t>
            </a:r>
            <a:r>
              <a:rPr lang="en-US" altLang="zh-CN" sz="9600" dirty="0" smtClean="0"/>
              <a:t>	</a:t>
            </a:r>
            <a:r>
              <a:rPr lang="zh-CN" altLang="en-US" sz="9600" dirty="0" smtClean="0"/>
              <a:t>变更</a:t>
            </a:r>
            <a:r>
              <a:rPr lang="zh-CN" altLang="en-US" sz="9600" dirty="0"/>
              <a:t>管理</a:t>
            </a:r>
            <a:r>
              <a:rPr lang="zh-CN" altLang="en-US" sz="9600" dirty="0" smtClean="0"/>
              <a:t>；</a:t>
            </a:r>
            <a:r>
              <a:rPr lang="en-US" altLang="zh-CN" sz="9600" dirty="0" smtClean="0"/>
              <a:t>	</a:t>
            </a:r>
            <a:r>
              <a:rPr lang="en-US" sz="9600" dirty="0"/>
              <a:t>NTM;	</a:t>
            </a:r>
            <a:r>
              <a:rPr lang="zh-CN" altLang="en-US" sz="9600" dirty="0" smtClean="0"/>
              <a:t>  投诉处理。</a:t>
            </a:r>
            <a:endParaRPr lang="en-US" sz="9600" dirty="0"/>
          </a:p>
          <a:p>
            <a:pPr algn="l"/>
            <a:r>
              <a:rPr lang="en-US" sz="9600" dirty="0"/>
              <a:t> </a:t>
            </a:r>
          </a:p>
          <a:p>
            <a:pPr algn="l"/>
            <a:r>
              <a:rPr lang="en-US" altLang="zh-CN" sz="9600" dirty="0" smtClean="0"/>
              <a:t>		</a:t>
            </a:r>
            <a:r>
              <a:rPr lang="zh-CN" altLang="en-US" sz="9600" dirty="0" smtClean="0"/>
              <a:t>召回</a:t>
            </a:r>
            <a:r>
              <a:rPr lang="zh-CN" altLang="en-US" sz="9600" dirty="0"/>
              <a:t>；质量趋势</a:t>
            </a:r>
            <a:r>
              <a:rPr lang="zh-CN" altLang="en-US" sz="9600" dirty="0" smtClean="0"/>
              <a:t>分析</a:t>
            </a:r>
            <a:r>
              <a:rPr lang="zh-CN" altLang="en-US" sz="9600" dirty="0"/>
              <a:t>；</a:t>
            </a:r>
            <a:r>
              <a:rPr lang="zh-CN" altLang="en-US" sz="9600" dirty="0" smtClean="0"/>
              <a:t>质量计划</a:t>
            </a:r>
            <a:r>
              <a:rPr lang="zh-CN" altLang="en-US" sz="9600" dirty="0"/>
              <a:t>的</a:t>
            </a:r>
            <a:r>
              <a:rPr lang="zh-CN" altLang="en-US" sz="9600" dirty="0" smtClean="0"/>
              <a:t>跟踪；</a:t>
            </a:r>
            <a:r>
              <a:rPr lang="en-US" sz="9600" dirty="0" smtClean="0"/>
              <a:t>CAPA</a:t>
            </a:r>
            <a:r>
              <a:rPr lang="zh-CN" altLang="en-US" sz="9600" dirty="0"/>
              <a:t>跟踪</a:t>
            </a:r>
            <a:r>
              <a:rPr lang="zh-CN" altLang="en-US" sz="9600" dirty="0" smtClean="0"/>
              <a:t>等。</a:t>
            </a:r>
            <a:endParaRPr lang="en-US" sz="9600" dirty="0"/>
          </a:p>
          <a:p>
            <a:pPr algn="l"/>
            <a:r>
              <a:rPr lang="en-US" sz="4400" dirty="0"/>
              <a:t> </a:t>
            </a:r>
          </a:p>
          <a:p>
            <a:pPr algn="l"/>
            <a:r>
              <a:rPr lang="en-US" altLang="zh-CN" sz="4400" dirty="0" smtClean="0"/>
              <a:t>	</a:t>
            </a:r>
            <a:endParaRPr lang="en-US" sz="4400" dirty="0"/>
          </a:p>
        </p:txBody>
      </p:sp>
      <p:sp>
        <p:nvSpPr>
          <p:cNvPr id="4" name="Slide Number Placeholder 3"/>
          <p:cNvSpPr>
            <a:spLocks noGrp="1"/>
          </p:cNvSpPr>
          <p:nvPr>
            <p:ph type="sldNum" sz="quarter" idx="12"/>
          </p:nvPr>
        </p:nvSpPr>
        <p:spPr/>
        <p:txBody>
          <a:bodyPr/>
          <a:lstStyle/>
          <a:p>
            <a:fld id="{216F3977-145E-8741-9245-00CED5D2A8E2}" type="slidenum">
              <a:rPr lang="en-US" smtClean="0"/>
              <a:t>18</a:t>
            </a:fld>
            <a:endParaRPr lang="en-US"/>
          </a:p>
        </p:txBody>
      </p:sp>
    </p:spTree>
    <p:extLst>
      <p:ext uri="{BB962C8B-B14F-4D97-AF65-F5344CB8AC3E}">
        <p14:creationId xmlns:p14="http://schemas.microsoft.com/office/powerpoint/2010/main" val="1405927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a:solidFill>
                  <a:schemeClr val="bg1"/>
                </a:solidFill>
                <a:latin typeface="+mn-ea"/>
                <a:ea typeface="+mn-ea"/>
              </a:rPr>
              <a:t>4</a:t>
            </a:r>
            <a:r>
              <a:rPr lang="en-US" sz="5400" b="1" dirty="0" smtClean="0">
                <a:solidFill>
                  <a:schemeClr val="bg1"/>
                </a:solidFill>
                <a:latin typeface="+mn-ea"/>
                <a:ea typeface="+mn-ea"/>
              </a:rPr>
              <a:t>. </a:t>
            </a:r>
            <a:r>
              <a:rPr lang="zh-CN" altLang="en-US" sz="5400" b="1" dirty="0">
                <a:solidFill>
                  <a:schemeClr val="bg1"/>
                </a:solidFill>
                <a:latin typeface="+mn-ea"/>
                <a:ea typeface="+mn-ea"/>
              </a:rPr>
              <a:t>商业化的日常生产质量</a:t>
            </a:r>
            <a:r>
              <a:rPr lang="zh-CN" altLang="en-US" sz="5400" b="1" dirty="0" smtClean="0">
                <a:solidFill>
                  <a:schemeClr val="bg1"/>
                </a:solidFill>
                <a:latin typeface="+mn-ea"/>
                <a:ea typeface="+mn-ea"/>
              </a:rPr>
              <a:t>监管（续）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432262" y="1723360"/>
            <a:ext cx="11222182" cy="4632990"/>
          </a:xfrm>
        </p:spPr>
        <p:txBody>
          <a:bodyPr>
            <a:normAutofit fontScale="77500" lnSpcReduction="20000"/>
          </a:bodyPr>
          <a:lstStyle/>
          <a:p>
            <a:pPr algn="l"/>
            <a:r>
              <a:rPr lang="en-US" sz="3200" dirty="0" smtClean="0"/>
              <a:t>4.2</a:t>
            </a:r>
            <a:r>
              <a:rPr lang="en-US" sz="3200" dirty="0"/>
              <a:t>.</a:t>
            </a:r>
            <a:r>
              <a:rPr lang="zh-CN" altLang="en-US" sz="3200" dirty="0"/>
              <a:t>日常的生产和</a:t>
            </a:r>
            <a:r>
              <a:rPr lang="zh-CN" altLang="en-US" sz="3200" dirty="0" smtClean="0"/>
              <a:t>监管（续）</a:t>
            </a:r>
            <a:endParaRPr lang="en-US" altLang="zh-CN" sz="3200" dirty="0" smtClean="0"/>
          </a:p>
          <a:p>
            <a:pPr algn="l"/>
            <a:endParaRPr lang="en-US" sz="3200" dirty="0"/>
          </a:p>
          <a:p>
            <a:pPr algn="l"/>
            <a:r>
              <a:rPr lang="en-US" sz="4400" dirty="0"/>
              <a:t> </a:t>
            </a:r>
            <a:r>
              <a:rPr lang="en-US" sz="3100" dirty="0" smtClean="0"/>
              <a:t>	</a:t>
            </a:r>
            <a:r>
              <a:rPr lang="zh-CN" altLang="en-US" sz="3100" dirty="0" smtClean="0"/>
              <a:t>年度</a:t>
            </a:r>
            <a:r>
              <a:rPr lang="zh-CN" altLang="en-US" sz="3100" dirty="0"/>
              <a:t>管理内容</a:t>
            </a:r>
            <a:r>
              <a:rPr lang="zh-CN" altLang="en-US" sz="3100" dirty="0" smtClean="0"/>
              <a:t>：</a:t>
            </a:r>
            <a:endParaRPr lang="en-US" altLang="zh-CN" sz="3100" dirty="0" smtClean="0"/>
          </a:p>
          <a:p>
            <a:pPr algn="l"/>
            <a:r>
              <a:rPr lang="en-US" altLang="zh-CN" sz="3400" dirty="0"/>
              <a:t>		</a:t>
            </a:r>
            <a:r>
              <a:rPr lang="zh-CN" altLang="en-US" sz="2900" dirty="0" smtClean="0"/>
              <a:t>产品</a:t>
            </a:r>
            <a:r>
              <a:rPr lang="zh-CN" altLang="en-US" sz="2900" dirty="0"/>
              <a:t>年度回顾</a:t>
            </a:r>
            <a:r>
              <a:rPr lang="zh-CN" altLang="en-US" sz="2900" dirty="0" smtClean="0"/>
              <a:t>；</a:t>
            </a:r>
            <a:r>
              <a:rPr lang="zh-CN" altLang="en-US" sz="2900" dirty="0"/>
              <a:t>质量</a:t>
            </a:r>
            <a:r>
              <a:rPr lang="zh-CN" altLang="en-US" sz="2900" dirty="0" smtClean="0"/>
              <a:t>系统回顾；</a:t>
            </a:r>
            <a:r>
              <a:rPr lang="zh-CN" altLang="en-US" sz="2900" dirty="0"/>
              <a:t>质量计划</a:t>
            </a:r>
            <a:r>
              <a:rPr lang="zh-CN" altLang="en-US" sz="2900" dirty="0" smtClean="0"/>
              <a:t>执行</a:t>
            </a:r>
            <a:r>
              <a:rPr lang="zh-CN" altLang="en-US" sz="2900" dirty="0"/>
              <a:t>；质量</a:t>
            </a:r>
            <a:r>
              <a:rPr lang="zh-CN" altLang="en-US" sz="2900" dirty="0" smtClean="0"/>
              <a:t>审计</a:t>
            </a:r>
            <a:r>
              <a:rPr lang="en-US" altLang="zh-CN" sz="2900" dirty="0" smtClean="0"/>
              <a:t>; </a:t>
            </a:r>
            <a:r>
              <a:rPr lang="zh-CN" altLang="en-US" sz="2900" dirty="0" smtClean="0"/>
              <a:t>质量协议回顾。</a:t>
            </a:r>
            <a:endParaRPr lang="en-US" sz="2900" dirty="0"/>
          </a:p>
          <a:p>
            <a:pPr algn="l"/>
            <a:endParaRPr lang="en-US" altLang="zh-CN" sz="2900" dirty="0" smtClean="0"/>
          </a:p>
          <a:p>
            <a:pPr algn="l"/>
            <a:r>
              <a:rPr lang="en-US" sz="2900" dirty="0" smtClean="0"/>
              <a:t>		</a:t>
            </a:r>
            <a:r>
              <a:rPr lang="zh-CN" altLang="en-US" sz="2900" dirty="0" smtClean="0"/>
              <a:t>稳定性报告；</a:t>
            </a:r>
            <a:r>
              <a:rPr lang="en-US" sz="2900" dirty="0" smtClean="0"/>
              <a:t>PDF</a:t>
            </a:r>
            <a:r>
              <a:rPr lang="zh-CN" altLang="en-US" sz="2900" dirty="0" smtClean="0"/>
              <a:t>；制造责任书回顾。</a:t>
            </a:r>
            <a:endParaRPr lang="en-US" sz="2900" dirty="0" smtClean="0"/>
          </a:p>
          <a:p>
            <a:pPr algn="l"/>
            <a:endParaRPr lang="en-US" sz="2900" dirty="0" smtClean="0"/>
          </a:p>
          <a:p>
            <a:pPr algn="l"/>
            <a:r>
              <a:rPr lang="en-US" sz="2900" dirty="0"/>
              <a:t>	</a:t>
            </a:r>
            <a:r>
              <a:rPr lang="zh-CN" altLang="en-US" sz="2900" dirty="0"/>
              <a:t> </a:t>
            </a:r>
            <a:r>
              <a:rPr lang="en-US" altLang="zh-CN" sz="2900" dirty="0" smtClean="0"/>
              <a:t>	</a:t>
            </a:r>
            <a:r>
              <a:rPr lang="en-US" sz="2900" dirty="0" smtClean="0"/>
              <a:t>CMO</a:t>
            </a:r>
            <a:r>
              <a:rPr lang="zh-CN" altLang="en-US" sz="2900" dirty="0" smtClean="0"/>
              <a:t>年度回顾；</a:t>
            </a:r>
            <a:r>
              <a:rPr lang="zh-CN" altLang="en-US" sz="2900" dirty="0"/>
              <a:t>供应链协议</a:t>
            </a:r>
            <a:r>
              <a:rPr lang="zh-CN" altLang="en-US" sz="2900" dirty="0" smtClean="0"/>
              <a:t>回顾；风险评估</a:t>
            </a:r>
            <a:r>
              <a:rPr lang="en-US" sz="2900" dirty="0" smtClean="0"/>
              <a:t>;</a:t>
            </a:r>
            <a:r>
              <a:rPr lang="zh-CN" altLang="en-US" sz="2900" dirty="0" smtClean="0"/>
              <a:t>  </a:t>
            </a:r>
            <a:r>
              <a:rPr lang="en-US" sz="2900" dirty="0" smtClean="0"/>
              <a:t>HSE</a:t>
            </a:r>
            <a:r>
              <a:rPr lang="zh-CN" altLang="en-US" sz="2900" dirty="0" smtClean="0"/>
              <a:t>评估。</a:t>
            </a:r>
            <a:endParaRPr lang="en-US" altLang="zh-CN" sz="2900" dirty="0" smtClean="0"/>
          </a:p>
          <a:p>
            <a:pPr algn="l"/>
            <a:endParaRPr lang="en-US" altLang="zh-CN" sz="2900" dirty="0" smtClean="0"/>
          </a:p>
          <a:p>
            <a:pPr algn="l"/>
            <a:r>
              <a:rPr lang="en-US" altLang="zh-CN" sz="2900" dirty="0"/>
              <a:t>	</a:t>
            </a:r>
            <a:r>
              <a:rPr lang="en-US" altLang="zh-CN" sz="2900" dirty="0" smtClean="0"/>
              <a:t>	</a:t>
            </a:r>
            <a:r>
              <a:rPr lang="zh-CN" altLang="en-US" sz="2900" dirty="0" smtClean="0"/>
              <a:t>监管指标回顾：批次报废</a:t>
            </a:r>
            <a:r>
              <a:rPr lang="zh-CN" altLang="en-US" sz="2900" dirty="0"/>
              <a:t>；批次返工；召回；按时足量</a:t>
            </a:r>
            <a:r>
              <a:rPr lang="zh-CN" altLang="en-US" sz="2900" dirty="0" smtClean="0"/>
              <a:t>供货</a:t>
            </a:r>
            <a:r>
              <a:rPr lang="zh-CN" altLang="en-US" sz="2900" dirty="0"/>
              <a:t>。</a:t>
            </a:r>
            <a:r>
              <a:rPr lang="en-US" altLang="zh-CN" sz="4400" dirty="0" smtClean="0"/>
              <a:t>	</a:t>
            </a:r>
            <a:r>
              <a:rPr lang="en-US" sz="4400" dirty="0"/>
              <a:t> </a:t>
            </a:r>
          </a:p>
          <a:p>
            <a:pPr algn="l"/>
            <a:r>
              <a:rPr lang="en-US" altLang="zh-CN" sz="4400" dirty="0" smtClean="0"/>
              <a:t>	</a:t>
            </a:r>
            <a:endParaRPr lang="en-US" sz="4400" dirty="0"/>
          </a:p>
        </p:txBody>
      </p:sp>
      <p:sp>
        <p:nvSpPr>
          <p:cNvPr id="4" name="Slide Number Placeholder 3"/>
          <p:cNvSpPr>
            <a:spLocks noGrp="1"/>
          </p:cNvSpPr>
          <p:nvPr>
            <p:ph type="sldNum" sz="quarter" idx="12"/>
          </p:nvPr>
        </p:nvSpPr>
        <p:spPr/>
        <p:txBody>
          <a:bodyPr/>
          <a:lstStyle/>
          <a:p>
            <a:fld id="{216F3977-145E-8741-9245-00CED5D2A8E2}" type="slidenum">
              <a:rPr lang="en-US" smtClean="0"/>
              <a:t>19</a:t>
            </a:fld>
            <a:endParaRPr lang="en-US"/>
          </a:p>
        </p:txBody>
      </p:sp>
    </p:spTree>
    <p:extLst>
      <p:ext uri="{BB962C8B-B14F-4D97-AF65-F5344CB8AC3E}">
        <p14:creationId xmlns:p14="http://schemas.microsoft.com/office/powerpoint/2010/main" val="13809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fontScale="90000"/>
          </a:bodyPr>
          <a:lstStyle/>
          <a:p>
            <a:r>
              <a:rPr lang="zh-CN" altLang="en-US" sz="5400" b="1" dirty="0">
                <a:solidFill>
                  <a:schemeClr val="bg1"/>
                </a:solidFill>
                <a:latin typeface="+mn-ea"/>
              </a:rPr>
              <a:t>药品上市</a:t>
            </a:r>
            <a:r>
              <a:rPr lang="zh-CN" altLang="en-US" sz="5400" b="1" dirty="0" smtClean="0">
                <a:solidFill>
                  <a:schemeClr val="bg1"/>
                </a:solidFill>
                <a:latin typeface="+mn-ea"/>
              </a:rPr>
              <a:t>许可持有人与委托生产的法律依据</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581891" y="1197032"/>
            <a:ext cx="11105804" cy="5159318"/>
          </a:xfrm>
        </p:spPr>
        <p:txBody>
          <a:bodyPr>
            <a:noAutofit/>
          </a:bodyPr>
          <a:lstStyle/>
          <a:p>
            <a:pPr algn="l">
              <a:lnSpc>
                <a:spcPct val="170000"/>
              </a:lnSpc>
            </a:pPr>
            <a:endParaRPr lang="en-US" altLang="zh-CN" sz="1800" dirty="0" smtClean="0"/>
          </a:p>
          <a:p>
            <a:pPr algn="l">
              <a:lnSpc>
                <a:spcPct val="170000"/>
              </a:lnSpc>
            </a:pPr>
            <a:r>
              <a:rPr lang="zh-CN" altLang="en-US" sz="1800" dirty="0" smtClean="0"/>
              <a:t>国家对药品管理实行</a:t>
            </a:r>
            <a:r>
              <a:rPr lang="zh-CN" altLang="en-US" sz="1800" dirty="0" smtClean="0">
                <a:solidFill>
                  <a:srgbClr val="FF0000"/>
                </a:solidFill>
              </a:rPr>
              <a:t>药品上市许可持有人</a:t>
            </a:r>
            <a:r>
              <a:rPr lang="zh-CN" altLang="en-US" sz="1800" dirty="0">
                <a:solidFill>
                  <a:srgbClr val="FF0000"/>
                </a:solidFill>
              </a:rPr>
              <a:t>制度</a:t>
            </a:r>
            <a:r>
              <a:rPr lang="zh-CN" altLang="en-US" sz="1800" dirty="0"/>
              <a:t>。药品上市许可</a:t>
            </a:r>
            <a:r>
              <a:rPr lang="zh-CN" altLang="en-US" sz="1800" dirty="0" smtClean="0"/>
              <a:t>持有人应当保证药品安全，有效，对药品研制，生产，经营，使用全过程依法承担责任。－－新修订药品法第六条</a:t>
            </a:r>
            <a:endParaRPr lang="en-US" altLang="zh-CN" sz="1800" dirty="0" smtClean="0"/>
          </a:p>
          <a:p>
            <a:pPr algn="l">
              <a:lnSpc>
                <a:spcPct val="170000"/>
              </a:lnSpc>
            </a:pPr>
            <a:endParaRPr lang="en-US" altLang="zh-CN" sz="1800" dirty="0" smtClean="0"/>
          </a:p>
          <a:p>
            <a:pPr algn="l">
              <a:lnSpc>
                <a:spcPct val="170000"/>
              </a:lnSpc>
            </a:pPr>
            <a:r>
              <a:rPr lang="zh-CN" altLang="en-US" sz="1800" dirty="0" smtClean="0"/>
              <a:t>取得药品注册证书的，为药品</a:t>
            </a:r>
            <a:r>
              <a:rPr lang="zh-CN" altLang="en-US" sz="1800" dirty="0"/>
              <a:t>上市许可</a:t>
            </a:r>
            <a:r>
              <a:rPr lang="zh-CN" altLang="en-US" sz="1800" dirty="0" smtClean="0"/>
              <a:t>持有人。</a:t>
            </a:r>
            <a:r>
              <a:rPr lang="zh-CN" altLang="en-US" sz="1800" dirty="0"/>
              <a:t>药品上市许可</a:t>
            </a:r>
            <a:r>
              <a:rPr lang="zh-CN" altLang="en-US" sz="1800" dirty="0" smtClean="0"/>
              <a:t>持有人的法定代表人，主要负责人对药品质量全面负责。</a:t>
            </a:r>
            <a:r>
              <a:rPr lang="zh-CN" altLang="en-US" sz="1800" dirty="0"/>
              <a:t>－－新修订</a:t>
            </a:r>
            <a:r>
              <a:rPr lang="zh-CN" altLang="en-US" sz="1800" dirty="0" smtClean="0"/>
              <a:t>药品法第二十六</a:t>
            </a:r>
            <a:r>
              <a:rPr lang="zh-CN" altLang="en-US" sz="1800" dirty="0"/>
              <a:t>条</a:t>
            </a:r>
            <a:endParaRPr lang="en-US" altLang="zh-CN" sz="1800" dirty="0"/>
          </a:p>
          <a:p>
            <a:pPr algn="l">
              <a:lnSpc>
                <a:spcPct val="170000"/>
              </a:lnSpc>
            </a:pPr>
            <a:endParaRPr lang="en-US" altLang="zh-CN" sz="1800" dirty="0" smtClean="0"/>
          </a:p>
          <a:p>
            <a:pPr algn="l">
              <a:lnSpc>
                <a:spcPct val="170000"/>
              </a:lnSpc>
            </a:pPr>
            <a:r>
              <a:rPr lang="zh-CN" altLang="en-US" sz="1800" dirty="0" smtClean="0"/>
              <a:t>药品</a:t>
            </a:r>
            <a:r>
              <a:rPr lang="zh-CN" altLang="en-US" sz="1800" dirty="0"/>
              <a:t>上市许可</a:t>
            </a:r>
            <a:r>
              <a:rPr lang="zh-CN" altLang="en-US" sz="1800" dirty="0" smtClean="0"/>
              <a:t>持有人可以自行生产药品，也可以</a:t>
            </a:r>
            <a:r>
              <a:rPr lang="zh-CN" altLang="en-US" sz="1800" dirty="0" smtClean="0">
                <a:solidFill>
                  <a:srgbClr val="FF0000"/>
                </a:solidFill>
              </a:rPr>
              <a:t>委托药品生产企业生产</a:t>
            </a:r>
            <a:r>
              <a:rPr lang="zh-CN" altLang="en-US" sz="1800" dirty="0" smtClean="0"/>
              <a:t>。</a:t>
            </a:r>
            <a:r>
              <a:rPr lang="zh-CN" altLang="en-US" sz="1800" dirty="0"/>
              <a:t>－－新修订药品法</a:t>
            </a:r>
            <a:r>
              <a:rPr lang="zh-CN" altLang="en-US" sz="1800" dirty="0" smtClean="0"/>
              <a:t>第二十八条</a:t>
            </a:r>
            <a:endParaRPr lang="en-US" altLang="zh-CN" sz="1800" dirty="0"/>
          </a:p>
          <a:p>
            <a:pPr algn="l">
              <a:lnSpc>
                <a:spcPct val="170000"/>
              </a:lnSpc>
            </a:pPr>
            <a:endParaRPr lang="en-US" altLang="zh-CN" sz="1800" dirty="0" smtClean="0"/>
          </a:p>
        </p:txBody>
      </p:sp>
      <p:sp>
        <p:nvSpPr>
          <p:cNvPr id="4" name="Slide Number Placeholder 3"/>
          <p:cNvSpPr>
            <a:spLocks noGrp="1"/>
          </p:cNvSpPr>
          <p:nvPr>
            <p:ph type="sldNum" sz="quarter" idx="12"/>
          </p:nvPr>
        </p:nvSpPr>
        <p:spPr/>
        <p:txBody>
          <a:bodyPr/>
          <a:lstStyle/>
          <a:p>
            <a:fld id="{216F3977-145E-8741-9245-00CED5D2A8E2}" type="slidenum">
              <a:rPr lang="en-US" smtClean="0"/>
              <a:t>2</a:t>
            </a:fld>
            <a:endParaRPr lang="en-US"/>
          </a:p>
        </p:txBody>
      </p:sp>
    </p:spTree>
    <p:extLst>
      <p:ext uri="{BB962C8B-B14F-4D97-AF65-F5344CB8AC3E}">
        <p14:creationId xmlns:p14="http://schemas.microsoft.com/office/powerpoint/2010/main" val="100918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 y="0"/>
            <a:ext cx="12192000" cy="1197033"/>
          </a:xfrm>
          <a:solidFill>
            <a:srgbClr val="2C70EA"/>
          </a:solidFill>
        </p:spPr>
        <p:txBody>
          <a:bodyPr>
            <a:normAutofit/>
          </a:bodyPr>
          <a:lstStyle/>
          <a:p>
            <a:r>
              <a:rPr lang="en-US" sz="5400" b="1" dirty="0" smtClean="0">
                <a:solidFill>
                  <a:schemeClr val="bg1"/>
                </a:solidFill>
                <a:latin typeface="+mn-ea"/>
                <a:ea typeface="+mn-ea"/>
              </a:rPr>
              <a:t>5. </a:t>
            </a:r>
            <a:r>
              <a:rPr lang="en-US" sz="5400" b="1" dirty="0">
                <a:solidFill>
                  <a:schemeClr val="bg1"/>
                </a:solidFill>
                <a:latin typeface="+mn-ea"/>
                <a:ea typeface="+mn-ea"/>
              </a:rPr>
              <a:t>CMO</a:t>
            </a:r>
            <a:r>
              <a:rPr lang="zh-CN" altLang="en-US" sz="5400" b="1" dirty="0">
                <a:solidFill>
                  <a:schemeClr val="bg1"/>
                </a:solidFill>
                <a:latin typeface="+mn-ea"/>
                <a:ea typeface="+mn-ea"/>
              </a:rPr>
              <a:t>的终止</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3830129" y="1398811"/>
            <a:ext cx="7827452" cy="5159318"/>
          </a:xfrm>
        </p:spPr>
        <p:txBody>
          <a:bodyPr>
            <a:noAutofit/>
          </a:bodyPr>
          <a:lstStyle/>
          <a:p>
            <a:pPr algn="l"/>
            <a:r>
              <a:rPr lang="en-US" sz="1600" dirty="0"/>
              <a:t> </a:t>
            </a:r>
            <a:endParaRPr lang="en-US" sz="1600" dirty="0" smtClean="0"/>
          </a:p>
          <a:p>
            <a:pPr algn="l"/>
            <a:r>
              <a:rPr lang="zh-CN" altLang="en-US" sz="2800" dirty="0" smtClean="0"/>
              <a:t>风险</a:t>
            </a:r>
            <a:r>
              <a:rPr lang="zh-CN" altLang="en-US" sz="2800" dirty="0"/>
              <a:t>识别与</a:t>
            </a:r>
            <a:r>
              <a:rPr lang="zh-CN" altLang="en-US" sz="2800" dirty="0" smtClean="0"/>
              <a:t>应对。</a:t>
            </a:r>
            <a:endParaRPr lang="en-US" altLang="zh-CN" sz="2800" dirty="0" smtClean="0"/>
          </a:p>
          <a:p>
            <a:pPr algn="l"/>
            <a:endParaRPr lang="en-US" altLang="zh-CN" sz="2800" dirty="0" smtClean="0"/>
          </a:p>
          <a:p>
            <a:pPr algn="l"/>
            <a:r>
              <a:rPr lang="zh-CN" altLang="en-US" sz="2800" dirty="0" smtClean="0"/>
              <a:t>终止计划的准备。</a:t>
            </a:r>
            <a:endParaRPr lang="en-US" altLang="zh-CN" sz="2800" dirty="0" smtClean="0"/>
          </a:p>
          <a:p>
            <a:pPr algn="l"/>
            <a:endParaRPr lang="en-US" altLang="zh-CN" sz="2800" dirty="0" smtClean="0"/>
          </a:p>
          <a:p>
            <a:pPr algn="l"/>
            <a:r>
              <a:rPr lang="zh-CN" altLang="en-US" sz="2800" dirty="0" smtClean="0"/>
              <a:t>终止计划的执行。</a:t>
            </a:r>
            <a:endParaRPr lang="en-US" sz="2800" dirty="0" smtClean="0"/>
          </a:p>
          <a:p>
            <a:pPr algn="l"/>
            <a:r>
              <a:rPr lang="en-US" altLang="zh-CN" sz="2000" dirty="0"/>
              <a:t>	</a:t>
            </a:r>
            <a:endParaRPr lang="en-US" altLang="zh-CN" sz="2000" dirty="0" smtClean="0"/>
          </a:p>
          <a:p>
            <a:pPr algn="l"/>
            <a:endParaRPr lang="en-US" altLang="zh-CN" sz="2000" dirty="0" smtClean="0"/>
          </a:p>
          <a:p>
            <a:pPr algn="l"/>
            <a:r>
              <a:rPr lang="en-US" altLang="zh-CN" sz="2000" dirty="0"/>
              <a:t>	</a:t>
            </a:r>
            <a:r>
              <a:rPr lang="en-US" altLang="zh-CN" sz="1600" dirty="0" smtClean="0"/>
              <a:t>	</a:t>
            </a:r>
            <a:endParaRPr lang="en-US" sz="1600" dirty="0"/>
          </a:p>
          <a:p>
            <a:pPr algn="l"/>
            <a:r>
              <a:rPr lang="en-US" sz="1600" dirty="0"/>
              <a:t> </a:t>
            </a:r>
          </a:p>
          <a:p>
            <a:pPr algn="l"/>
            <a:r>
              <a:rPr lang="en-US" sz="1600" dirty="0"/>
              <a:t> </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216F3977-145E-8741-9245-00CED5D2A8E2}" type="slidenum">
              <a:rPr lang="en-US" smtClean="0"/>
              <a:t>20</a:t>
            </a:fld>
            <a:endParaRPr lang="en-US"/>
          </a:p>
        </p:txBody>
      </p:sp>
    </p:spTree>
    <p:extLst>
      <p:ext uri="{BB962C8B-B14F-4D97-AF65-F5344CB8AC3E}">
        <p14:creationId xmlns:p14="http://schemas.microsoft.com/office/powerpoint/2010/main" val="2068187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 y="0"/>
            <a:ext cx="12192000" cy="1197033"/>
          </a:xfrm>
          <a:solidFill>
            <a:srgbClr val="2C70EA"/>
          </a:solidFill>
        </p:spPr>
        <p:txBody>
          <a:bodyPr>
            <a:normAutofit/>
          </a:bodyPr>
          <a:lstStyle/>
          <a:p>
            <a:r>
              <a:rPr lang="en-US" sz="5400" b="1" dirty="0" smtClean="0">
                <a:solidFill>
                  <a:schemeClr val="bg1"/>
                </a:solidFill>
                <a:latin typeface="+mn-ea"/>
                <a:ea typeface="+mn-ea"/>
              </a:rPr>
              <a:t>5. </a:t>
            </a:r>
            <a:r>
              <a:rPr lang="en-US" sz="5400" b="1" dirty="0">
                <a:solidFill>
                  <a:schemeClr val="bg1"/>
                </a:solidFill>
                <a:latin typeface="+mn-ea"/>
                <a:ea typeface="+mn-ea"/>
              </a:rPr>
              <a:t>CMO</a:t>
            </a:r>
            <a:r>
              <a:rPr lang="zh-CN" altLang="en-US" sz="5400" b="1" dirty="0">
                <a:solidFill>
                  <a:schemeClr val="bg1"/>
                </a:solidFill>
                <a:latin typeface="+mn-ea"/>
                <a:ea typeface="+mn-ea"/>
              </a:rPr>
              <a:t>的</a:t>
            </a:r>
            <a:r>
              <a:rPr lang="zh-CN" altLang="en-US" sz="5400" b="1" dirty="0" smtClean="0">
                <a:solidFill>
                  <a:schemeClr val="bg1"/>
                </a:solidFill>
                <a:latin typeface="+mn-ea"/>
                <a:ea typeface="+mn-ea"/>
              </a:rPr>
              <a:t>终止</a:t>
            </a:r>
            <a:r>
              <a:rPr lang="zh-CN" altLang="en-US" sz="5400" b="1" dirty="0">
                <a:solidFill>
                  <a:schemeClr val="bg1"/>
                </a:solidFill>
                <a:latin typeface="+mn-ea"/>
                <a:ea typeface="+mn-ea"/>
              </a:rPr>
              <a:t>（续）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498764" y="1197032"/>
            <a:ext cx="11072552" cy="5159318"/>
          </a:xfrm>
        </p:spPr>
        <p:txBody>
          <a:bodyPr>
            <a:noAutofit/>
          </a:bodyPr>
          <a:lstStyle/>
          <a:p>
            <a:pPr algn="l"/>
            <a:r>
              <a:rPr lang="en-US" sz="2800" dirty="0"/>
              <a:t>4.5.1 </a:t>
            </a:r>
            <a:r>
              <a:rPr lang="zh-CN" altLang="en-US" sz="2800" dirty="0"/>
              <a:t>终止计划的制定</a:t>
            </a:r>
            <a:endParaRPr lang="en-US" sz="2800" dirty="0"/>
          </a:p>
          <a:p>
            <a:pPr algn="l"/>
            <a:r>
              <a:rPr lang="en-US" sz="1600" dirty="0"/>
              <a:t> </a:t>
            </a:r>
            <a:r>
              <a:rPr lang="en-US" altLang="zh-CN" sz="2000" dirty="0"/>
              <a:t>	</a:t>
            </a:r>
            <a:r>
              <a:rPr lang="zh-CN" altLang="en-US" sz="2000" dirty="0"/>
              <a:t>审核相关的</a:t>
            </a:r>
            <a:r>
              <a:rPr lang="en-US" sz="2000" dirty="0"/>
              <a:t>CM</a:t>
            </a:r>
            <a:r>
              <a:rPr lang="zh-CN" altLang="en-US" sz="2000" dirty="0"/>
              <a:t>合同，明确需要修改或附加的</a:t>
            </a:r>
            <a:r>
              <a:rPr lang="zh-CN" altLang="en-US" sz="2000" dirty="0" smtClean="0"/>
              <a:t>协议。</a:t>
            </a:r>
            <a:endParaRPr lang="en-US" altLang="zh-CN" sz="2000" dirty="0"/>
          </a:p>
          <a:p>
            <a:pPr algn="l"/>
            <a:r>
              <a:rPr lang="en-US" altLang="zh-CN" sz="2000" dirty="0"/>
              <a:t>	</a:t>
            </a:r>
            <a:r>
              <a:rPr lang="en-US" altLang="zh-CN" sz="2000" dirty="0" smtClean="0"/>
              <a:t>		</a:t>
            </a:r>
          </a:p>
          <a:p>
            <a:pPr algn="l"/>
            <a:r>
              <a:rPr lang="en-US" altLang="zh-CN" sz="2000" dirty="0"/>
              <a:t>	</a:t>
            </a:r>
            <a:r>
              <a:rPr lang="zh-CN" altLang="en-US" sz="2000" dirty="0"/>
              <a:t>机密信息的处理，专利权的</a:t>
            </a:r>
            <a:r>
              <a:rPr lang="zh-CN" altLang="en-US" sz="2000" dirty="0" smtClean="0"/>
              <a:t>终止。</a:t>
            </a:r>
            <a:endParaRPr lang="en-US" sz="2000" dirty="0"/>
          </a:p>
          <a:p>
            <a:pPr algn="l"/>
            <a:r>
              <a:rPr lang="en-US" altLang="zh-CN" sz="2000" dirty="0"/>
              <a:t>	</a:t>
            </a:r>
            <a:endParaRPr lang="en-US" altLang="zh-CN" sz="2000" dirty="0" smtClean="0"/>
          </a:p>
          <a:p>
            <a:pPr algn="l">
              <a:lnSpc>
                <a:spcPct val="100000"/>
              </a:lnSpc>
            </a:pPr>
            <a:r>
              <a:rPr lang="en-US" altLang="zh-CN" sz="2000" dirty="0"/>
              <a:t>	</a:t>
            </a:r>
            <a:r>
              <a:rPr lang="zh-CN" altLang="en-US" sz="2000" dirty="0"/>
              <a:t>质量条款的执行，明确稳定性试验，重大事件的报告与投诉处理到市场</a:t>
            </a:r>
            <a:r>
              <a:rPr lang="zh-CN" altLang="en-US" sz="2000" dirty="0" smtClean="0"/>
              <a:t>上</a:t>
            </a:r>
            <a:r>
              <a:rPr lang="en-US" altLang="zh-CN" sz="2000" dirty="0" smtClean="0"/>
              <a:t>	</a:t>
            </a:r>
            <a:r>
              <a:rPr lang="zh-CN" altLang="en-US" sz="2000" dirty="0" smtClean="0"/>
              <a:t>最后</a:t>
            </a:r>
            <a:r>
              <a:rPr lang="zh-CN" altLang="en-US" sz="2000" dirty="0"/>
              <a:t>一批</a:t>
            </a:r>
            <a:r>
              <a:rPr lang="zh-CN" altLang="en-US" sz="2000" dirty="0" smtClean="0"/>
              <a:t>产品</a:t>
            </a:r>
            <a:r>
              <a:rPr lang="en-US" altLang="zh-CN" sz="2000" dirty="0" smtClean="0"/>
              <a:t>	</a:t>
            </a:r>
            <a:r>
              <a:rPr lang="zh-CN" altLang="en-US" sz="2000" dirty="0" smtClean="0"/>
              <a:t>的失效。</a:t>
            </a:r>
            <a:r>
              <a:rPr lang="en-US" sz="2000" dirty="0" smtClean="0"/>
              <a:t> </a:t>
            </a:r>
            <a:endParaRPr lang="en-US" sz="2000" dirty="0"/>
          </a:p>
          <a:p>
            <a:pPr algn="l"/>
            <a:r>
              <a:rPr lang="en-US" sz="2000" dirty="0"/>
              <a:t> </a:t>
            </a:r>
            <a:r>
              <a:rPr lang="en-US" sz="2000" dirty="0" smtClean="0"/>
              <a:t>	</a:t>
            </a:r>
          </a:p>
          <a:p>
            <a:pPr algn="l"/>
            <a:r>
              <a:rPr lang="en-US" sz="2000" dirty="0"/>
              <a:t>	</a:t>
            </a:r>
            <a:r>
              <a:rPr lang="zh-CN" altLang="en-US" sz="2000" dirty="0"/>
              <a:t>注册法规的</a:t>
            </a:r>
            <a:r>
              <a:rPr lang="zh-CN" altLang="en-US" sz="2000" dirty="0" smtClean="0"/>
              <a:t>更新。</a:t>
            </a:r>
            <a:endParaRPr lang="en-US" altLang="zh-CN" sz="2000" dirty="0" smtClean="0"/>
          </a:p>
          <a:p>
            <a:pPr algn="l"/>
            <a:endParaRPr lang="en-US" sz="2000" dirty="0"/>
          </a:p>
          <a:p>
            <a:pPr algn="l"/>
            <a:r>
              <a:rPr lang="en-US" altLang="zh-CN" sz="2000" dirty="0"/>
              <a:t>	</a:t>
            </a:r>
            <a:r>
              <a:rPr lang="zh-CN" altLang="en-US" sz="2000" dirty="0"/>
              <a:t>产品转移到其他地方生产的</a:t>
            </a:r>
            <a:r>
              <a:rPr lang="zh-CN" altLang="en-US" sz="2000" dirty="0" smtClean="0"/>
              <a:t>要求。</a:t>
            </a:r>
            <a:endParaRPr lang="en-US" altLang="zh-CN" sz="2000" dirty="0"/>
          </a:p>
          <a:p>
            <a:pPr algn="l"/>
            <a:r>
              <a:rPr lang="en-US" altLang="zh-CN" sz="1600" dirty="0" smtClean="0"/>
              <a:t>	</a:t>
            </a:r>
            <a:endParaRPr lang="en-US" sz="1600" dirty="0"/>
          </a:p>
          <a:p>
            <a:pPr algn="l"/>
            <a:r>
              <a:rPr lang="en-US" sz="1600" dirty="0"/>
              <a:t> </a:t>
            </a:r>
          </a:p>
          <a:p>
            <a:pPr algn="l"/>
            <a:r>
              <a:rPr lang="en-US" sz="1600" dirty="0"/>
              <a:t> </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216F3977-145E-8741-9245-00CED5D2A8E2}" type="slidenum">
              <a:rPr lang="en-US" smtClean="0"/>
              <a:t>21</a:t>
            </a:fld>
            <a:endParaRPr lang="en-US"/>
          </a:p>
        </p:txBody>
      </p:sp>
    </p:spTree>
    <p:extLst>
      <p:ext uri="{BB962C8B-B14F-4D97-AF65-F5344CB8AC3E}">
        <p14:creationId xmlns:p14="http://schemas.microsoft.com/office/powerpoint/2010/main" val="411587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 y="0"/>
            <a:ext cx="12192000" cy="1197033"/>
          </a:xfrm>
          <a:solidFill>
            <a:srgbClr val="2C70EA"/>
          </a:solidFill>
        </p:spPr>
        <p:txBody>
          <a:bodyPr>
            <a:normAutofit/>
          </a:bodyPr>
          <a:lstStyle/>
          <a:p>
            <a:r>
              <a:rPr lang="en-US" sz="5400" b="1" dirty="0" smtClean="0">
                <a:solidFill>
                  <a:schemeClr val="bg1"/>
                </a:solidFill>
                <a:latin typeface="+mn-ea"/>
                <a:ea typeface="+mn-ea"/>
              </a:rPr>
              <a:t>5. </a:t>
            </a:r>
            <a:r>
              <a:rPr lang="en-US" sz="5400" b="1" dirty="0">
                <a:solidFill>
                  <a:schemeClr val="bg1"/>
                </a:solidFill>
                <a:latin typeface="+mn-ea"/>
                <a:ea typeface="+mn-ea"/>
              </a:rPr>
              <a:t>CMO</a:t>
            </a:r>
            <a:r>
              <a:rPr lang="zh-CN" altLang="en-US" sz="5400" b="1" dirty="0">
                <a:solidFill>
                  <a:schemeClr val="bg1"/>
                </a:solidFill>
                <a:latin typeface="+mn-ea"/>
                <a:ea typeface="+mn-ea"/>
              </a:rPr>
              <a:t>的</a:t>
            </a:r>
            <a:r>
              <a:rPr lang="zh-CN" altLang="en-US" sz="5400" b="1" dirty="0" smtClean="0">
                <a:solidFill>
                  <a:schemeClr val="bg1"/>
                </a:solidFill>
                <a:latin typeface="+mn-ea"/>
                <a:ea typeface="+mn-ea"/>
              </a:rPr>
              <a:t>终止（续）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498764" y="1197032"/>
            <a:ext cx="11072552" cy="5159318"/>
          </a:xfrm>
        </p:spPr>
        <p:txBody>
          <a:bodyPr>
            <a:noAutofit/>
          </a:bodyPr>
          <a:lstStyle/>
          <a:p>
            <a:pPr algn="l"/>
            <a:r>
              <a:rPr lang="en-US" sz="2800" dirty="0"/>
              <a:t>4.5.1 </a:t>
            </a:r>
            <a:r>
              <a:rPr lang="zh-CN" altLang="en-US" sz="2800" dirty="0"/>
              <a:t>终止计划的</a:t>
            </a:r>
            <a:r>
              <a:rPr lang="zh-CN" altLang="en-US" sz="2800" dirty="0" smtClean="0"/>
              <a:t>制定（续）</a:t>
            </a:r>
            <a:endParaRPr lang="en-US" sz="2800" dirty="0"/>
          </a:p>
          <a:p>
            <a:pPr algn="l"/>
            <a:r>
              <a:rPr lang="en-US" sz="1600" dirty="0"/>
              <a:t> </a:t>
            </a:r>
            <a:r>
              <a:rPr lang="en-US" sz="1600" dirty="0" smtClean="0"/>
              <a:t>	</a:t>
            </a:r>
            <a:endParaRPr lang="en-US" altLang="zh-CN" sz="1600" dirty="0" smtClean="0"/>
          </a:p>
          <a:p>
            <a:pPr algn="l"/>
            <a:r>
              <a:rPr lang="en-US" altLang="zh-CN" sz="1600" dirty="0" smtClean="0"/>
              <a:t>	</a:t>
            </a:r>
            <a:r>
              <a:rPr lang="zh-CN" altLang="en-US" dirty="0" smtClean="0"/>
              <a:t>专用</a:t>
            </a:r>
            <a:r>
              <a:rPr lang="zh-CN" altLang="en-US" dirty="0"/>
              <a:t>设备的处理（如果设备是委托方的财产</a:t>
            </a:r>
            <a:r>
              <a:rPr lang="zh-CN" altLang="en-US" dirty="0" smtClean="0"/>
              <a:t>）。</a:t>
            </a:r>
            <a:endParaRPr lang="en-US" dirty="0"/>
          </a:p>
          <a:p>
            <a:pPr algn="l"/>
            <a:r>
              <a:rPr lang="en-US" dirty="0"/>
              <a:t> </a:t>
            </a:r>
            <a:r>
              <a:rPr lang="en-US" dirty="0" smtClean="0"/>
              <a:t>	</a:t>
            </a:r>
          </a:p>
          <a:p>
            <a:pPr algn="l">
              <a:lnSpc>
                <a:spcPct val="100000"/>
              </a:lnSpc>
            </a:pPr>
            <a:r>
              <a:rPr lang="en-US" altLang="zh-CN" dirty="0"/>
              <a:t>	</a:t>
            </a:r>
            <a:r>
              <a:rPr lang="zh-CN" altLang="en-US" dirty="0" smtClean="0"/>
              <a:t>原辅</a:t>
            </a:r>
            <a:r>
              <a:rPr lang="zh-CN" altLang="en-US" dirty="0"/>
              <a:t>材料和包装</a:t>
            </a:r>
            <a:r>
              <a:rPr lang="zh-CN" altLang="en-US" dirty="0" smtClean="0"/>
              <a:t>材料</a:t>
            </a:r>
            <a:r>
              <a:rPr lang="zh-CN" altLang="en-US" dirty="0"/>
              <a:t>的处理 终止通知（终止行动的关闭，财务清算，</a:t>
            </a:r>
            <a:r>
              <a:rPr lang="zh-CN" altLang="en-US" dirty="0" smtClean="0"/>
              <a:t>没有</a:t>
            </a:r>
            <a:r>
              <a:rPr lang="en-US" altLang="zh-CN" dirty="0" smtClean="0"/>
              <a:t>	</a:t>
            </a:r>
            <a:r>
              <a:rPr lang="zh-CN" altLang="en-US" dirty="0" smtClean="0"/>
              <a:t>现有</a:t>
            </a:r>
            <a:r>
              <a:rPr lang="zh-CN" altLang="en-US" dirty="0"/>
              <a:t>和</a:t>
            </a:r>
            <a:r>
              <a:rPr lang="zh-CN" altLang="en-US" dirty="0" smtClean="0"/>
              <a:t>潜在</a:t>
            </a:r>
            <a:r>
              <a:rPr lang="zh-CN" altLang="en-US" dirty="0"/>
              <a:t>的</a:t>
            </a:r>
            <a:r>
              <a:rPr lang="en-US" dirty="0"/>
              <a:t>HSE</a:t>
            </a:r>
            <a:r>
              <a:rPr lang="zh-CN" altLang="en-US" dirty="0"/>
              <a:t>问题，没有其他</a:t>
            </a:r>
            <a:r>
              <a:rPr lang="zh-CN" altLang="en-US" dirty="0" smtClean="0"/>
              <a:t>潜在或</a:t>
            </a:r>
            <a:r>
              <a:rPr lang="zh-CN" altLang="en-US" dirty="0"/>
              <a:t>将来的责任</a:t>
            </a:r>
            <a:r>
              <a:rPr lang="zh-CN" altLang="en-US" dirty="0" smtClean="0"/>
              <a:t>事项）。</a:t>
            </a:r>
            <a:endParaRPr lang="en-US" altLang="zh-CN" dirty="0" smtClean="0"/>
          </a:p>
          <a:p>
            <a:pPr algn="l"/>
            <a:r>
              <a:rPr lang="en-US" altLang="zh-CN" dirty="0"/>
              <a:t>	</a:t>
            </a:r>
            <a:endParaRPr lang="en-US" altLang="zh-CN" dirty="0" smtClean="0"/>
          </a:p>
          <a:p>
            <a:pPr algn="l"/>
            <a:r>
              <a:rPr lang="en-US" altLang="zh-CN" dirty="0"/>
              <a:t>	</a:t>
            </a:r>
            <a:r>
              <a:rPr lang="zh-CN" altLang="en-US" dirty="0" smtClean="0"/>
              <a:t>供应计划（库存计划）。</a:t>
            </a:r>
            <a:r>
              <a:rPr lang="en-US" altLang="zh-CN" dirty="0"/>
              <a:t>	</a:t>
            </a:r>
            <a:endParaRPr lang="en-US" altLang="zh-CN" dirty="0" smtClean="0"/>
          </a:p>
          <a:p>
            <a:pPr algn="l"/>
            <a:endParaRPr lang="en-US" altLang="zh-CN" dirty="0"/>
          </a:p>
          <a:p>
            <a:pPr algn="l"/>
            <a:r>
              <a:rPr lang="en-US" altLang="zh-CN" dirty="0" smtClean="0"/>
              <a:t>	</a:t>
            </a:r>
            <a:r>
              <a:rPr lang="zh-CN" altLang="en-US" dirty="0" smtClean="0"/>
              <a:t>法规</a:t>
            </a:r>
            <a:r>
              <a:rPr lang="zh-CN" altLang="en-US" dirty="0"/>
              <a:t>要求的</a:t>
            </a:r>
            <a:r>
              <a:rPr lang="zh-CN" altLang="en-US" dirty="0" smtClean="0"/>
              <a:t>处理 </a:t>
            </a:r>
            <a:r>
              <a:rPr lang="en-US" dirty="0"/>
              <a:t>HSE</a:t>
            </a:r>
            <a:r>
              <a:rPr lang="zh-CN" altLang="en-US" dirty="0"/>
              <a:t>免责书</a:t>
            </a:r>
            <a:r>
              <a:rPr lang="zh-CN" altLang="en-US" dirty="0" smtClean="0"/>
              <a:t>：</a:t>
            </a:r>
            <a:endParaRPr lang="en-US" dirty="0"/>
          </a:p>
        </p:txBody>
      </p:sp>
      <p:sp>
        <p:nvSpPr>
          <p:cNvPr id="4" name="Slide Number Placeholder 3"/>
          <p:cNvSpPr>
            <a:spLocks noGrp="1"/>
          </p:cNvSpPr>
          <p:nvPr>
            <p:ph type="sldNum" sz="quarter" idx="12"/>
          </p:nvPr>
        </p:nvSpPr>
        <p:spPr/>
        <p:txBody>
          <a:bodyPr/>
          <a:lstStyle/>
          <a:p>
            <a:fld id="{216F3977-145E-8741-9245-00CED5D2A8E2}" type="slidenum">
              <a:rPr lang="en-US" smtClean="0"/>
              <a:t>22</a:t>
            </a:fld>
            <a:endParaRPr lang="en-US"/>
          </a:p>
        </p:txBody>
      </p:sp>
    </p:spTree>
    <p:extLst>
      <p:ext uri="{BB962C8B-B14F-4D97-AF65-F5344CB8AC3E}">
        <p14:creationId xmlns:p14="http://schemas.microsoft.com/office/powerpoint/2010/main" val="101771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 y="0"/>
            <a:ext cx="12192000" cy="1197033"/>
          </a:xfrm>
          <a:solidFill>
            <a:srgbClr val="2C70EA"/>
          </a:solidFill>
        </p:spPr>
        <p:txBody>
          <a:bodyPr>
            <a:normAutofit/>
          </a:bodyPr>
          <a:lstStyle/>
          <a:p>
            <a:r>
              <a:rPr lang="en-US" sz="5400" b="1" dirty="0" smtClean="0">
                <a:solidFill>
                  <a:schemeClr val="bg1"/>
                </a:solidFill>
                <a:latin typeface="+mn-ea"/>
                <a:ea typeface="+mn-ea"/>
              </a:rPr>
              <a:t>5. </a:t>
            </a:r>
            <a:r>
              <a:rPr lang="en-US" sz="5400" b="1" dirty="0">
                <a:solidFill>
                  <a:schemeClr val="bg1"/>
                </a:solidFill>
                <a:latin typeface="+mn-ea"/>
                <a:ea typeface="+mn-ea"/>
              </a:rPr>
              <a:t>CMO</a:t>
            </a:r>
            <a:r>
              <a:rPr lang="zh-CN" altLang="en-US" sz="5400" b="1" dirty="0">
                <a:solidFill>
                  <a:schemeClr val="bg1"/>
                </a:solidFill>
                <a:latin typeface="+mn-ea"/>
                <a:ea typeface="+mn-ea"/>
              </a:rPr>
              <a:t>的</a:t>
            </a:r>
            <a:r>
              <a:rPr lang="zh-CN" altLang="en-US" sz="5400" b="1" dirty="0" smtClean="0">
                <a:solidFill>
                  <a:schemeClr val="bg1"/>
                </a:solidFill>
                <a:latin typeface="+mn-ea"/>
                <a:ea typeface="+mn-ea"/>
              </a:rPr>
              <a:t>终止（续）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498764" y="1197032"/>
            <a:ext cx="11072552" cy="5159318"/>
          </a:xfrm>
        </p:spPr>
        <p:txBody>
          <a:bodyPr>
            <a:noAutofit/>
          </a:bodyPr>
          <a:lstStyle/>
          <a:p>
            <a:pPr algn="l"/>
            <a:r>
              <a:rPr lang="en-US" sz="2800" dirty="0"/>
              <a:t>4.5.1 </a:t>
            </a:r>
            <a:r>
              <a:rPr lang="zh-CN" altLang="en-US" sz="2800" dirty="0"/>
              <a:t>终止计划的</a:t>
            </a:r>
            <a:r>
              <a:rPr lang="zh-CN" altLang="en-US" sz="2800" dirty="0" smtClean="0"/>
              <a:t>制定（续）</a:t>
            </a:r>
            <a:endParaRPr lang="en-US" sz="2800" dirty="0"/>
          </a:p>
          <a:p>
            <a:pPr algn="l"/>
            <a:r>
              <a:rPr lang="en-US" sz="1600" dirty="0"/>
              <a:t> </a:t>
            </a:r>
            <a:r>
              <a:rPr lang="en-US" sz="1600" dirty="0" smtClean="0"/>
              <a:t>	</a:t>
            </a:r>
            <a:endParaRPr lang="en-US" dirty="0"/>
          </a:p>
          <a:p>
            <a:pPr algn="l"/>
            <a:r>
              <a:rPr lang="en-US" dirty="0"/>
              <a:t>  </a:t>
            </a:r>
            <a:r>
              <a:rPr lang="en-US" dirty="0" smtClean="0"/>
              <a:t>	IT</a:t>
            </a:r>
            <a:r>
              <a:rPr lang="zh-CN" altLang="en-US" dirty="0"/>
              <a:t>系统的处理</a:t>
            </a:r>
            <a:r>
              <a:rPr lang="zh-CN" altLang="en-US" dirty="0" smtClean="0"/>
              <a:t>：</a:t>
            </a:r>
            <a:r>
              <a:rPr lang="en-US" altLang="zh-CN" dirty="0" smtClean="0"/>
              <a:t>	</a:t>
            </a:r>
            <a:r>
              <a:rPr lang="zh-CN" altLang="en-US" dirty="0" smtClean="0"/>
              <a:t>被</a:t>
            </a:r>
            <a:r>
              <a:rPr lang="zh-CN" altLang="en-US" dirty="0"/>
              <a:t>委托方</a:t>
            </a:r>
            <a:r>
              <a:rPr lang="en-US" dirty="0"/>
              <a:t>IT</a:t>
            </a:r>
            <a:r>
              <a:rPr lang="zh-CN" altLang="en-US" dirty="0"/>
              <a:t>系统中的数据信息的删除或转移；</a:t>
            </a:r>
            <a:r>
              <a:rPr lang="zh-CN" altLang="en-US" dirty="0" smtClean="0"/>
              <a:t>双方系</a:t>
            </a:r>
            <a:r>
              <a:rPr lang="en-US" altLang="zh-CN" dirty="0" smtClean="0"/>
              <a:t>				</a:t>
            </a:r>
            <a:r>
              <a:rPr lang="zh-CN" altLang="en-US" dirty="0" smtClean="0"/>
              <a:t>统中访问</a:t>
            </a:r>
            <a:r>
              <a:rPr lang="zh-CN" altLang="en-US" dirty="0"/>
              <a:t>权限的删除或</a:t>
            </a:r>
            <a:r>
              <a:rPr lang="zh-CN" altLang="en-US" dirty="0" smtClean="0"/>
              <a:t>调整。</a:t>
            </a:r>
            <a:endParaRPr lang="en-US" dirty="0"/>
          </a:p>
          <a:p>
            <a:pPr algn="l"/>
            <a:r>
              <a:rPr lang="en-US" dirty="0"/>
              <a:t> </a:t>
            </a:r>
          </a:p>
          <a:p>
            <a:pPr algn="l"/>
            <a:r>
              <a:rPr lang="en-US" altLang="zh-CN" dirty="0" smtClean="0"/>
              <a:t>	</a:t>
            </a:r>
            <a:r>
              <a:rPr lang="zh-CN" altLang="en-US" dirty="0" smtClean="0"/>
              <a:t>财务</a:t>
            </a:r>
            <a:r>
              <a:rPr lang="zh-CN" altLang="en-US" dirty="0"/>
              <a:t>的处理</a:t>
            </a:r>
            <a:r>
              <a:rPr lang="zh-CN" altLang="en-US" dirty="0" smtClean="0"/>
              <a:t>：</a:t>
            </a:r>
            <a:r>
              <a:rPr lang="en-US" altLang="zh-CN" dirty="0" smtClean="0"/>
              <a:t>	</a:t>
            </a:r>
            <a:r>
              <a:rPr lang="zh-CN" altLang="en-US" dirty="0" smtClean="0"/>
              <a:t>有型</a:t>
            </a:r>
            <a:r>
              <a:rPr lang="zh-CN" altLang="en-US" dirty="0"/>
              <a:t>和无型财产的处理；付款</a:t>
            </a:r>
            <a:r>
              <a:rPr lang="zh-CN" altLang="en-US" dirty="0" smtClean="0"/>
              <a:t>处理。</a:t>
            </a:r>
            <a:endParaRPr lang="en-US" altLang="zh-CN" dirty="0" smtClean="0"/>
          </a:p>
          <a:p>
            <a:pPr algn="l"/>
            <a:endParaRPr lang="en-US" dirty="0"/>
          </a:p>
          <a:p>
            <a:pPr algn="l"/>
            <a:r>
              <a:rPr lang="en-US" dirty="0" smtClean="0"/>
              <a:t>	</a:t>
            </a:r>
            <a:r>
              <a:rPr lang="zh-CN" altLang="en-US" dirty="0"/>
              <a:t>沟通计划</a:t>
            </a:r>
            <a:r>
              <a:rPr lang="zh-CN" altLang="en-US" dirty="0" smtClean="0"/>
              <a:t>：</a:t>
            </a:r>
            <a:r>
              <a:rPr lang="en-US" altLang="zh-CN" dirty="0" smtClean="0"/>
              <a:t>		</a:t>
            </a:r>
            <a:r>
              <a:rPr lang="zh-CN" altLang="en-US" dirty="0" smtClean="0"/>
              <a:t>投资人</a:t>
            </a:r>
            <a:r>
              <a:rPr lang="zh-CN" altLang="en-US" dirty="0"/>
              <a:t>，内部和外部人员的沟通和</a:t>
            </a:r>
            <a:r>
              <a:rPr lang="zh-CN" altLang="en-US" dirty="0" smtClean="0"/>
              <a:t>时间。 </a:t>
            </a:r>
            <a:endParaRPr lang="en-US" altLang="zh-CN" dirty="0"/>
          </a:p>
          <a:p>
            <a:pPr algn="l"/>
            <a:endParaRPr lang="en-US" dirty="0"/>
          </a:p>
        </p:txBody>
      </p:sp>
      <p:sp>
        <p:nvSpPr>
          <p:cNvPr id="4" name="Slide Number Placeholder 3"/>
          <p:cNvSpPr>
            <a:spLocks noGrp="1"/>
          </p:cNvSpPr>
          <p:nvPr>
            <p:ph type="sldNum" sz="quarter" idx="12"/>
          </p:nvPr>
        </p:nvSpPr>
        <p:spPr/>
        <p:txBody>
          <a:bodyPr/>
          <a:lstStyle/>
          <a:p>
            <a:fld id="{216F3977-145E-8741-9245-00CED5D2A8E2}" type="slidenum">
              <a:rPr lang="en-US" smtClean="0"/>
              <a:t>23</a:t>
            </a:fld>
            <a:endParaRPr lang="en-US"/>
          </a:p>
        </p:txBody>
      </p:sp>
    </p:spTree>
    <p:extLst>
      <p:ext uri="{BB962C8B-B14F-4D97-AF65-F5344CB8AC3E}">
        <p14:creationId xmlns:p14="http://schemas.microsoft.com/office/powerpoint/2010/main" val="604501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ea typeface="+mn-ea"/>
              </a:rPr>
              <a:t>5. </a:t>
            </a:r>
            <a:r>
              <a:rPr lang="en-US" sz="5400" b="1" dirty="0">
                <a:solidFill>
                  <a:schemeClr val="bg1"/>
                </a:solidFill>
                <a:latin typeface="+mn-ea"/>
                <a:ea typeface="+mn-ea"/>
              </a:rPr>
              <a:t>CMO</a:t>
            </a:r>
            <a:r>
              <a:rPr lang="zh-CN" altLang="en-US" sz="5400" b="1" dirty="0">
                <a:solidFill>
                  <a:schemeClr val="bg1"/>
                </a:solidFill>
                <a:latin typeface="+mn-ea"/>
                <a:ea typeface="+mn-ea"/>
              </a:rPr>
              <a:t>的</a:t>
            </a:r>
            <a:r>
              <a:rPr lang="zh-CN" altLang="en-US" sz="5400" b="1" dirty="0" smtClean="0">
                <a:solidFill>
                  <a:schemeClr val="bg1"/>
                </a:solidFill>
                <a:latin typeface="+mn-ea"/>
                <a:ea typeface="+mn-ea"/>
              </a:rPr>
              <a:t>终止（续）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1524000" y="1723360"/>
            <a:ext cx="9144000" cy="3081395"/>
          </a:xfrm>
        </p:spPr>
        <p:txBody>
          <a:bodyPr>
            <a:normAutofit fontScale="62500" lnSpcReduction="20000"/>
          </a:bodyPr>
          <a:lstStyle/>
          <a:p>
            <a:pPr algn="l"/>
            <a:r>
              <a:rPr lang="en-US" sz="4400" dirty="0" smtClean="0"/>
              <a:t>4.5.2.	</a:t>
            </a:r>
            <a:r>
              <a:rPr lang="zh-CN" altLang="en-US" sz="4400" dirty="0" smtClean="0"/>
              <a:t>终止</a:t>
            </a:r>
            <a:r>
              <a:rPr lang="zh-CN" altLang="en-US" sz="4400" dirty="0"/>
              <a:t>计划的执行</a:t>
            </a:r>
            <a:endParaRPr lang="en-US" sz="4400" dirty="0"/>
          </a:p>
          <a:p>
            <a:pPr algn="l"/>
            <a:r>
              <a:rPr lang="en-US" sz="4400" dirty="0"/>
              <a:t> </a:t>
            </a:r>
          </a:p>
          <a:p>
            <a:pPr algn="l"/>
            <a:r>
              <a:rPr lang="en-US" altLang="zh-CN" sz="4400" dirty="0" smtClean="0"/>
              <a:t>		</a:t>
            </a:r>
            <a:r>
              <a:rPr lang="zh-CN" altLang="en-US" sz="3800" dirty="0" smtClean="0"/>
              <a:t>执行</a:t>
            </a:r>
            <a:r>
              <a:rPr lang="zh-CN" altLang="en-US" sz="3800" dirty="0"/>
              <a:t>计划的</a:t>
            </a:r>
            <a:r>
              <a:rPr lang="zh-CN" altLang="en-US" sz="3800" dirty="0" smtClean="0"/>
              <a:t>行动。</a:t>
            </a:r>
            <a:endParaRPr lang="en-US" sz="3800" dirty="0"/>
          </a:p>
          <a:p>
            <a:pPr algn="l"/>
            <a:r>
              <a:rPr lang="en-US" sz="3800" dirty="0"/>
              <a:t> </a:t>
            </a:r>
          </a:p>
          <a:p>
            <a:pPr algn="l"/>
            <a:r>
              <a:rPr lang="en-US" altLang="zh-CN" sz="3800" dirty="0" smtClean="0"/>
              <a:t>		</a:t>
            </a:r>
            <a:r>
              <a:rPr lang="zh-CN" altLang="en-US" sz="3800" dirty="0" smtClean="0"/>
              <a:t>保留</a:t>
            </a:r>
            <a:r>
              <a:rPr lang="zh-CN" altLang="en-US" sz="3800" dirty="0"/>
              <a:t>行动的文件</a:t>
            </a:r>
            <a:r>
              <a:rPr lang="zh-CN" altLang="en-US" sz="3800" dirty="0" smtClean="0"/>
              <a:t>记录。</a:t>
            </a:r>
            <a:endParaRPr lang="en-US" sz="3800" dirty="0"/>
          </a:p>
          <a:p>
            <a:pPr algn="l"/>
            <a:r>
              <a:rPr lang="en-US" sz="4400" dirty="0"/>
              <a:t> </a:t>
            </a:r>
          </a:p>
          <a:p>
            <a:pPr algn="l"/>
            <a:r>
              <a:rPr lang="en-US" sz="4400" dirty="0"/>
              <a:t>4.5.3</a:t>
            </a:r>
            <a:r>
              <a:rPr lang="en-US" sz="4400" dirty="0" smtClean="0"/>
              <a:t>.	</a:t>
            </a:r>
            <a:r>
              <a:rPr lang="zh-CN" altLang="en-US" sz="4400" dirty="0" smtClean="0"/>
              <a:t>变更</a:t>
            </a:r>
            <a:r>
              <a:rPr lang="zh-CN" altLang="en-US" sz="4400" dirty="0"/>
              <a:t>控制管理</a:t>
            </a:r>
            <a:endParaRPr lang="en-US" sz="4400" dirty="0"/>
          </a:p>
        </p:txBody>
      </p:sp>
      <p:sp>
        <p:nvSpPr>
          <p:cNvPr id="4" name="Slide Number Placeholder 3"/>
          <p:cNvSpPr>
            <a:spLocks noGrp="1"/>
          </p:cNvSpPr>
          <p:nvPr>
            <p:ph type="sldNum" sz="quarter" idx="12"/>
          </p:nvPr>
        </p:nvSpPr>
        <p:spPr/>
        <p:txBody>
          <a:bodyPr/>
          <a:lstStyle/>
          <a:p>
            <a:fld id="{216F3977-145E-8741-9245-00CED5D2A8E2}" type="slidenum">
              <a:rPr lang="en-US" smtClean="0"/>
              <a:t>24</a:t>
            </a:fld>
            <a:endParaRPr lang="en-US"/>
          </a:p>
        </p:txBody>
      </p:sp>
    </p:spTree>
    <p:extLst>
      <p:ext uri="{BB962C8B-B14F-4D97-AF65-F5344CB8AC3E}">
        <p14:creationId xmlns:p14="http://schemas.microsoft.com/office/powerpoint/2010/main" val="32563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0834" y="4784055"/>
            <a:ext cx="8112991" cy="1414079"/>
          </a:xfrm>
          <a:solidFill>
            <a:srgbClr val="2C70EA"/>
          </a:solidFill>
        </p:spPr>
        <p:txBody>
          <a:bodyPr/>
          <a:lstStyle/>
          <a:p>
            <a:r>
              <a:rPr lang="zh-CN" altLang="en-US" sz="6600" b="1" dirty="0" smtClean="0">
                <a:solidFill>
                  <a:srgbClr val="FF0000"/>
                </a:solidFill>
                <a:latin typeface="+mn-ea"/>
                <a:ea typeface="+mn-ea"/>
                <a:cs typeface="Al Nile" charset="-78"/>
              </a:rPr>
              <a:t>谢谢！</a:t>
            </a:r>
            <a:endParaRPr lang="en-US" b="1" dirty="0">
              <a:solidFill>
                <a:srgbClr val="FF0000"/>
              </a:solidFill>
              <a:latin typeface="+mn-ea"/>
              <a:ea typeface="+mn-ea"/>
              <a:cs typeface="Al Nile" charset="-78"/>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25</a:t>
            </a:fld>
            <a:endParaRPr lang="en-US"/>
          </a:p>
        </p:txBody>
      </p:sp>
      <p:sp>
        <p:nvSpPr>
          <p:cNvPr id="7" name="Subtitle 2"/>
          <p:cNvSpPr txBox="1">
            <a:spLocks/>
          </p:cNvSpPr>
          <p:nvPr/>
        </p:nvSpPr>
        <p:spPr>
          <a:xfrm>
            <a:off x="3790834" y="512588"/>
            <a:ext cx="8112991" cy="4477935"/>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20000"/>
              </a:lnSpc>
            </a:pPr>
            <a:r>
              <a:rPr lang="zh-CN" altLang="en-US" sz="8600" dirty="0" smtClean="0"/>
              <a:t>药品持有人对药品整个生命周期的质量和安全负责。</a:t>
            </a:r>
            <a:r>
              <a:rPr lang="en-US" sz="8600" dirty="0" smtClean="0"/>
              <a:t> </a:t>
            </a:r>
          </a:p>
          <a:p>
            <a:pPr algn="l">
              <a:lnSpc>
                <a:spcPct val="120000"/>
              </a:lnSpc>
            </a:pPr>
            <a:r>
              <a:rPr lang="en-US" sz="8600" dirty="0" smtClean="0"/>
              <a:t> </a:t>
            </a:r>
          </a:p>
          <a:p>
            <a:pPr algn="l">
              <a:lnSpc>
                <a:spcPct val="120000"/>
              </a:lnSpc>
            </a:pPr>
            <a:r>
              <a:rPr lang="zh-CN" altLang="en-US" sz="8600" dirty="0" smtClean="0"/>
              <a:t>建立一个生产质量和技术团队依靠完整的体系运行管理一个虚拟的生产制造设施。</a:t>
            </a:r>
            <a:endParaRPr lang="en-US" altLang="zh-CN" sz="8600" dirty="0" smtClean="0"/>
          </a:p>
          <a:p>
            <a:pPr algn="l">
              <a:lnSpc>
                <a:spcPct val="120000"/>
              </a:lnSpc>
            </a:pPr>
            <a:endParaRPr lang="en-US" sz="8600" dirty="0"/>
          </a:p>
          <a:p>
            <a:pPr algn="l">
              <a:lnSpc>
                <a:spcPct val="120000"/>
              </a:lnSpc>
            </a:pPr>
            <a:r>
              <a:rPr lang="zh-CN" altLang="en-US" sz="8600" dirty="0" smtClean="0"/>
              <a:t>一个从合作伙伴的选择到合作终止的</a:t>
            </a:r>
            <a:r>
              <a:rPr lang="en-US" altLang="zh-CN" sz="8600" dirty="0" smtClean="0"/>
              <a:t>CMO</a:t>
            </a:r>
            <a:r>
              <a:rPr lang="zh-CN" altLang="en-US" sz="8600" dirty="0" smtClean="0"/>
              <a:t>完整管理过程。</a:t>
            </a:r>
            <a:endParaRPr lang="en-US" altLang="zh-CN" sz="8600" dirty="0" smtClean="0"/>
          </a:p>
          <a:p>
            <a:pPr algn="l">
              <a:lnSpc>
                <a:spcPct val="120000"/>
              </a:lnSpc>
            </a:pPr>
            <a:endParaRPr lang="en-US" sz="8600" dirty="0"/>
          </a:p>
          <a:p>
            <a:pPr algn="l">
              <a:lnSpc>
                <a:spcPct val="120000"/>
              </a:lnSpc>
            </a:pPr>
            <a:r>
              <a:rPr lang="zh-CN" altLang="en-US" sz="8600" dirty="0" smtClean="0"/>
              <a:t>本演讲的观点并不是完美的。做得更好更适合你的方法永远取决于您。</a:t>
            </a:r>
            <a:endParaRPr lang="en-US" sz="8600" dirty="0" smtClean="0"/>
          </a:p>
          <a:p>
            <a:pPr algn="l"/>
            <a:r>
              <a:rPr lang="en-US" sz="6000" dirty="0" smtClean="0"/>
              <a:t> </a:t>
            </a:r>
          </a:p>
          <a:p>
            <a:pPr algn="l"/>
            <a:r>
              <a:rPr lang="en-US" sz="4400" dirty="0" smtClean="0"/>
              <a:t>		</a:t>
            </a:r>
            <a:endParaRPr lang="en-US" sz="4400" dirty="0"/>
          </a:p>
        </p:txBody>
      </p:sp>
      <p:pic>
        <p:nvPicPr>
          <p:cNvPr id="9" name="Picture 8"/>
          <p:cNvPicPr>
            <a:picLocks noChangeAspect="1"/>
          </p:cNvPicPr>
          <p:nvPr/>
        </p:nvPicPr>
        <p:blipFill>
          <a:blip r:embed="rId2"/>
          <a:stretch>
            <a:fillRect/>
          </a:stretch>
        </p:blipFill>
        <p:spPr>
          <a:xfrm>
            <a:off x="230" y="15766"/>
            <a:ext cx="3657370" cy="6198134"/>
          </a:xfrm>
          <a:prstGeom prst="rect">
            <a:avLst/>
          </a:prstGeom>
        </p:spPr>
      </p:pic>
      <p:pic>
        <p:nvPicPr>
          <p:cNvPr id="8" name="Picture 7"/>
          <p:cNvPicPr>
            <a:picLocks noChangeAspect="1"/>
          </p:cNvPicPr>
          <p:nvPr/>
        </p:nvPicPr>
        <p:blipFill>
          <a:blip r:embed="rId3"/>
          <a:stretch>
            <a:fillRect/>
          </a:stretch>
        </p:blipFill>
        <p:spPr>
          <a:xfrm>
            <a:off x="10607214" y="4761704"/>
            <a:ext cx="1429845" cy="1429845"/>
          </a:xfrm>
          <a:prstGeom prst="rect">
            <a:avLst/>
          </a:prstGeom>
        </p:spPr>
      </p:pic>
    </p:spTree>
    <p:extLst>
      <p:ext uri="{BB962C8B-B14F-4D97-AF65-F5344CB8AC3E}">
        <p14:creationId xmlns:p14="http://schemas.microsoft.com/office/powerpoint/2010/main" val="165132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zh-CN" altLang="en-US" sz="5400" b="1" dirty="0">
                <a:solidFill>
                  <a:schemeClr val="bg1"/>
                </a:solidFill>
                <a:latin typeface="+mn-ea"/>
              </a:rPr>
              <a:t>药品上市</a:t>
            </a:r>
            <a:r>
              <a:rPr lang="zh-CN" altLang="en-US" sz="5400" b="1" dirty="0" smtClean="0">
                <a:solidFill>
                  <a:schemeClr val="bg1"/>
                </a:solidFill>
                <a:latin typeface="+mn-ea"/>
              </a:rPr>
              <a:t>许可与委托生产</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543098" y="1379594"/>
            <a:ext cx="11105804" cy="5159318"/>
          </a:xfrm>
        </p:spPr>
        <p:txBody>
          <a:bodyPr>
            <a:noAutofit/>
          </a:bodyPr>
          <a:lstStyle/>
          <a:p>
            <a:pPr algn="l">
              <a:lnSpc>
                <a:spcPct val="170000"/>
              </a:lnSpc>
            </a:pPr>
            <a:r>
              <a:rPr lang="zh-CN" altLang="en-US" sz="1800" dirty="0" smtClean="0"/>
              <a:t>药品上市许可</a:t>
            </a:r>
            <a:r>
              <a:rPr lang="en-US" altLang="zh-CN" sz="1800" dirty="0" smtClean="0"/>
              <a:t>(Marketing Authorization Holder, MAH)</a:t>
            </a:r>
            <a:r>
              <a:rPr lang="zh-CN" altLang="en-US" sz="1800" dirty="0" smtClean="0"/>
              <a:t>制度是指药品研发机构，科研人员，药品生产企业等主体，通过提出药品上市申请许可申请并获得药品上市许可批文，并对药品质量中其整个生命周期内承担主要责任的制度。在该</a:t>
            </a:r>
            <a:r>
              <a:rPr lang="zh-CN" altLang="en-US" sz="1800" dirty="0"/>
              <a:t>制度下上市</a:t>
            </a:r>
            <a:r>
              <a:rPr lang="zh-CN" altLang="en-US" sz="1800" dirty="0" smtClean="0"/>
              <a:t>许可持有人和生产许可持有人可为同一主体或为二个相互独立的主体。根据自己的条件或其他的考虑</a:t>
            </a:r>
            <a:r>
              <a:rPr lang="zh-CN" altLang="en-US" sz="1800" dirty="0"/>
              <a:t>上市许可</a:t>
            </a:r>
            <a:r>
              <a:rPr lang="zh-CN" altLang="en-US" sz="1800" dirty="0" smtClean="0"/>
              <a:t>持有人可以自己生产或委托其他生产企业进行生产</a:t>
            </a:r>
            <a:r>
              <a:rPr lang="en-US" altLang="zh-CN" sz="1800" dirty="0"/>
              <a:t>(Contract Manufacturing Operations, CMO)</a:t>
            </a:r>
            <a:r>
              <a:rPr lang="zh-CN" altLang="en-US" sz="1800" dirty="0" smtClean="0"/>
              <a:t>。</a:t>
            </a:r>
            <a:endParaRPr lang="en-US" altLang="zh-CN" sz="1800" dirty="0" smtClean="0"/>
          </a:p>
          <a:p>
            <a:pPr algn="l">
              <a:lnSpc>
                <a:spcPct val="170000"/>
              </a:lnSpc>
            </a:pPr>
            <a:r>
              <a:rPr lang="zh-CN" altLang="en-US" sz="1800" dirty="0" smtClean="0"/>
              <a:t>委托生产</a:t>
            </a:r>
            <a:r>
              <a:rPr lang="en-US" altLang="zh-CN" sz="1800" dirty="0"/>
              <a:t>(Contract Manufacturing Operations, CMO</a:t>
            </a:r>
            <a:r>
              <a:rPr lang="en-US" altLang="zh-CN" sz="1800" dirty="0" smtClean="0"/>
              <a:t>)</a:t>
            </a:r>
            <a:r>
              <a:rPr lang="zh-CN" altLang="en-US" sz="1800" dirty="0"/>
              <a:t>上市许可</a:t>
            </a:r>
            <a:r>
              <a:rPr lang="zh-CN" altLang="en-US" sz="1800" dirty="0" smtClean="0"/>
              <a:t>持有人根据自己</a:t>
            </a:r>
            <a:r>
              <a:rPr lang="zh-CN" altLang="en-US" sz="1800" dirty="0"/>
              <a:t>的条件或其他的</a:t>
            </a:r>
            <a:r>
              <a:rPr lang="zh-CN" altLang="en-US" sz="1800" dirty="0" smtClean="0"/>
              <a:t>考虑将药品生产委托其他有资质的药品生产</a:t>
            </a:r>
            <a:r>
              <a:rPr lang="zh-CN" altLang="en-US" sz="1800" dirty="0"/>
              <a:t>企业</a:t>
            </a:r>
            <a:r>
              <a:rPr lang="zh-CN" altLang="en-US" sz="1800" dirty="0" smtClean="0"/>
              <a:t>进行生产。并对被委托生产的药品在生产质量，注册，安全健康和环保合规等进行监管。以达到保证药品的安全有效和有效供应，减低和控制整个委托生产给药品使用人风险和自身的法律责任。委托生产包括了，制造（生产和包装），委托检测，储运和销售。</a:t>
            </a:r>
            <a:endParaRPr lang="en-US" altLang="zh-CN" sz="1800" dirty="0" smtClean="0"/>
          </a:p>
          <a:p>
            <a:pPr algn="l">
              <a:lnSpc>
                <a:spcPct val="170000"/>
              </a:lnSpc>
            </a:pPr>
            <a:endParaRPr lang="en-US" altLang="zh-CN" sz="1800" b="1" dirty="0" smtClean="0">
              <a:solidFill>
                <a:srgbClr val="FF0000"/>
              </a:solidFill>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3</a:t>
            </a:fld>
            <a:endParaRPr lang="en-US"/>
          </a:p>
        </p:txBody>
      </p:sp>
    </p:spTree>
    <p:extLst>
      <p:ext uri="{BB962C8B-B14F-4D97-AF65-F5344CB8AC3E}">
        <p14:creationId xmlns:p14="http://schemas.microsoft.com/office/powerpoint/2010/main" val="1517480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zh-CN" altLang="en-US" sz="4000" b="1" dirty="0">
                <a:solidFill>
                  <a:schemeClr val="bg1"/>
                </a:solidFill>
                <a:latin typeface="+mn-ea"/>
              </a:rPr>
              <a:t>药品法征求稿中有关药品上市许可和委托生产的条款</a:t>
            </a:r>
            <a:endParaRPr lang="en-US" sz="4000" b="1" dirty="0">
              <a:solidFill>
                <a:schemeClr val="bg1"/>
              </a:solidFill>
              <a:latin typeface="+mn-ea"/>
              <a:ea typeface="+mn-ea"/>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8192266"/>
              </p:ext>
            </p:extLst>
          </p:nvPr>
        </p:nvGraphicFramePr>
        <p:xfrm>
          <a:off x="742118" y="1501536"/>
          <a:ext cx="10774020" cy="5061494"/>
        </p:xfrm>
        <a:graphic>
          <a:graphicData uri="http://schemas.openxmlformats.org/drawingml/2006/table">
            <a:tbl>
              <a:tblPr firstRow="1" bandRow="1">
                <a:tableStyleId>{5C22544A-7EE6-4342-B048-85BDC9FD1C3A}</a:tableStyleId>
              </a:tblPr>
              <a:tblGrid>
                <a:gridCol w="2693505"/>
                <a:gridCol w="2693505"/>
                <a:gridCol w="2693505"/>
                <a:gridCol w="2693505"/>
              </a:tblGrid>
              <a:tr h="580934">
                <a:tc>
                  <a:txBody>
                    <a:bodyPr/>
                    <a:lstStyle/>
                    <a:p>
                      <a:pPr algn="ctr"/>
                      <a:r>
                        <a:rPr lang="zh-CN" altLang="en-US" dirty="0" smtClean="0"/>
                        <a:t>药品法条款</a:t>
                      </a:r>
                      <a:endParaRPr lang="en-US" dirty="0"/>
                    </a:p>
                  </a:txBody>
                  <a:tcPr/>
                </a:tc>
                <a:tc>
                  <a:txBody>
                    <a:bodyPr/>
                    <a:lstStyle/>
                    <a:p>
                      <a:pPr algn="ctr"/>
                      <a:r>
                        <a:rPr lang="zh-CN" altLang="en-US" dirty="0" smtClean="0"/>
                        <a:t>大致要求内容</a:t>
                      </a:r>
                      <a:endParaRPr lang="en-US" dirty="0"/>
                    </a:p>
                  </a:txBody>
                  <a:tcPr/>
                </a:tc>
                <a:tc>
                  <a:txBody>
                    <a:bodyPr/>
                    <a:lstStyle/>
                    <a:p>
                      <a:pPr algn="ctr"/>
                      <a:r>
                        <a:rPr lang="zh-CN" altLang="en-US" dirty="0" smtClean="0"/>
                        <a:t>体系分类</a:t>
                      </a:r>
                      <a:endParaRPr lang="en-US" dirty="0"/>
                    </a:p>
                  </a:txBody>
                  <a:tcPr/>
                </a:tc>
                <a:tc>
                  <a:txBody>
                    <a:bodyPr/>
                    <a:lstStyle/>
                    <a:p>
                      <a:pPr algn="ctr"/>
                      <a:r>
                        <a:rPr lang="en-US" dirty="0" smtClean="0"/>
                        <a:t>CMO</a:t>
                      </a:r>
                      <a:r>
                        <a:rPr lang="zh-CN" altLang="en-US" dirty="0" smtClean="0"/>
                        <a:t>执行阶段</a:t>
                      </a:r>
                      <a:endParaRPr lang="en-US" dirty="0"/>
                    </a:p>
                  </a:txBody>
                  <a:tcPr/>
                </a:tc>
              </a:tr>
              <a:tr h="580934">
                <a:tc>
                  <a:txBody>
                    <a:bodyPr/>
                    <a:lstStyle/>
                    <a:p>
                      <a:r>
                        <a:rPr lang="zh-CN" altLang="en-US" b="0" dirty="0" smtClean="0"/>
                        <a:t>第</a:t>
                      </a:r>
                      <a:r>
                        <a:rPr lang="en-US" altLang="zh-CN" b="0" dirty="0" smtClean="0"/>
                        <a:t>6</a:t>
                      </a:r>
                      <a:r>
                        <a:rPr lang="zh-CN" altLang="en-US" b="0" dirty="0" smtClean="0"/>
                        <a:t>条，第</a:t>
                      </a:r>
                      <a:r>
                        <a:rPr lang="en-US" altLang="zh-CN" b="0" dirty="0" smtClean="0"/>
                        <a:t>26</a:t>
                      </a:r>
                      <a:r>
                        <a:rPr lang="zh-CN" altLang="en-US" b="0" dirty="0" smtClean="0"/>
                        <a:t>条</a:t>
                      </a:r>
                      <a:endParaRPr lang="en-US" b="0" dirty="0"/>
                    </a:p>
                  </a:txBody>
                  <a:tcPr/>
                </a:tc>
                <a:tc>
                  <a:txBody>
                    <a:bodyPr/>
                    <a:lstStyle/>
                    <a:p>
                      <a:r>
                        <a:rPr lang="zh-CN" altLang="en-US" sz="1800" b="0" dirty="0" smtClean="0">
                          <a:solidFill>
                            <a:schemeClr val="tx1"/>
                          </a:solidFill>
                        </a:rPr>
                        <a:t>药品上市许可持有人的角色和责任</a:t>
                      </a:r>
                      <a:endParaRPr lang="en-US" b="0" dirty="0">
                        <a:solidFill>
                          <a:schemeClr val="tx1"/>
                        </a:solidFill>
                      </a:endParaRPr>
                    </a:p>
                  </a:txBody>
                  <a:tcPr/>
                </a:tc>
                <a:tc>
                  <a:txBody>
                    <a:bodyPr/>
                    <a:lstStyle/>
                    <a:p>
                      <a:r>
                        <a:rPr lang="zh-CN" altLang="en-US" b="0" dirty="0" smtClean="0"/>
                        <a:t>质量系统</a:t>
                      </a:r>
                      <a:endParaRPr lang="en-US" b="0" dirty="0"/>
                    </a:p>
                  </a:txBody>
                  <a:tcPr/>
                </a:tc>
                <a:tc>
                  <a:txBody>
                    <a:bodyPr/>
                    <a:lstStyle/>
                    <a:p>
                      <a:r>
                        <a:rPr lang="zh-CN" altLang="en-US" b="0" dirty="0" smtClean="0"/>
                        <a:t>整个委托生产生命周期的全过程。</a:t>
                      </a:r>
                      <a:endParaRPr lang="en-US" b="0" dirty="0"/>
                    </a:p>
                  </a:txBody>
                  <a:tcPr/>
                </a:tc>
              </a:tr>
              <a:tr h="580934">
                <a:tc>
                  <a:txBody>
                    <a:bodyPr/>
                    <a:lstStyle/>
                    <a:p>
                      <a:r>
                        <a:rPr lang="zh-CN" altLang="en-US" b="0" dirty="0" smtClean="0"/>
                        <a:t>第</a:t>
                      </a:r>
                      <a:r>
                        <a:rPr lang="en-US" altLang="zh-CN" b="0" dirty="0" smtClean="0"/>
                        <a:t>27</a:t>
                      </a:r>
                      <a:r>
                        <a:rPr lang="zh-CN" altLang="en-US" b="0" dirty="0" smtClean="0"/>
                        <a:t>条</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rPr>
                        <a:t>药品上市许可持有人开展业务的体系建立</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质量系统</a:t>
                      </a:r>
                      <a:endParaRPr lang="en-US" b="0" dirty="0" smtClean="0"/>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整个委托生产生命周期的全过程。</a:t>
                      </a:r>
                      <a:endParaRPr lang="en-US" b="0" dirty="0" smtClean="0"/>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第</a:t>
                      </a:r>
                      <a:r>
                        <a:rPr lang="en-US" altLang="zh-CN" b="0" dirty="0" smtClean="0"/>
                        <a:t>28</a:t>
                      </a:r>
                      <a:r>
                        <a:rPr lang="zh-CN" altLang="en-US" b="0" dirty="0" smtClean="0"/>
                        <a:t>条</a:t>
                      </a:r>
                      <a:endParaRPr lang="en-US" b="0" dirty="0" smtClean="0"/>
                    </a:p>
                    <a:p>
                      <a:endParaRPr lang="en-US" b="0" dirty="0"/>
                    </a:p>
                  </a:txBody>
                  <a:tcPr/>
                </a:tc>
                <a:tc>
                  <a:txBody>
                    <a:bodyPr/>
                    <a:lstStyle/>
                    <a:p>
                      <a:r>
                        <a:rPr lang="zh-CN" altLang="en-US" b="0" dirty="0" smtClean="0"/>
                        <a:t>开展委托生产的主要协议要求</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质量系统</a:t>
                      </a:r>
                      <a:endParaRPr lang="en-US" b="0" dirty="0" smtClean="0"/>
                    </a:p>
                    <a:p>
                      <a:endParaRPr lang="en-US" b="0" dirty="0"/>
                    </a:p>
                  </a:txBody>
                  <a:tcPr/>
                </a:tc>
                <a:tc>
                  <a:txBody>
                    <a:bodyPr/>
                    <a:lstStyle/>
                    <a:p>
                      <a:r>
                        <a:rPr lang="zh-CN" altLang="en-US" b="0" dirty="0" smtClean="0"/>
                        <a:t>委托生产目标企业的选择</a:t>
                      </a:r>
                      <a:endParaRPr lang="en-US" b="0" dirty="0"/>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第</a:t>
                      </a:r>
                      <a:r>
                        <a:rPr lang="en-US" altLang="zh-CN" b="0" dirty="0" smtClean="0"/>
                        <a:t>29</a:t>
                      </a:r>
                      <a:r>
                        <a:rPr lang="zh-CN" altLang="en-US" b="0" dirty="0" smtClean="0"/>
                        <a:t>条</a:t>
                      </a:r>
                      <a:endParaRPr lang="en-US" b="0" dirty="0" smtClean="0"/>
                    </a:p>
                  </a:txBody>
                  <a:tcPr/>
                </a:tc>
                <a:tc>
                  <a:txBody>
                    <a:bodyPr/>
                    <a:lstStyle/>
                    <a:p>
                      <a:r>
                        <a:rPr lang="zh-CN" altLang="en-US" b="0" dirty="0" smtClean="0"/>
                        <a:t>批释放要求</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质量系统</a:t>
                      </a:r>
                      <a:endParaRPr 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第</a:t>
                      </a:r>
                      <a:r>
                        <a:rPr lang="en-US" altLang="zh-CN" b="0" dirty="0" smtClean="0"/>
                        <a:t>30</a:t>
                      </a:r>
                      <a:r>
                        <a:rPr lang="zh-CN" altLang="en-US" b="0" dirty="0" smtClean="0"/>
                        <a:t>条，第</a:t>
                      </a:r>
                      <a:r>
                        <a:rPr lang="en-US" altLang="zh-CN" b="0" dirty="0" smtClean="0"/>
                        <a:t>31</a:t>
                      </a:r>
                      <a:r>
                        <a:rPr lang="zh-CN" altLang="en-US" b="0" dirty="0" smtClean="0"/>
                        <a:t>条</a:t>
                      </a:r>
                      <a:endParaRPr lang="en-US" b="0" dirty="0" smtClean="0"/>
                    </a:p>
                  </a:txBody>
                  <a:tcPr/>
                </a:tc>
                <a:tc>
                  <a:txBody>
                    <a:bodyPr/>
                    <a:lstStyle/>
                    <a:p>
                      <a:r>
                        <a:rPr lang="zh-CN" altLang="en-US" b="0" dirty="0" smtClean="0"/>
                        <a:t>药品的经营和储存运输</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仓库与物料</a:t>
                      </a:r>
                      <a:endParaRPr lang="en-US" b="0" dirty="0" smtClean="0">
                        <a:solidFill>
                          <a:schemeClr val="tx1"/>
                        </a:solidFill>
                      </a:endParaRPr>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第</a:t>
                      </a:r>
                      <a:r>
                        <a:rPr lang="en-US" altLang="zh-CN" b="0" dirty="0" smtClean="0"/>
                        <a:t>32</a:t>
                      </a:r>
                      <a:r>
                        <a:rPr lang="zh-CN" altLang="en-US" b="0" dirty="0" smtClean="0"/>
                        <a:t>条，</a:t>
                      </a:r>
                      <a:endParaRPr 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药品的生产储存，运输和使用的追溯</a:t>
                      </a:r>
                      <a:endParaRPr 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仓库与物料</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a:t>
                      </a:r>
                      <a:r>
                        <a:rPr lang="en-US" altLang="zh-CN" dirty="0" smtClean="0"/>
                        <a:t>33</a:t>
                      </a:r>
                      <a:r>
                        <a:rPr lang="zh-CN" altLang="en-US" dirty="0" smtClean="0"/>
                        <a:t>条，</a:t>
                      </a:r>
                      <a:endParaRPr lang="en-US" dirty="0" smtClean="0"/>
                    </a:p>
                  </a:txBody>
                  <a:tcPr/>
                </a:tc>
                <a:tc>
                  <a:txBody>
                    <a:bodyPr/>
                    <a:lstStyle/>
                    <a:p>
                      <a:r>
                        <a:rPr lang="zh-CN" altLang="en-US" sz="1800" b="0" dirty="0" smtClean="0">
                          <a:solidFill>
                            <a:schemeClr val="tx1"/>
                          </a:solidFill>
                        </a:rPr>
                        <a:t>药品上市许可持有人委托生产产品的年度回顾</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质量系统</a:t>
                      </a:r>
                      <a:endParaRPr lang="en-US" b="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bl>
          </a:graphicData>
        </a:graphic>
      </p:graphicFrame>
    </p:spTree>
    <p:extLst>
      <p:ext uri="{BB962C8B-B14F-4D97-AF65-F5344CB8AC3E}">
        <p14:creationId xmlns:p14="http://schemas.microsoft.com/office/powerpoint/2010/main" val="147503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zh-CN" altLang="en-US" sz="4000" b="1" dirty="0">
                <a:solidFill>
                  <a:schemeClr val="bg1"/>
                </a:solidFill>
                <a:latin typeface="+mn-ea"/>
              </a:rPr>
              <a:t>药品法征求稿中有关药品上市许可和委托生产的条款</a:t>
            </a:r>
            <a:endParaRPr lang="en-US" sz="4000" b="1" dirty="0">
              <a:solidFill>
                <a:schemeClr val="bg1"/>
              </a:solidFill>
              <a:latin typeface="+mn-ea"/>
              <a:ea typeface="+mn-ea"/>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9389023"/>
              </p:ext>
            </p:extLst>
          </p:nvPr>
        </p:nvGraphicFramePr>
        <p:xfrm>
          <a:off x="708990" y="1199194"/>
          <a:ext cx="10992680" cy="5550988"/>
        </p:xfrm>
        <a:graphic>
          <a:graphicData uri="http://schemas.openxmlformats.org/drawingml/2006/table">
            <a:tbl>
              <a:tblPr firstRow="1" bandRow="1">
                <a:tableStyleId>{5C22544A-7EE6-4342-B048-85BDC9FD1C3A}</a:tableStyleId>
              </a:tblPr>
              <a:tblGrid>
                <a:gridCol w="2748170"/>
                <a:gridCol w="2748170"/>
                <a:gridCol w="2748170"/>
                <a:gridCol w="2748170"/>
              </a:tblGrid>
              <a:tr h="580934">
                <a:tc>
                  <a:txBody>
                    <a:bodyPr/>
                    <a:lstStyle/>
                    <a:p>
                      <a:pPr algn="ctr"/>
                      <a:r>
                        <a:rPr lang="zh-CN" altLang="en-US" dirty="0" smtClean="0"/>
                        <a:t>药品法条款</a:t>
                      </a:r>
                      <a:endParaRPr lang="en-US" dirty="0"/>
                    </a:p>
                  </a:txBody>
                  <a:tcPr/>
                </a:tc>
                <a:tc>
                  <a:txBody>
                    <a:bodyPr/>
                    <a:lstStyle/>
                    <a:p>
                      <a:pPr algn="ctr"/>
                      <a:r>
                        <a:rPr lang="zh-CN" altLang="en-US" dirty="0" smtClean="0"/>
                        <a:t>大致要求内容</a:t>
                      </a:r>
                      <a:endParaRPr lang="en-US" dirty="0"/>
                    </a:p>
                  </a:txBody>
                  <a:tcPr/>
                </a:tc>
                <a:tc>
                  <a:txBody>
                    <a:bodyPr/>
                    <a:lstStyle/>
                    <a:p>
                      <a:pPr algn="ctr"/>
                      <a:r>
                        <a:rPr lang="zh-CN" altLang="en-US" dirty="0" smtClean="0"/>
                        <a:t>体系分类</a:t>
                      </a:r>
                      <a:endParaRPr lang="en-US" dirty="0"/>
                    </a:p>
                  </a:txBody>
                  <a:tcPr/>
                </a:tc>
                <a:tc>
                  <a:txBody>
                    <a:bodyPr/>
                    <a:lstStyle/>
                    <a:p>
                      <a:pPr algn="ctr"/>
                      <a:r>
                        <a:rPr lang="en-US" dirty="0" smtClean="0"/>
                        <a:t>CMO</a:t>
                      </a:r>
                      <a:r>
                        <a:rPr lang="zh-CN" altLang="en-US" dirty="0" smtClean="0"/>
                        <a:t>执行阶段</a:t>
                      </a:r>
                      <a:endParaRPr lang="en-US" dirty="0"/>
                    </a:p>
                  </a:txBody>
                  <a:tcPr/>
                </a:tc>
              </a:tr>
              <a:tr h="580934">
                <a:tc>
                  <a:txBody>
                    <a:bodyPr/>
                    <a:lstStyle/>
                    <a:p>
                      <a:r>
                        <a:rPr lang="zh-CN" altLang="en-US" b="0" dirty="0" smtClean="0"/>
                        <a:t>第</a:t>
                      </a:r>
                      <a:r>
                        <a:rPr lang="en-US" altLang="zh-CN" b="0" dirty="0" smtClean="0"/>
                        <a:t>36</a:t>
                      </a:r>
                      <a:r>
                        <a:rPr lang="zh-CN" altLang="en-US" b="0" dirty="0" smtClean="0"/>
                        <a:t>条</a:t>
                      </a:r>
                      <a:endParaRPr lang="en-US" b="0" dirty="0"/>
                    </a:p>
                  </a:txBody>
                  <a:tcPr/>
                </a:tc>
                <a:tc>
                  <a:txBody>
                    <a:bodyPr/>
                    <a:lstStyle/>
                    <a:p>
                      <a:r>
                        <a:rPr lang="zh-CN" altLang="en-US" sz="1800" b="0" dirty="0" smtClean="0">
                          <a:solidFill>
                            <a:schemeClr val="tx1"/>
                          </a:solidFill>
                        </a:rPr>
                        <a:t>药品上市许可持有人的药品注册证的转让</a:t>
                      </a:r>
                      <a:endParaRPr lang="en-US" b="0" dirty="0">
                        <a:solidFill>
                          <a:schemeClr val="tx1"/>
                        </a:solidFill>
                      </a:endParaRPr>
                    </a:p>
                  </a:txBody>
                  <a:tcPr/>
                </a:tc>
                <a:tc>
                  <a:txBody>
                    <a:bodyPr/>
                    <a:lstStyle/>
                    <a:p>
                      <a:r>
                        <a:rPr lang="zh-CN" altLang="en-US" b="0" dirty="0" smtClean="0"/>
                        <a:t>质量系统</a:t>
                      </a:r>
                      <a:endParaRPr lang="en-US" b="0" dirty="0"/>
                    </a:p>
                  </a:txBody>
                  <a:tcPr/>
                </a:tc>
                <a:tc>
                  <a:txBody>
                    <a:bodyPr/>
                    <a:lstStyle/>
                    <a:p>
                      <a:r>
                        <a:rPr lang="zh-CN" altLang="en-US" b="0" dirty="0" smtClean="0"/>
                        <a:t>整个委托生产生命周期的全过程。</a:t>
                      </a:r>
                      <a:endParaRPr lang="en-US" b="0" dirty="0"/>
                    </a:p>
                  </a:txBody>
                  <a:tcPr/>
                </a:tc>
              </a:tr>
              <a:tr h="580934">
                <a:tc>
                  <a:txBody>
                    <a:bodyPr/>
                    <a:lstStyle/>
                    <a:p>
                      <a:r>
                        <a:rPr lang="zh-CN" altLang="en-US" b="0" dirty="0" smtClean="0"/>
                        <a:t>第</a:t>
                      </a:r>
                      <a:r>
                        <a:rPr lang="en-US" altLang="zh-CN" b="0" dirty="0" smtClean="0"/>
                        <a:t>41</a:t>
                      </a:r>
                      <a:r>
                        <a:rPr lang="zh-CN" altLang="en-US" b="0" dirty="0" smtClean="0"/>
                        <a:t>条</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rPr>
                        <a:t>药品上市许可持有人开展业务的变更和产品验证的要求</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质量系统</a:t>
                      </a:r>
                      <a:endParaRPr lang="en-US" b="0" dirty="0" smtClean="0"/>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产品技术转移和</a:t>
                      </a: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第</a:t>
                      </a:r>
                      <a:r>
                        <a:rPr lang="en-US" altLang="zh-CN" b="0" dirty="0" smtClean="0">
                          <a:solidFill>
                            <a:schemeClr val="tx1"/>
                          </a:solidFill>
                        </a:rPr>
                        <a:t>44</a:t>
                      </a:r>
                      <a:r>
                        <a:rPr lang="zh-CN" altLang="en-US" b="0" dirty="0" smtClean="0">
                          <a:solidFill>
                            <a:schemeClr val="tx1"/>
                          </a:solidFill>
                        </a:rPr>
                        <a:t>条</a:t>
                      </a:r>
                      <a:endParaRPr lang="en-US" b="0" dirty="0" smtClean="0">
                        <a:solidFill>
                          <a:schemeClr val="tx1"/>
                        </a:solidFill>
                      </a:endParaRPr>
                    </a:p>
                    <a:p>
                      <a:endParaRPr lang="en-US" b="0" dirty="0">
                        <a:solidFill>
                          <a:schemeClr val="tx1"/>
                        </a:solidFill>
                      </a:endParaRPr>
                    </a:p>
                  </a:txBody>
                  <a:tcPr/>
                </a:tc>
                <a:tc>
                  <a:txBody>
                    <a:bodyPr/>
                    <a:lstStyle/>
                    <a:p>
                      <a:r>
                        <a:rPr lang="zh-CN" altLang="en-US" sz="1800" b="0" dirty="0" smtClean="0">
                          <a:solidFill>
                            <a:schemeClr val="tx1"/>
                          </a:solidFill>
                        </a:rPr>
                        <a:t>药品上市许可持有人员的健康要求</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质量系统</a:t>
                      </a:r>
                      <a:endParaRPr lang="en-US" b="0" dirty="0" smtClean="0">
                        <a:solidFill>
                          <a:schemeClr val="tx1"/>
                        </a:solidFill>
                      </a:endParaRPr>
                    </a:p>
                    <a:p>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整个委托生产生命周期的全过程。</a:t>
                      </a:r>
                      <a:endParaRPr lang="en-US" b="0" dirty="0" smtClean="0">
                        <a:solidFill>
                          <a:schemeClr val="tx1"/>
                        </a:solidFill>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第</a:t>
                      </a:r>
                      <a:r>
                        <a:rPr lang="en-US" altLang="zh-CN" b="0" dirty="0" smtClean="0">
                          <a:solidFill>
                            <a:schemeClr val="tx1"/>
                          </a:solidFill>
                        </a:rPr>
                        <a:t>47</a:t>
                      </a:r>
                      <a:r>
                        <a:rPr lang="zh-CN" altLang="en-US" b="0" dirty="0" smtClean="0">
                          <a:solidFill>
                            <a:schemeClr val="tx1"/>
                          </a:solidFill>
                        </a:rPr>
                        <a:t>条</a:t>
                      </a:r>
                      <a:endParaRPr lang="en-US" b="0" dirty="0" smtClean="0">
                        <a:solidFill>
                          <a:schemeClr val="tx1"/>
                        </a:solidFill>
                      </a:endParaRPr>
                    </a:p>
                  </a:txBody>
                  <a:tcPr/>
                </a:tc>
                <a:tc>
                  <a:txBody>
                    <a:bodyPr/>
                    <a:lstStyle/>
                    <a:p>
                      <a:r>
                        <a:rPr lang="zh-CN" altLang="en-US" b="0" dirty="0" smtClean="0">
                          <a:solidFill>
                            <a:schemeClr val="tx1"/>
                          </a:solidFill>
                        </a:rPr>
                        <a:t>印刷性包材的要求</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仓库与物料</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第</a:t>
                      </a:r>
                      <a:r>
                        <a:rPr lang="en-US" altLang="zh-CN" b="0" dirty="0" smtClean="0">
                          <a:solidFill>
                            <a:schemeClr val="tx1"/>
                          </a:solidFill>
                        </a:rPr>
                        <a:t>52</a:t>
                      </a:r>
                      <a:r>
                        <a:rPr lang="zh-CN" altLang="en-US" b="0" dirty="0" smtClean="0">
                          <a:solidFill>
                            <a:schemeClr val="tx1"/>
                          </a:solidFill>
                        </a:rPr>
                        <a:t>条，</a:t>
                      </a:r>
                      <a:endParaRPr lang="en-US" b="0" dirty="0" smtClean="0">
                        <a:solidFill>
                          <a:schemeClr val="tx1"/>
                        </a:solidFill>
                      </a:endParaRPr>
                    </a:p>
                  </a:txBody>
                  <a:tcPr/>
                </a:tc>
                <a:tc>
                  <a:txBody>
                    <a:bodyPr/>
                    <a:lstStyle/>
                    <a:p>
                      <a:r>
                        <a:rPr lang="zh-CN" altLang="en-US" sz="1800" b="0" dirty="0" smtClean="0">
                          <a:solidFill>
                            <a:schemeClr val="tx1"/>
                          </a:solidFill>
                        </a:rPr>
                        <a:t>药品上市许可持有人购买药品的要求</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仓库与物料</a:t>
                      </a:r>
                      <a:endParaRPr lang="en-US" b="0" dirty="0" smtClean="0">
                        <a:solidFill>
                          <a:schemeClr val="tx1"/>
                        </a:solidFill>
                      </a:endParaRPr>
                    </a:p>
                    <a:p>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第</a:t>
                      </a:r>
                      <a:r>
                        <a:rPr lang="en-US" altLang="zh-CN" b="0" dirty="0" smtClean="0">
                          <a:solidFill>
                            <a:schemeClr val="tx1"/>
                          </a:solidFill>
                        </a:rPr>
                        <a:t>58</a:t>
                      </a:r>
                      <a:r>
                        <a:rPr lang="zh-CN" altLang="en-US" b="0" dirty="0" smtClean="0">
                          <a:solidFill>
                            <a:schemeClr val="tx1"/>
                          </a:solidFill>
                        </a:rPr>
                        <a:t>条，</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利用网络平台销售药品的规定</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药品经营销售系统</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00" dirty="0" smtClean="0">
                        <a:solidFill>
                          <a:schemeClr val="tx1"/>
                        </a:solidFill>
                        <a:latin typeface="等线" charset="-122"/>
                        <a:ea typeface="等线" charset="-122"/>
                        <a:cs typeface="Times New Roman" charset="0"/>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72</a:t>
                      </a:r>
                      <a:r>
                        <a:rPr lang="zh-CN" altLang="en-US" dirty="0" smtClean="0">
                          <a:solidFill>
                            <a:schemeClr val="tx1"/>
                          </a:solidFill>
                        </a:rPr>
                        <a:t>条，第</a:t>
                      </a:r>
                      <a:r>
                        <a:rPr lang="en-US" altLang="zh-CN" dirty="0" smtClean="0">
                          <a:solidFill>
                            <a:schemeClr val="tx1"/>
                          </a:solidFill>
                        </a:rPr>
                        <a:t>73</a:t>
                      </a:r>
                      <a:r>
                        <a:rPr lang="zh-CN" altLang="en-US" dirty="0" smtClean="0">
                          <a:solidFill>
                            <a:schemeClr val="tx1"/>
                          </a:solidFill>
                        </a:rPr>
                        <a:t>条，</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74</a:t>
                      </a:r>
                      <a:r>
                        <a:rPr lang="zh-CN" altLang="en-US" dirty="0" smtClean="0">
                          <a:solidFill>
                            <a:schemeClr val="tx1"/>
                          </a:solidFill>
                        </a:rPr>
                        <a:t>条，第</a:t>
                      </a:r>
                      <a:r>
                        <a:rPr lang="en-US" altLang="zh-CN" dirty="0" smtClean="0">
                          <a:solidFill>
                            <a:schemeClr val="tx1"/>
                          </a:solidFill>
                        </a:rPr>
                        <a:t>75</a:t>
                      </a:r>
                      <a:r>
                        <a:rPr lang="zh-CN" altLang="en-US" dirty="0" smtClean="0">
                          <a:solidFill>
                            <a:schemeClr val="tx1"/>
                          </a:solidFill>
                        </a:rPr>
                        <a:t>条，</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76</a:t>
                      </a:r>
                      <a:r>
                        <a:rPr lang="zh-CN" altLang="en-US" dirty="0" smtClean="0">
                          <a:solidFill>
                            <a:schemeClr val="tx1"/>
                          </a:solidFill>
                        </a:rPr>
                        <a:t>条，第</a:t>
                      </a:r>
                      <a:r>
                        <a:rPr lang="en-US" altLang="zh-CN" dirty="0" smtClean="0">
                          <a:solidFill>
                            <a:schemeClr val="tx1"/>
                          </a:solidFill>
                        </a:rPr>
                        <a:t>77</a:t>
                      </a:r>
                      <a:r>
                        <a:rPr lang="zh-CN" altLang="en-US" dirty="0" smtClean="0">
                          <a:solidFill>
                            <a:schemeClr val="tx1"/>
                          </a:solidFill>
                        </a:rPr>
                        <a:t>条，</a:t>
                      </a:r>
                      <a:endParaRPr lang="en-US" dirty="0" smtClean="0">
                        <a:solidFill>
                          <a:schemeClr val="tx1"/>
                        </a:solidFill>
                      </a:endParaRPr>
                    </a:p>
                  </a:txBody>
                  <a:tcPr/>
                </a:tc>
                <a:tc>
                  <a:txBody>
                    <a:bodyPr/>
                    <a:lstStyle/>
                    <a:p>
                      <a:r>
                        <a:rPr lang="zh-CN" altLang="en-US" sz="1800" b="0" dirty="0" smtClean="0">
                          <a:solidFill>
                            <a:schemeClr val="tx1"/>
                          </a:solidFill>
                        </a:rPr>
                        <a:t>药品上市后的质量管理要求。</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质量系统</a:t>
                      </a:r>
                      <a:endParaRPr lang="en-US" b="0" dirty="0" smtClean="0">
                        <a:solidFill>
                          <a:schemeClr val="tx1"/>
                        </a:solidFill>
                      </a:endParaRPr>
                    </a:p>
                    <a:p>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kern="100" dirty="0" smtClean="0">
                          <a:solidFill>
                            <a:schemeClr val="tx1"/>
                          </a:solidFill>
                          <a:latin typeface="等线" charset="-122"/>
                          <a:ea typeface="等线" charset="-122"/>
                          <a:cs typeface="Times New Roman" charset="0"/>
                        </a:rPr>
                        <a:t>商业化日常生产质量监管</a:t>
                      </a:r>
                      <a:endParaRPr lang="en-US" sz="1100" b="0" kern="100" dirty="0" smtClean="0">
                        <a:solidFill>
                          <a:schemeClr val="tx1"/>
                        </a:solidFill>
                        <a:latin typeface="等线" charset="-122"/>
                        <a:ea typeface="等线" charset="-122"/>
                        <a:cs typeface="Times New Roman" charset="0"/>
                      </a:endParaRPr>
                    </a:p>
                  </a:txBody>
                  <a:tcPr/>
                </a:tc>
              </a:tr>
            </a:tbl>
          </a:graphicData>
        </a:graphic>
      </p:graphicFrame>
    </p:spTree>
    <p:extLst>
      <p:ext uri="{BB962C8B-B14F-4D97-AF65-F5344CB8AC3E}">
        <p14:creationId xmlns:p14="http://schemas.microsoft.com/office/powerpoint/2010/main" val="169036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zh-CN" altLang="en-US" sz="4000" b="1" dirty="0">
                <a:solidFill>
                  <a:schemeClr val="bg1"/>
                </a:solidFill>
                <a:latin typeface="+mn-ea"/>
              </a:rPr>
              <a:t>药品法征求稿中有关药品上市许可和委托生产的条款</a:t>
            </a:r>
            <a:endParaRPr lang="en-US" sz="4000" b="1" dirty="0">
              <a:solidFill>
                <a:schemeClr val="bg1"/>
              </a:solidFill>
              <a:latin typeface="+mn-ea"/>
              <a:ea typeface="+mn-ea"/>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5158344"/>
              </p:ext>
            </p:extLst>
          </p:nvPr>
        </p:nvGraphicFramePr>
        <p:xfrm>
          <a:off x="599660" y="1366957"/>
          <a:ext cx="10992680" cy="4819468"/>
        </p:xfrm>
        <a:graphic>
          <a:graphicData uri="http://schemas.openxmlformats.org/drawingml/2006/table">
            <a:tbl>
              <a:tblPr firstRow="1" bandRow="1">
                <a:tableStyleId>{5C22544A-7EE6-4342-B048-85BDC9FD1C3A}</a:tableStyleId>
              </a:tblPr>
              <a:tblGrid>
                <a:gridCol w="2748170"/>
                <a:gridCol w="2748170"/>
                <a:gridCol w="2748170"/>
                <a:gridCol w="2748170"/>
              </a:tblGrid>
              <a:tr h="580934">
                <a:tc>
                  <a:txBody>
                    <a:bodyPr/>
                    <a:lstStyle/>
                    <a:p>
                      <a:pPr algn="ctr"/>
                      <a:r>
                        <a:rPr lang="zh-CN" altLang="en-US" dirty="0" smtClean="0"/>
                        <a:t>药品法条款</a:t>
                      </a:r>
                      <a:endParaRPr lang="en-US" dirty="0"/>
                    </a:p>
                  </a:txBody>
                  <a:tcPr/>
                </a:tc>
                <a:tc>
                  <a:txBody>
                    <a:bodyPr/>
                    <a:lstStyle/>
                    <a:p>
                      <a:pPr algn="ctr"/>
                      <a:r>
                        <a:rPr lang="zh-CN" altLang="en-US" dirty="0" smtClean="0"/>
                        <a:t>大致要求内容</a:t>
                      </a:r>
                      <a:endParaRPr lang="en-US" dirty="0"/>
                    </a:p>
                  </a:txBody>
                  <a:tcPr/>
                </a:tc>
                <a:tc>
                  <a:txBody>
                    <a:bodyPr/>
                    <a:lstStyle/>
                    <a:p>
                      <a:pPr algn="ctr"/>
                      <a:r>
                        <a:rPr lang="zh-CN" altLang="en-US" dirty="0" smtClean="0"/>
                        <a:t>体系分类</a:t>
                      </a:r>
                      <a:endParaRPr lang="en-US" dirty="0"/>
                    </a:p>
                  </a:txBody>
                  <a:tcPr/>
                </a:tc>
                <a:tc>
                  <a:txBody>
                    <a:bodyPr/>
                    <a:lstStyle/>
                    <a:p>
                      <a:pPr algn="ctr"/>
                      <a:r>
                        <a:rPr lang="en-US" dirty="0" smtClean="0"/>
                        <a:t>CMO</a:t>
                      </a:r>
                      <a:r>
                        <a:rPr lang="zh-CN" altLang="en-US" dirty="0" smtClean="0"/>
                        <a:t>执行阶段</a:t>
                      </a:r>
                      <a:endParaRPr lang="en-US" dirty="0"/>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79</a:t>
                      </a:r>
                      <a:r>
                        <a:rPr lang="zh-CN" altLang="en-US" dirty="0" smtClean="0">
                          <a:solidFill>
                            <a:schemeClr val="tx1"/>
                          </a:solidFill>
                        </a:rPr>
                        <a:t>条，第</a:t>
                      </a:r>
                      <a:r>
                        <a:rPr lang="en-US" altLang="zh-CN" dirty="0" smtClean="0">
                          <a:solidFill>
                            <a:schemeClr val="tx1"/>
                          </a:solidFill>
                        </a:rPr>
                        <a:t>80</a:t>
                      </a:r>
                      <a:r>
                        <a:rPr lang="zh-CN" altLang="en-US" dirty="0" smtClean="0">
                          <a:solidFill>
                            <a:schemeClr val="tx1"/>
                          </a:solidFill>
                        </a:rPr>
                        <a:t>条，</a:t>
                      </a:r>
                      <a:endParaRPr lang="en-US" dirty="0" smtClean="0">
                        <a:solidFill>
                          <a:schemeClr val="tx1"/>
                        </a:solidFill>
                      </a:endParaRPr>
                    </a:p>
                  </a:txBody>
                  <a:tcPr/>
                </a:tc>
                <a:tc>
                  <a:txBody>
                    <a:bodyPr/>
                    <a:lstStyle/>
                    <a:p>
                      <a:r>
                        <a:rPr lang="zh-CN" altLang="en-US" sz="1800" b="0" dirty="0" smtClean="0">
                          <a:solidFill>
                            <a:schemeClr val="tx1"/>
                          </a:solidFill>
                        </a:rPr>
                        <a:t>药品的销售价格</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药品经营销售系统</a:t>
                      </a:r>
                      <a:endParaRPr lang="en-US" b="0" dirty="0" smtClean="0">
                        <a:solidFill>
                          <a:schemeClr val="tx1"/>
                        </a:solidFill>
                      </a:endParaRPr>
                    </a:p>
                  </a:txBody>
                  <a:tcPr/>
                </a:tc>
                <a:tc>
                  <a:txBody>
                    <a:bodyPr/>
                    <a:lstStyle/>
                    <a:p>
                      <a:endParaRPr lang="en-US" b="0" dirty="0"/>
                    </a:p>
                  </a:txBody>
                  <a:tcPr/>
                </a:tc>
              </a:tr>
              <a:tr h="580934">
                <a:tc>
                  <a:txBody>
                    <a:bodyPr/>
                    <a:lstStyle/>
                    <a:p>
                      <a:r>
                        <a:rPr lang="zh-CN" altLang="en-US" b="0" dirty="0" smtClean="0">
                          <a:solidFill>
                            <a:schemeClr val="tx1"/>
                          </a:solidFill>
                        </a:rPr>
                        <a:t>第</a:t>
                      </a:r>
                      <a:r>
                        <a:rPr lang="en-US" altLang="zh-CN" b="0" dirty="0" smtClean="0">
                          <a:solidFill>
                            <a:schemeClr val="tx1"/>
                          </a:solidFill>
                        </a:rPr>
                        <a:t>82</a:t>
                      </a:r>
                      <a:r>
                        <a:rPr lang="zh-CN" altLang="en-US" b="0" dirty="0" smtClean="0">
                          <a:solidFill>
                            <a:schemeClr val="tx1"/>
                          </a:solidFill>
                        </a:rPr>
                        <a:t>条</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rPr>
                        <a:t>药品经营活动中的反腐败</a:t>
                      </a:r>
                      <a:endParaRPr lang="en-US" b="0" dirty="0" smtClean="0">
                        <a:solidFill>
                          <a:schemeClr val="tx1"/>
                        </a:solidFill>
                      </a:endParaRPr>
                    </a:p>
                  </a:txBody>
                  <a:tcPr/>
                </a:tc>
                <a:tc>
                  <a:txBody>
                    <a:bodyPr/>
                    <a:lstStyle/>
                    <a:p>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整个委托生产生命周期的全过程。</a:t>
                      </a:r>
                      <a:endParaRPr lang="en-US" b="0" dirty="0" smtClean="0">
                        <a:solidFill>
                          <a:schemeClr val="tx1"/>
                        </a:solidFill>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第</a:t>
                      </a:r>
                      <a:r>
                        <a:rPr lang="en-US" altLang="zh-CN" b="0" dirty="0" smtClean="0">
                          <a:solidFill>
                            <a:schemeClr val="tx1"/>
                          </a:solidFill>
                        </a:rPr>
                        <a:t>92</a:t>
                      </a:r>
                      <a:r>
                        <a:rPr lang="zh-CN" altLang="en-US" b="0" dirty="0" smtClean="0">
                          <a:solidFill>
                            <a:schemeClr val="tx1"/>
                          </a:solidFill>
                        </a:rPr>
                        <a:t>条</a:t>
                      </a:r>
                      <a:endParaRPr lang="en-US" b="0" dirty="0" smtClean="0">
                        <a:solidFill>
                          <a:schemeClr val="tx1"/>
                        </a:solidFill>
                      </a:endParaRPr>
                    </a:p>
                    <a:p>
                      <a:endParaRPr lang="en-US" b="0" dirty="0">
                        <a:solidFill>
                          <a:schemeClr val="tx1"/>
                        </a:solidFill>
                      </a:endParaRPr>
                    </a:p>
                  </a:txBody>
                  <a:tcPr/>
                </a:tc>
                <a:tc>
                  <a:txBody>
                    <a:bodyPr/>
                    <a:lstStyle/>
                    <a:p>
                      <a:r>
                        <a:rPr lang="zh-CN" altLang="en-US" sz="1800" b="0" dirty="0" smtClean="0">
                          <a:solidFill>
                            <a:schemeClr val="tx1"/>
                          </a:solidFill>
                        </a:rPr>
                        <a:t>药品上市许可持有人对药品供应的社会责任。</a:t>
                      </a:r>
                      <a:endParaRPr lang="en-US" b="0" dirty="0">
                        <a:solidFill>
                          <a:schemeClr val="tx1"/>
                        </a:solidFill>
                      </a:endParaRPr>
                    </a:p>
                  </a:txBody>
                  <a:tcPr/>
                </a:tc>
                <a:tc>
                  <a:txBody>
                    <a:bodyPr/>
                    <a:lstStyle/>
                    <a:p>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整个委托生产生命周期的全过程。</a:t>
                      </a:r>
                      <a:endParaRPr lang="en-US" b="0" dirty="0" smtClean="0">
                        <a:solidFill>
                          <a:schemeClr val="tx1"/>
                        </a:solidFill>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第</a:t>
                      </a:r>
                      <a:r>
                        <a:rPr lang="en-US" altLang="zh-CN" b="0" dirty="0" smtClean="0">
                          <a:solidFill>
                            <a:schemeClr val="tx1"/>
                          </a:solidFill>
                        </a:rPr>
                        <a:t>107</a:t>
                      </a:r>
                      <a:r>
                        <a:rPr lang="zh-CN" altLang="en-US" b="0" dirty="0" smtClean="0">
                          <a:solidFill>
                            <a:schemeClr val="tx1"/>
                          </a:solidFill>
                        </a:rPr>
                        <a:t>条</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rPr>
                        <a:t>药品上市许可持有人接受药监部门的指导和监督管理。</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质量系统</a:t>
                      </a:r>
                      <a:endParaRPr lang="en-US"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chemeClr val="tx1"/>
                          </a:solidFill>
                        </a:rPr>
                        <a:t>整个委托生产生命周期的全过程。</a:t>
                      </a:r>
                      <a:endParaRPr lang="en-US" b="0" dirty="0" smtClean="0">
                        <a:solidFill>
                          <a:schemeClr val="tx1"/>
                        </a:solidFill>
                      </a:endParaRPr>
                    </a:p>
                  </a:txBody>
                  <a:tcPr/>
                </a:tc>
              </a:tr>
              <a:tr h="58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116</a:t>
                      </a:r>
                      <a:r>
                        <a:rPr lang="zh-CN" altLang="en-US" dirty="0" smtClean="0">
                          <a:solidFill>
                            <a:schemeClr val="tx1"/>
                          </a:solidFill>
                        </a:rPr>
                        <a:t>条，第</a:t>
                      </a:r>
                      <a:r>
                        <a:rPr lang="en-US" altLang="zh-CN" dirty="0" smtClean="0">
                          <a:solidFill>
                            <a:schemeClr val="tx1"/>
                          </a:solidFill>
                        </a:rPr>
                        <a:t>117</a:t>
                      </a:r>
                      <a:r>
                        <a:rPr lang="zh-CN" altLang="en-US" dirty="0" smtClean="0">
                          <a:solidFill>
                            <a:schemeClr val="tx1"/>
                          </a:solidFill>
                        </a:rPr>
                        <a:t>条，</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118</a:t>
                      </a:r>
                      <a:r>
                        <a:rPr lang="zh-CN" altLang="en-US" dirty="0" smtClean="0">
                          <a:solidFill>
                            <a:schemeClr val="tx1"/>
                          </a:solidFill>
                        </a:rPr>
                        <a:t>条，第</a:t>
                      </a:r>
                      <a:r>
                        <a:rPr lang="en-US" altLang="zh-CN" dirty="0" smtClean="0">
                          <a:solidFill>
                            <a:schemeClr val="tx1"/>
                          </a:solidFill>
                        </a:rPr>
                        <a:t>119</a:t>
                      </a:r>
                      <a:r>
                        <a:rPr lang="zh-CN" altLang="en-US" dirty="0" smtClean="0">
                          <a:solidFill>
                            <a:schemeClr val="tx1"/>
                          </a:solidFill>
                        </a:rPr>
                        <a:t>条，</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120</a:t>
                      </a:r>
                      <a:r>
                        <a:rPr lang="zh-CN" altLang="en-US" dirty="0" smtClean="0">
                          <a:solidFill>
                            <a:schemeClr val="tx1"/>
                          </a:solidFill>
                        </a:rPr>
                        <a:t>条，第</a:t>
                      </a:r>
                      <a:r>
                        <a:rPr lang="en-US" altLang="zh-CN" dirty="0" smtClean="0">
                          <a:solidFill>
                            <a:schemeClr val="tx1"/>
                          </a:solidFill>
                        </a:rPr>
                        <a:t>121</a:t>
                      </a:r>
                      <a:r>
                        <a:rPr lang="zh-CN" altLang="en-US" dirty="0" smtClean="0">
                          <a:solidFill>
                            <a:schemeClr val="tx1"/>
                          </a:solidFill>
                        </a:rPr>
                        <a:t>条，</a:t>
                      </a:r>
                      <a:endParaRPr lang="en-US" altLang="zh-CN"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133</a:t>
                      </a:r>
                      <a:r>
                        <a:rPr lang="zh-CN" altLang="en-US" dirty="0" smtClean="0">
                          <a:solidFill>
                            <a:schemeClr val="tx1"/>
                          </a:solidFill>
                        </a:rPr>
                        <a:t>条，第</a:t>
                      </a:r>
                      <a:r>
                        <a:rPr lang="en-US" altLang="zh-CN" dirty="0" smtClean="0">
                          <a:solidFill>
                            <a:schemeClr val="tx1"/>
                          </a:solidFill>
                        </a:rPr>
                        <a:t>134</a:t>
                      </a:r>
                      <a:r>
                        <a:rPr lang="zh-CN" altLang="en-US" dirty="0" smtClean="0">
                          <a:solidFill>
                            <a:schemeClr val="tx1"/>
                          </a:solidFill>
                        </a:rPr>
                        <a:t>条，</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rPr>
                        <a:t>第</a:t>
                      </a:r>
                      <a:r>
                        <a:rPr lang="en-US" altLang="zh-CN" dirty="0" smtClean="0">
                          <a:solidFill>
                            <a:schemeClr val="tx1"/>
                          </a:solidFill>
                        </a:rPr>
                        <a:t>136</a:t>
                      </a:r>
                      <a:r>
                        <a:rPr lang="zh-CN" altLang="en-US" dirty="0" smtClean="0">
                          <a:solidFill>
                            <a:schemeClr val="tx1"/>
                          </a:solidFill>
                        </a:rPr>
                        <a:t>条，</a:t>
                      </a:r>
                      <a:endParaRPr lang="en-US" dirty="0" smtClean="0">
                        <a:solidFill>
                          <a:schemeClr val="tx1"/>
                        </a:solidFill>
                      </a:endParaRPr>
                    </a:p>
                  </a:txBody>
                  <a:tcPr/>
                </a:tc>
                <a:tc>
                  <a:txBody>
                    <a:bodyPr/>
                    <a:lstStyle/>
                    <a:p>
                      <a:r>
                        <a:rPr lang="zh-CN" altLang="en-US" sz="1800" b="0" dirty="0" smtClean="0">
                          <a:solidFill>
                            <a:schemeClr val="tx1"/>
                          </a:solidFill>
                        </a:rPr>
                        <a:t>药品上市许可持有人违反药品法有关规定的担责。</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rgbClr val="FF0000"/>
                        </a:solidFill>
                      </a:endParaRPr>
                    </a:p>
                    <a:p>
                      <a:endParaRPr lang="en-US" b="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txBody>
                  <a:tcPr/>
                </a:tc>
              </a:tr>
            </a:tbl>
          </a:graphicData>
        </a:graphic>
      </p:graphicFrame>
    </p:spTree>
    <p:extLst>
      <p:ext uri="{BB962C8B-B14F-4D97-AF65-F5344CB8AC3E}">
        <p14:creationId xmlns:p14="http://schemas.microsoft.com/office/powerpoint/2010/main" val="1740700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4400" b="1" dirty="0" smtClean="0">
                <a:solidFill>
                  <a:schemeClr val="bg1"/>
                </a:solidFill>
                <a:latin typeface="+mn-ea"/>
                <a:ea typeface="+mn-ea"/>
              </a:rPr>
              <a:t>MAH</a:t>
            </a:r>
            <a:r>
              <a:rPr lang="zh-CN" altLang="en-US" sz="4400" b="1" dirty="0" smtClean="0">
                <a:solidFill>
                  <a:schemeClr val="bg1"/>
                </a:solidFill>
                <a:latin typeface="+mn-ea"/>
                <a:ea typeface="+mn-ea"/>
              </a:rPr>
              <a:t>开展</a:t>
            </a:r>
            <a:r>
              <a:rPr lang="en-US" altLang="zh-CN" sz="4400" b="1" dirty="0" smtClean="0">
                <a:solidFill>
                  <a:schemeClr val="bg1"/>
                </a:solidFill>
                <a:latin typeface="+mn-ea"/>
                <a:ea typeface="+mn-ea"/>
              </a:rPr>
              <a:t>CMO</a:t>
            </a:r>
            <a:r>
              <a:rPr lang="zh-CN" altLang="en-US" sz="4400" b="1" dirty="0" smtClean="0">
                <a:solidFill>
                  <a:schemeClr val="bg1"/>
                </a:solidFill>
                <a:latin typeface="+mn-ea"/>
                <a:ea typeface="+mn-ea"/>
              </a:rPr>
              <a:t>生产的体系建立和组织</a:t>
            </a:r>
            <a:r>
              <a:rPr lang="zh-CN" altLang="en-US" sz="4400" b="1" dirty="0">
                <a:solidFill>
                  <a:schemeClr val="bg1"/>
                </a:solidFill>
                <a:latin typeface="+mn-ea"/>
                <a:ea typeface="+mn-ea"/>
              </a:rPr>
              <a:t>架构</a:t>
            </a:r>
            <a:endParaRPr lang="en-US" sz="4400" b="1" dirty="0">
              <a:solidFill>
                <a:schemeClr val="bg1"/>
              </a:solidFill>
              <a:latin typeface="+mn-ea"/>
              <a:ea typeface="+mn-ea"/>
            </a:endParaRPr>
          </a:p>
        </p:txBody>
      </p:sp>
      <p:sp>
        <p:nvSpPr>
          <p:cNvPr id="4" name="Slide Number Placeholder 3"/>
          <p:cNvSpPr>
            <a:spLocks noGrp="1"/>
          </p:cNvSpPr>
          <p:nvPr>
            <p:ph type="sldNum" sz="quarter" idx="12"/>
          </p:nvPr>
        </p:nvSpPr>
        <p:spPr/>
        <p:txBody>
          <a:bodyPr/>
          <a:lstStyle/>
          <a:p>
            <a:fld id="{216F3977-145E-8741-9245-00CED5D2A8E2}" type="slidenum">
              <a:rPr lang="en-US" smtClean="0"/>
              <a:t>7</a:t>
            </a:fld>
            <a:endParaRPr lang="en-US"/>
          </a:p>
        </p:txBody>
      </p:sp>
      <p:sp>
        <p:nvSpPr>
          <p:cNvPr id="8" name="Subtitle 2"/>
          <p:cNvSpPr txBox="1">
            <a:spLocks/>
          </p:cNvSpPr>
          <p:nvPr/>
        </p:nvSpPr>
        <p:spPr>
          <a:xfrm>
            <a:off x="9753688" y="3410172"/>
            <a:ext cx="2340032" cy="1551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altLang="zh-CN" sz="4400" dirty="0" smtClean="0"/>
          </a:p>
        </p:txBody>
      </p:sp>
      <p:sp>
        <p:nvSpPr>
          <p:cNvPr id="9" name="Subtitle 2"/>
          <p:cNvSpPr txBox="1">
            <a:spLocks/>
          </p:cNvSpPr>
          <p:nvPr/>
        </p:nvSpPr>
        <p:spPr>
          <a:xfrm>
            <a:off x="6491028" y="2695041"/>
            <a:ext cx="1804210" cy="62965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altLang="zh-CN" sz="4400" dirty="0" smtClean="0"/>
          </a:p>
          <a:p>
            <a:pPr algn="l"/>
            <a:endParaRPr lang="en-US" altLang="zh-CN" sz="4400" dirty="0"/>
          </a:p>
        </p:txBody>
      </p:sp>
      <p:sp>
        <p:nvSpPr>
          <p:cNvPr id="10" name="Subtitle 2"/>
          <p:cNvSpPr txBox="1">
            <a:spLocks/>
          </p:cNvSpPr>
          <p:nvPr/>
        </p:nvSpPr>
        <p:spPr>
          <a:xfrm>
            <a:off x="7747376" y="4235079"/>
            <a:ext cx="2006312" cy="12963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altLang="zh-CN" sz="4400" dirty="0" smtClean="0"/>
          </a:p>
          <a:p>
            <a:pPr algn="l"/>
            <a:endParaRPr lang="en-US" altLang="zh-CN" sz="4400" dirty="0" smtClean="0"/>
          </a:p>
        </p:txBody>
      </p:sp>
      <p:sp>
        <p:nvSpPr>
          <p:cNvPr id="16" name="Subtitle 2"/>
          <p:cNvSpPr>
            <a:spLocks noGrp="1"/>
          </p:cNvSpPr>
          <p:nvPr>
            <p:ph type="subTitle" idx="1"/>
          </p:nvPr>
        </p:nvSpPr>
        <p:spPr>
          <a:xfrm>
            <a:off x="1146249" y="1533821"/>
            <a:ext cx="9777455" cy="4410075"/>
          </a:xfrm>
        </p:spPr>
        <p:txBody>
          <a:bodyPr>
            <a:normAutofit fontScale="25000" lnSpcReduction="20000"/>
          </a:bodyPr>
          <a:lstStyle/>
          <a:p>
            <a:pPr algn="l">
              <a:lnSpc>
                <a:spcPct val="110000"/>
              </a:lnSpc>
            </a:pPr>
            <a:r>
              <a:rPr lang="zh-CN" altLang="en-US" sz="8000" dirty="0" smtClean="0"/>
              <a:t>质量管理</a:t>
            </a:r>
            <a:r>
              <a:rPr lang="en-US" sz="8000" dirty="0" smtClean="0"/>
              <a:t>	</a:t>
            </a:r>
          </a:p>
          <a:p>
            <a:pPr algn="l">
              <a:lnSpc>
                <a:spcPct val="110000"/>
              </a:lnSpc>
            </a:pPr>
            <a:endParaRPr lang="en-US" altLang="zh-CN" sz="8000" dirty="0"/>
          </a:p>
          <a:p>
            <a:pPr algn="l">
              <a:lnSpc>
                <a:spcPct val="110000"/>
              </a:lnSpc>
            </a:pPr>
            <a:r>
              <a:rPr lang="zh-CN" altLang="en-US" sz="8000" dirty="0" smtClean="0"/>
              <a:t>厂房设施，公用设施，生产设备和维护。</a:t>
            </a:r>
            <a:endParaRPr lang="en-US" altLang="zh-CN" sz="8000" dirty="0"/>
          </a:p>
          <a:p>
            <a:pPr algn="l">
              <a:lnSpc>
                <a:spcPct val="110000"/>
              </a:lnSpc>
            </a:pPr>
            <a:endParaRPr lang="en-US" altLang="zh-CN" sz="8000" dirty="0"/>
          </a:p>
          <a:p>
            <a:pPr algn="l">
              <a:lnSpc>
                <a:spcPct val="110000"/>
              </a:lnSpc>
            </a:pPr>
            <a:r>
              <a:rPr lang="zh-CN" altLang="en-US" sz="8000" dirty="0" smtClean="0"/>
              <a:t>计算机</a:t>
            </a:r>
            <a:r>
              <a:rPr lang="zh-CN" altLang="en-US" sz="8000" dirty="0"/>
              <a:t>系统</a:t>
            </a:r>
            <a:endParaRPr lang="en-US" sz="8000" dirty="0"/>
          </a:p>
          <a:p>
            <a:pPr algn="l">
              <a:lnSpc>
                <a:spcPct val="110000"/>
              </a:lnSpc>
            </a:pPr>
            <a:endParaRPr lang="en-US" altLang="zh-CN" sz="8000" dirty="0" smtClean="0"/>
          </a:p>
          <a:p>
            <a:pPr algn="l">
              <a:lnSpc>
                <a:spcPct val="110000"/>
              </a:lnSpc>
            </a:pPr>
            <a:r>
              <a:rPr lang="zh-CN" altLang="en-US" sz="8000" dirty="0" smtClean="0"/>
              <a:t>生产</a:t>
            </a:r>
            <a:r>
              <a:rPr lang="zh-CN" altLang="en-US" sz="8000" dirty="0"/>
              <a:t>作业管理</a:t>
            </a:r>
            <a:endParaRPr lang="en-US" altLang="zh-CN" sz="8000" dirty="0"/>
          </a:p>
          <a:p>
            <a:pPr algn="l">
              <a:lnSpc>
                <a:spcPct val="110000"/>
              </a:lnSpc>
            </a:pPr>
            <a:endParaRPr lang="en-US" altLang="zh-CN" sz="8000" dirty="0"/>
          </a:p>
          <a:p>
            <a:pPr algn="l">
              <a:lnSpc>
                <a:spcPct val="110000"/>
              </a:lnSpc>
            </a:pPr>
            <a:r>
              <a:rPr lang="zh-CN" altLang="en-US" sz="8000" dirty="0"/>
              <a:t>包装作业管理</a:t>
            </a:r>
            <a:endParaRPr lang="en-US" altLang="zh-CN" sz="8000" dirty="0"/>
          </a:p>
          <a:p>
            <a:pPr algn="l">
              <a:lnSpc>
                <a:spcPct val="110000"/>
              </a:lnSpc>
            </a:pPr>
            <a:endParaRPr lang="en-US" altLang="zh-CN" sz="8000" dirty="0"/>
          </a:p>
          <a:p>
            <a:pPr algn="l">
              <a:lnSpc>
                <a:spcPct val="110000"/>
              </a:lnSpc>
            </a:pPr>
            <a:r>
              <a:rPr lang="zh-CN" altLang="en-US" sz="8000" dirty="0"/>
              <a:t>实验室分析实验管理</a:t>
            </a:r>
            <a:endParaRPr lang="en-US" altLang="zh-CN" sz="8000" dirty="0"/>
          </a:p>
          <a:p>
            <a:pPr algn="l">
              <a:lnSpc>
                <a:spcPct val="110000"/>
              </a:lnSpc>
            </a:pPr>
            <a:endParaRPr lang="en-US" sz="8000" dirty="0"/>
          </a:p>
          <a:p>
            <a:pPr algn="l">
              <a:lnSpc>
                <a:spcPct val="110000"/>
              </a:lnSpc>
            </a:pPr>
            <a:r>
              <a:rPr lang="zh-CN" altLang="en-US" sz="8000" dirty="0"/>
              <a:t>仓库和物料管理</a:t>
            </a:r>
            <a:endParaRPr lang="en-US" sz="8000" dirty="0"/>
          </a:p>
          <a:p>
            <a:pPr algn="l"/>
            <a:r>
              <a:rPr lang="en-US" altLang="zh-CN" sz="2600" dirty="0" smtClean="0"/>
              <a:t>	</a:t>
            </a:r>
            <a:endParaRPr lang="en-US" sz="2600" dirty="0"/>
          </a:p>
        </p:txBody>
      </p:sp>
      <p:sp>
        <p:nvSpPr>
          <p:cNvPr id="11" name="Subtitle 2"/>
          <p:cNvSpPr txBox="1">
            <a:spLocks/>
          </p:cNvSpPr>
          <p:nvPr/>
        </p:nvSpPr>
        <p:spPr>
          <a:xfrm>
            <a:off x="7740500" y="2180152"/>
            <a:ext cx="1420012" cy="8312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altLang="zh-CN" sz="4400" dirty="0" smtClean="0"/>
          </a:p>
          <a:p>
            <a:pPr algn="l"/>
            <a:endParaRPr lang="en-US" altLang="zh-CN" sz="4400" dirty="0" smtClean="0"/>
          </a:p>
        </p:txBody>
      </p:sp>
      <p:sp>
        <p:nvSpPr>
          <p:cNvPr id="12" name="Subtitle 2"/>
          <p:cNvSpPr txBox="1">
            <a:spLocks/>
          </p:cNvSpPr>
          <p:nvPr/>
        </p:nvSpPr>
        <p:spPr>
          <a:xfrm>
            <a:off x="9329226" y="2619447"/>
            <a:ext cx="1616445" cy="62965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altLang="zh-CN" sz="4400" dirty="0" smtClean="0"/>
          </a:p>
          <a:p>
            <a:pPr algn="l"/>
            <a:endParaRPr lang="en-US" altLang="zh-CN" sz="4400" dirty="0"/>
          </a:p>
        </p:txBody>
      </p:sp>
      <p:sp>
        <p:nvSpPr>
          <p:cNvPr id="13" name="Rectangle 12"/>
          <p:cNvSpPr/>
          <p:nvPr/>
        </p:nvSpPr>
        <p:spPr>
          <a:xfrm>
            <a:off x="5706087" y="1533821"/>
            <a:ext cx="2836679" cy="646331"/>
          </a:xfrm>
          <a:prstGeom prst="rect">
            <a:avLst/>
          </a:prstGeom>
          <a:solidFill>
            <a:srgbClr val="FF0000"/>
          </a:solidFill>
        </p:spPr>
        <p:txBody>
          <a:bodyPr wrap="square">
            <a:spAutoFit/>
          </a:bodyPr>
          <a:lstStyle/>
          <a:p>
            <a:pPr algn="ctr"/>
            <a:r>
              <a:rPr lang="zh-CN" altLang="en-US" sz="3600" dirty="0" smtClean="0"/>
              <a:t>核心团队</a:t>
            </a:r>
            <a:endParaRPr lang="en-US" altLang="zh-CN" sz="3600" dirty="0"/>
          </a:p>
        </p:txBody>
      </p:sp>
      <p:sp>
        <p:nvSpPr>
          <p:cNvPr id="14" name="Rectangle 13"/>
          <p:cNvSpPr/>
          <p:nvPr/>
        </p:nvSpPr>
        <p:spPr>
          <a:xfrm>
            <a:off x="9066871" y="1533892"/>
            <a:ext cx="2770515" cy="646331"/>
          </a:xfrm>
          <a:prstGeom prst="rect">
            <a:avLst/>
          </a:prstGeom>
          <a:solidFill>
            <a:schemeClr val="accent4"/>
          </a:solidFill>
        </p:spPr>
        <p:txBody>
          <a:bodyPr wrap="square">
            <a:spAutoFit/>
          </a:bodyPr>
          <a:lstStyle/>
          <a:p>
            <a:pPr algn="ctr"/>
            <a:r>
              <a:rPr lang="zh-CN" altLang="en-US" sz="3600" dirty="0" smtClean="0"/>
              <a:t>重要团队</a:t>
            </a:r>
            <a:endParaRPr lang="en-US" altLang="zh-CN" sz="3600" dirty="0"/>
          </a:p>
        </p:txBody>
      </p:sp>
      <p:sp>
        <p:nvSpPr>
          <p:cNvPr id="15" name="Subtitle 2"/>
          <p:cNvSpPr txBox="1">
            <a:spLocks/>
          </p:cNvSpPr>
          <p:nvPr/>
        </p:nvSpPr>
        <p:spPr>
          <a:xfrm>
            <a:off x="5738191" y="2145013"/>
            <a:ext cx="2788649" cy="3723289"/>
          </a:xfrm>
          <a:prstGeom prst="rect">
            <a:avLst/>
          </a:prstGeom>
          <a:ln>
            <a:solidFill>
              <a:srgbClr val="002060"/>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altLang="zh-CN" sz="4400" dirty="0" smtClean="0"/>
          </a:p>
          <a:p>
            <a:r>
              <a:rPr lang="zh-CN" altLang="en-US" sz="4400" dirty="0" smtClean="0"/>
              <a:t>质量管理</a:t>
            </a:r>
            <a:endParaRPr lang="en-US" altLang="zh-CN" sz="4400" dirty="0" smtClean="0"/>
          </a:p>
          <a:p>
            <a:endParaRPr lang="en-US" altLang="zh-CN" sz="4400" dirty="0" smtClean="0"/>
          </a:p>
          <a:p>
            <a:r>
              <a:rPr lang="zh-CN" altLang="en-US" sz="4400" dirty="0" smtClean="0"/>
              <a:t>工艺技术</a:t>
            </a:r>
            <a:endParaRPr lang="en-US" altLang="zh-CN" sz="4400" dirty="0" smtClean="0"/>
          </a:p>
          <a:p>
            <a:endParaRPr lang="en-US" altLang="zh-CN" sz="4400" dirty="0" smtClean="0"/>
          </a:p>
          <a:p>
            <a:r>
              <a:rPr lang="zh-CN" altLang="en-US" sz="4400" dirty="0"/>
              <a:t>工程设施</a:t>
            </a:r>
            <a:endParaRPr lang="en-US" altLang="zh-CN" sz="4400" dirty="0"/>
          </a:p>
          <a:p>
            <a:endParaRPr lang="en-US" altLang="zh-CN" sz="4400" dirty="0" smtClean="0"/>
          </a:p>
          <a:p>
            <a:endParaRPr lang="en-US" altLang="zh-CN" sz="4400" dirty="0" smtClean="0"/>
          </a:p>
          <a:p>
            <a:pPr algn="l"/>
            <a:endParaRPr lang="en-US" altLang="zh-CN" sz="4400" dirty="0" smtClean="0"/>
          </a:p>
          <a:p>
            <a:pPr algn="l"/>
            <a:endParaRPr lang="en-US" altLang="zh-CN" sz="4400" dirty="0" smtClean="0"/>
          </a:p>
          <a:p>
            <a:pPr algn="l"/>
            <a:endParaRPr lang="en-US" altLang="zh-CN" sz="4400" dirty="0" smtClean="0"/>
          </a:p>
          <a:p>
            <a:pPr algn="l"/>
            <a:endParaRPr lang="en-US" altLang="zh-CN" sz="4400" dirty="0"/>
          </a:p>
        </p:txBody>
      </p:sp>
      <p:sp>
        <p:nvSpPr>
          <p:cNvPr id="17" name="Subtitle 2"/>
          <p:cNvSpPr txBox="1">
            <a:spLocks/>
          </p:cNvSpPr>
          <p:nvPr/>
        </p:nvSpPr>
        <p:spPr>
          <a:xfrm>
            <a:off x="9066872" y="2145013"/>
            <a:ext cx="2770514" cy="3723289"/>
          </a:xfrm>
          <a:prstGeom prst="rect">
            <a:avLst/>
          </a:prstGeom>
          <a:ln>
            <a:solidFill>
              <a:srgbClr val="00206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70000"/>
              </a:lnSpc>
            </a:pPr>
            <a:endParaRPr lang="en-US" altLang="zh-CN" sz="4400" dirty="0"/>
          </a:p>
          <a:p>
            <a:pPr>
              <a:lnSpc>
                <a:spcPct val="70000"/>
              </a:lnSpc>
            </a:pPr>
            <a:r>
              <a:rPr lang="zh-CN" altLang="en-US" sz="3200" dirty="0"/>
              <a:t>供应管理</a:t>
            </a:r>
            <a:endParaRPr lang="en-US" altLang="zh-CN" sz="3200" dirty="0"/>
          </a:p>
          <a:p>
            <a:pPr>
              <a:lnSpc>
                <a:spcPct val="70000"/>
              </a:lnSpc>
            </a:pPr>
            <a:endParaRPr lang="en-US" altLang="zh-CN" sz="3100" dirty="0" smtClean="0"/>
          </a:p>
          <a:p>
            <a:pPr>
              <a:lnSpc>
                <a:spcPct val="70000"/>
              </a:lnSpc>
            </a:pPr>
            <a:r>
              <a:rPr lang="zh-CN" altLang="en-US" sz="3100" dirty="0" smtClean="0"/>
              <a:t>财务管理</a:t>
            </a:r>
            <a:endParaRPr lang="en-US" altLang="zh-CN" sz="3100" dirty="0" smtClean="0"/>
          </a:p>
          <a:p>
            <a:pPr>
              <a:lnSpc>
                <a:spcPct val="70000"/>
              </a:lnSpc>
            </a:pPr>
            <a:endParaRPr lang="en-US" altLang="zh-CN" sz="3100" dirty="0" smtClean="0"/>
          </a:p>
          <a:p>
            <a:pPr>
              <a:lnSpc>
                <a:spcPct val="70000"/>
              </a:lnSpc>
            </a:pPr>
            <a:r>
              <a:rPr lang="zh-CN" altLang="en-US" sz="3200" dirty="0"/>
              <a:t>注册法规</a:t>
            </a:r>
            <a:endParaRPr lang="en-US" altLang="zh-CN" sz="3200" dirty="0"/>
          </a:p>
          <a:p>
            <a:pPr>
              <a:lnSpc>
                <a:spcPct val="70000"/>
              </a:lnSpc>
            </a:pPr>
            <a:endParaRPr lang="en-US" altLang="zh-CN" sz="3100" dirty="0"/>
          </a:p>
          <a:p>
            <a:pPr>
              <a:lnSpc>
                <a:spcPct val="70000"/>
              </a:lnSpc>
            </a:pPr>
            <a:r>
              <a:rPr lang="en-US" altLang="zh-CN" sz="3100" dirty="0" smtClean="0"/>
              <a:t>HSE</a:t>
            </a:r>
            <a:r>
              <a:rPr lang="zh-CN" altLang="en-US" sz="3100" dirty="0" smtClean="0"/>
              <a:t>管理</a:t>
            </a:r>
            <a:endParaRPr lang="en-US" altLang="zh-CN" sz="3100" dirty="0"/>
          </a:p>
          <a:p>
            <a:endParaRPr lang="en-US" altLang="zh-CN" sz="4400" dirty="0" smtClean="0"/>
          </a:p>
          <a:p>
            <a:endParaRPr lang="en-US" altLang="zh-CN" sz="4400" dirty="0" smtClean="0"/>
          </a:p>
          <a:p>
            <a:endParaRPr lang="en-US" altLang="zh-CN" sz="4400" dirty="0" smtClean="0"/>
          </a:p>
          <a:p>
            <a:pPr algn="l"/>
            <a:endParaRPr lang="en-US" altLang="zh-CN" sz="4400" dirty="0" smtClean="0"/>
          </a:p>
          <a:p>
            <a:pPr algn="l"/>
            <a:endParaRPr lang="en-US" altLang="zh-CN" sz="4400" dirty="0" smtClean="0"/>
          </a:p>
          <a:p>
            <a:pPr algn="l"/>
            <a:endParaRPr lang="en-US" altLang="zh-CN" sz="4400" dirty="0" smtClean="0"/>
          </a:p>
          <a:p>
            <a:pPr algn="l"/>
            <a:endParaRPr lang="en-US" altLang="zh-CN" sz="4400" dirty="0"/>
          </a:p>
        </p:txBody>
      </p:sp>
      <p:sp>
        <p:nvSpPr>
          <p:cNvPr id="18" name="Rectangle 17"/>
          <p:cNvSpPr/>
          <p:nvPr/>
        </p:nvSpPr>
        <p:spPr>
          <a:xfrm>
            <a:off x="5738191" y="5902386"/>
            <a:ext cx="6099195" cy="584775"/>
          </a:xfrm>
          <a:prstGeom prst="rect">
            <a:avLst/>
          </a:prstGeom>
          <a:solidFill>
            <a:srgbClr val="00B050"/>
          </a:solidFill>
        </p:spPr>
        <p:txBody>
          <a:bodyPr wrap="square">
            <a:spAutoFit/>
          </a:bodyPr>
          <a:lstStyle/>
          <a:p>
            <a:pPr algn="ctr"/>
            <a:r>
              <a:rPr lang="en-US" altLang="zh-CN" sz="3200" b="1" dirty="0" smtClean="0">
                <a:solidFill>
                  <a:schemeClr val="bg1"/>
                </a:solidFill>
                <a:latin typeface="+mn-ea"/>
              </a:rPr>
              <a:t>MAH/CMO</a:t>
            </a:r>
            <a:r>
              <a:rPr lang="zh-CN" altLang="en-US" sz="3200" b="1" dirty="0">
                <a:solidFill>
                  <a:schemeClr val="bg1"/>
                </a:solidFill>
                <a:latin typeface="+mn-ea"/>
              </a:rPr>
              <a:t>生产</a:t>
            </a:r>
            <a:r>
              <a:rPr lang="zh-CN" altLang="en-US" sz="3200" b="1" dirty="0" smtClean="0">
                <a:solidFill>
                  <a:schemeClr val="bg1"/>
                </a:solidFill>
                <a:latin typeface="+mn-ea"/>
              </a:rPr>
              <a:t>质量管理系统</a:t>
            </a:r>
            <a:endParaRPr lang="en-US" altLang="zh-CN" sz="3200" dirty="0"/>
          </a:p>
        </p:txBody>
      </p:sp>
    </p:spTree>
    <p:extLst>
      <p:ext uri="{BB962C8B-B14F-4D97-AF65-F5344CB8AC3E}">
        <p14:creationId xmlns:p14="http://schemas.microsoft.com/office/powerpoint/2010/main" val="1294620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197033"/>
          </a:xfrm>
          <a:solidFill>
            <a:srgbClr val="2C70EA"/>
          </a:solidFill>
        </p:spPr>
        <p:txBody>
          <a:bodyPr>
            <a:normAutofit/>
          </a:bodyPr>
          <a:lstStyle/>
          <a:p>
            <a:r>
              <a:rPr lang="en-US" sz="5400" b="1" dirty="0" smtClean="0">
                <a:solidFill>
                  <a:schemeClr val="bg1"/>
                </a:solidFill>
                <a:latin typeface="+mn-ea"/>
                <a:ea typeface="+mn-ea"/>
              </a:rPr>
              <a:t>1</a:t>
            </a:r>
            <a:r>
              <a:rPr lang="en-US" altLang="zh-CN" sz="5400" b="1" dirty="0">
                <a:solidFill>
                  <a:schemeClr val="bg1"/>
                </a:solidFill>
                <a:latin typeface="+mn-ea"/>
                <a:ea typeface="+mn-ea"/>
              </a:rPr>
              <a:t>.</a:t>
            </a:r>
            <a:r>
              <a:rPr lang="en-US" sz="5400" b="1" dirty="0" smtClean="0">
                <a:solidFill>
                  <a:schemeClr val="bg1"/>
                </a:solidFill>
                <a:latin typeface="+mn-ea"/>
                <a:ea typeface="+mn-ea"/>
              </a:rPr>
              <a:t> </a:t>
            </a:r>
            <a:r>
              <a:rPr lang="en-US" sz="5400" b="1" dirty="0">
                <a:solidFill>
                  <a:schemeClr val="bg1"/>
                </a:solidFill>
                <a:latin typeface="+mn-ea"/>
                <a:ea typeface="+mn-ea"/>
              </a:rPr>
              <a:t>CMO</a:t>
            </a:r>
            <a:r>
              <a:rPr lang="zh-CN" altLang="en-US" sz="5400" b="1" dirty="0">
                <a:solidFill>
                  <a:schemeClr val="bg1"/>
                </a:solidFill>
                <a:latin typeface="+mn-ea"/>
                <a:ea typeface="+mn-ea"/>
              </a:rPr>
              <a:t>目标伙伴的</a:t>
            </a:r>
            <a:r>
              <a:rPr lang="zh-CN" altLang="en-US" sz="5400" b="1" dirty="0" smtClean="0">
                <a:solidFill>
                  <a:schemeClr val="bg1"/>
                </a:solidFill>
                <a:latin typeface="+mn-ea"/>
                <a:ea typeface="+mn-ea"/>
              </a:rPr>
              <a:t>选择</a:t>
            </a:r>
            <a:r>
              <a:rPr lang="zh-CN" altLang="en-US" sz="5400" b="1" dirty="0">
                <a:solidFill>
                  <a:schemeClr val="bg1"/>
                </a:solidFill>
                <a:latin typeface="+mn-ea"/>
                <a:ea typeface="+mn-ea"/>
              </a:rPr>
              <a:t>（续）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465513" y="1346661"/>
            <a:ext cx="11388436" cy="6051666"/>
          </a:xfrm>
        </p:spPr>
        <p:txBody>
          <a:bodyPr>
            <a:normAutofit fontScale="62500" lnSpcReduction="20000"/>
          </a:bodyPr>
          <a:lstStyle/>
          <a:p>
            <a:pPr algn="l"/>
            <a:r>
              <a:rPr lang="en-US" sz="4400" dirty="0" smtClean="0"/>
              <a:t>1.</a:t>
            </a:r>
            <a:r>
              <a:rPr lang="en-US" altLang="zh-CN" sz="4400" dirty="0" smtClean="0"/>
              <a:t>1	</a:t>
            </a:r>
            <a:r>
              <a:rPr lang="zh-CN" altLang="en-US" sz="4400" dirty="0" smtClean="0"/>
              <a:t>合作</a:t>
            </a:r>
            <a:r>
              <a:rPr lang="zh-CN" altLang="en-US" sz="4400" dirty="0"/>
              <a:t>伙伴的选择</a:t>
            </a:r>
            <a:r>
              <a:rPr lang="zh-CN" altLang="en-US" sz="4400" dirty="0" smtClean="0"/>
              <a:t>涉</a:t>
            </a:r>
            <a:r>
              <a:rPr lang="zh-CN" altLang="en-US" sz="4400" dirty="0"/>
              <a:t>及</a:t>
            </a:r>
            <a:r>
              <a:rPr lang="zh-CN" altLang="en-US" sz="4400" dirty="0" smtClean="0"/>
              <a:t>部门</a:t>
            </a:r>
            <a:endParaRPr lang="en-US" altLang="zh-CN" sz="4400" dirty="0" smtClean="0"/>
          </a:p>
          <a:p>
            <a:pPr algn="l">
              <a:lnSpc>
                <a:spcPct val="120000"/>
              </a:lnSpc>
            </a:pPr>
            <a:r>
              <a:rPr lang="en-US" altLang="zh-CN" sz="4400" dirty="0" smtClean="0"/>
              <a:t>		</a:t>
            </a:r>
            <a:r>
              <a:rPr lang="zh-CN" altLang="en-US" sz="4400" dirty="0"/>
              <a:t>生产工艺</a:t>
            </a:r>
            <a:r>
              <a:rPr lang="zh-CN" altLang="en-US" sz="4400" dirty="0" smtClean="0"/>
              <a:t>技术；</a:t>
            </a:r>
            <a:endParaRPr lang="en-US" altLang="zh-CN" sz="4400" dirty="0" smtClean="0"/>
          </a:p>
          <a:p>
            <a:pPr algn="l">
              <a:lnSpc>
                <a:spcPct val="120000"/>
              </a:lnSpc>
            </a:pPr>
            <a:r>
              <a:rPr lang="en-US" altLang="zh-CN" sz="4400" dirty="0"/>
              <a:t>	</a:t>
            </a:r>
            <a:r>
              <a:rPr lang="en-US" altLang="zh-CN" sz="4400" dirty="0" smtClean="0"/>
              <a:t>	</a:t>
            </a:r>
            <a:r>
              <a:rPr lang="zh-CN" altLang="en-US" sz="4400" dirty="0" smtClean="0"/>
              <a:t>质量（</a:t>
            </a:r>
            <a:r>
              <a:rPr lang="en-US" altLang="zh-CN" sz="4400" dirty="0" smtClean="0"/>
              <a:t>QA</a:t>
            </a:r>
            <a:r>
              <a:rPr lang="zh-CN" altLang="en-US" sz="4400" dirty="0" smtClean="0"/>
              <a:t>，</a:t>
            </a:r>
            <a:r>
              <a:rPr lang="en-US" altLang="zh-CN" sz="4400" dirty="0" smtClean="0"/>
              <a:t>QC)</a:t>
            </a:r>
            <a:r>
              <a:rPr lang="zh-CN" altLang="en-US" sz="4400" dirty="0" smtClean="0"/>
              <a:t>；</a:t>
            </a:r>
            <a:endParaRPr lang="en-US" altLang="zh-CN" sz="4400" dirty="0" smtClean="0"/>
          </a:p>
          <a:p>
            <a:pPr algn="l">
              <a:lnSpc>
                <a:spcPct val="120000"/>
              </a:lnSpc>
            </a:pPr>
            <a:r>
              <a:rPr lang="en-US" altLang="zh-CN" sz="4400" dirty="0"/>
              <a:t>	</a:t>
            </a:r>
            <a:r>
              <a:rPr lang="en-US" altLang="zh-CN" sz="4400" dirty="0" smtClean="0"/>
              <a:t>	</a:t>
            </a:r>
            <a:r>
              <a:rPr lang="zh-CN" altLang="en-US" sz="4400" dirty="0" smtClean="0"/>
              <a:t>厂房设施和生产设备；</a:t>
            </a:r>
            <a:endParaRPr lang="en-US" altLang="zh-CN" sz="4400" dirty="0" smtClean="0"/>
          </a:p>
          <a:p>
            <a:pPr algn="l">
              <a:lnSpc>
                <a:spcPct val="120000"/>
              </a:lnSpc>
            </a:pPr>
            <a:r>
              <a:rPr lang="en-US" sz="4400" dirty="0"/>
              <a:t>	</a:t>
            </a:r>
            <a:r>
              <a:rPr lang="en-US" sz="4400" dirty="0" smtClean="0"/>
              <a:t>	HSE</a:t>
            </a:r>
            <a:r>
              <a:rPr lang="zh-CN" altLang="en-US" sz="4400" dirty="0" smtClean="0"/>
              <a:t>；</a:t>
            </a:r>
            <a:endParaRPr lang="en-US" altLang="zh-CN" sz="4400" dirty="0" smtClean="0"/>
          </a:p>
          <a:p>
            <a:pPr algn="l">
              <a:lnSpc>
                <a:spcPct val="120000"/>
              </a:lnSpc>
            </a:pPr>
            <a:r>
              <a:rPr lang="en-US" altLang="zh-CN" sz="4400" dirty="0"/>
              <a:t>	</a:t>
            </a:r>
            <a:r>
              <a:rPr lang="en-US" altLang="zh-CN" sz="4400" dirty="0" smtClean="0"/>
              <a:t>	</a:t>
            </a:r>
            <a:r>
              <a:rPr lang="zh-CN" altLang="en-US" sz="4400" dirty="0" smtClean="0"/>
              <a:t>法规注册；</a:t>
            </a:r>
            <a:endParaRPr lang="en-US" altLang="zh-CN" sz="4400" dirty="0" smtClean="0"/>
          </a:p>
          <a:p>
            <a:pPr algn="l">
              <a:lnSpc>
                <a:spcPct val="120000"/>
              </a:lnSpc>
            </a:pPr>
            <a:r>
              <a:rPr lang="en-US" altLang="zh-CN" sz="4400" dirty="0"/>
              <a:t>	</a:t>
            </a:r>
            <a:r>
              <a:rPr lang="en-US" altLang="zh-CN" sz="4400" dirty="0" smtClean="0"/>
              <a:t>	</a:t>
            </a:r>
            <a:r>
              <a:rPr lang="zh-CN" altLang="en-US" sz="4400" dirty="0"/>
              <a:t>供应和</a:t>
            </a:r>
            <a:r>
              <a:rPr lang="zh-CN" altLang="en-US" sz="4400" dirty="0" smtClean="0"/>
              <a:t>采购；</a:t>
            </a:r>
            <a:endParaRPr lang="en-US" altLang="zh-CN" sz="4400" dirty="0"/>
          </a:p>
          <a:p>
            <a:pPr algn="l">
              <a:lnSpc>
                <a:spcPct val="120000"/>
              </a:lnSpc>
            </a:pPr>
            <a:r>
              <a:rPr lang="zh-CN" altLang="en-US" sz="4400" dirty="0" smtClean="0"/>
              <a:t>，</a:t>
            </a:r>
            <a:r>
              <a:rPr lang="en-US" altLang="zh-CN" sz="4400" dirty="0"/>
              <a:t>	</a:t>
            </a:r>
            <a:r>
              <a:rPr lang="en-US" altLang="zh-CN" sz="4400" dirty="0" smtClean="0"/>
              <a:t>	</a:t>
            </a:r>
            <a:r>
              <a:rPr lang="zh-CN" altLang="en-US" sz="4400" dirty="0" smtClean="0"/>
              <a:t>法务；</a:t>
            </a:r>
            <a:endParaRPr lang="en-US" altLang="zh-CN" sz="4400" dirty="0" smtClean="0"/>
          </a:p>
          <a:p>
            <a:pPr algn="l">
              <a:lnSpc>
                <a:spcPct val="120000"/>
              </a:lnSpc>
            </a:pPr>
            <a:r>
              <a:rPr lang="en-US" altLang="zh-CN" sz="4400" dirty="0"/>
              <a:t>	</a:t>
            </a:r>
            <a:r>
              <a:rPr lang="en-US" altLang="zh-CN" sz="4400" dirty="0" smtClean="0"/>
              <a:t>	</a:t>
            </a:r>
            <a:r>
              <a:rPr lang="zh-CN" altLang="en-US" sz="4400" dirty="0" smtClean="0"/>
              <a:t>财务。</a:t>
            </a:r>
            <a:endParaRPr lang="en-US" altLang="zh-CN" sz="4400" dirty="0"/>
          </a:p>
          <a:p>
            <a:pPr algn="l">
              <a:lnSpc>
                <a:spcPct val="120000"/>
              </a:lnSpc>
            </a:pPr>
            <a:endParaRPr lang="en-US" sz="4400" dirty="0" smtClean="0"/>
          </a:p>
          <a:p>
            <a:pPr algn="l"/>
            <a:r>
              <a:rPr lang="en-US" altLang="zh-CN" sz="4400" dirty="0" smtClean="0"/>
              <a:t>	</a:t>
            </a:r>
            <a:endParaRPr lang="en-US" sz="4400" dirty="0"/>
          </a:p>
          <a:p>
            <a:pPr algn="l"/>
            <a:endParaRPr lang="en-US" altLang="zh-CN" sz="4400" dirty="0"/>
          </a:p>
        </p:txBody>
      </p:sp>
      <p:sp>
        <p:nvSpPr>
          <p:cNvPr id="4" name="Slide Number Placeholder 3"/>
          <p:cNvSpPr>
            <a:spLocks noGrp="1"/>
          </p:cNvSpPr>
          <p:nvPr>
            <p:ph type="sldNum" sz="quarter" idx="12"/>
          </p:nvPr>
        </p:nvSpPr>
        <p:spPr/>
        <p:txBody>
          <a:bodyPr/>
          <a:lstStyle/>
          <a:p>
            <a:fld id="{216F3977-145E-8741-9245-00CED5D2A8E2}" type="slidenum">
              <a:rPr lang="en-US" smtClean="0"/>
              <a:t>8</a:t>
            </a:fld>
            <a:endParaRPr lang="en-US"/>
          </a:p>
        </p:txBody>
      </p:sp>
    </p:spTree>
    <p:extLst>
      <p:ext uri="{BB962C8B-B14F-4D97-AF65-F5344CB8AC3E}">
        <p14:creationId xmlns:p14="http://schemas.microsoft.com/office/powerpoint/2010/main" val="15575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97033"/>
          </a:xfrm>
          <a:solidFill>
            <a:srgbClr val="2C70EA"/>
          </a:solidFill>
        </p:spPr>
        <p:txBody>
          <a:bodyPr>
            <a:normAutofit/>
          </a:bodyPr>
          <a:lstStyle/>
          <a:p>
            <a:r>
              <a:rPr lang="en-US" sz="5400" b="1" dirty="0" smtClean="0">
                <a:solidFill>
                  <a:schemeClr val="bg1"/>
                </a:solidFill>
                <a:latin typeface="+mn-ea"/>
                <a:ea typeface="+mn-ea"/>
              </a:rPr>
              <a:t>1</a:t>
            </a:r>
            <a:r>
              <a:rPr lang="en-US" altLang="zh-CN" sz="5400" b="1" dirty="0">
                <a:solidFill>
                  <a:schemeClr val="bg1"/>
                </a:solidFill>
                <a:latin typeface="+mn-ea"/>
                <a:ea typeface="+mn-ea"/>
              </a:rPr>
              <a:t>.</a:t>
            </a:r>
            <a:r>
              <a:rPr lang="en-US" sz="5400" b="1" dirty="0" smtClean="0">
                <a:solidFill>
                  <a:schemeClr val="bg1"/>
                </a:solidFill>
                <a:latin typeface="+mn-ea"/>
                <a:ea typeface="+mn-ea"/>
              </a:rPr>
              <a:t> </a:t>
            </a:r>
            <a:r>
              <a:rPr lang="en-US" sz="5400" b="1" dirty="0">
                <a:solidFill>
                  <a:schemeClr val="bg1"/>
                </a:solidFill>
                <a:latin typeface="+mn-ea"/>
                <a:ea typeface="+mn-ea"/>
              </a:rPr>
              <a:t>CMO</a:t>
            </a:r>
            <a:r>
              <a:rPr lang="zh-CN" altLang="en-US" sz="5400" b="1" dirty="0">
                <a:solidFill>
                  <a:schemeClr val="bg1"/>
                </a:solidFill>
                <a:latin typeface="+mn-ea"/>
                <a:ea typeface="+mn-ea"/>
              </a:rPr>
              <a:t>目标伙伴的</a:t>
            </a:r>
            <a:r>
              <a:rPr lang="zh-CN" altLang="en-US" sz="5400" b="1" dirty="0" smtClean="0">
                <a:solidFill>
                  <a:schemeClr val="bg1"/>
                </a:solidFill>
                <a:latin typeface="+mn-ea"/>
                <a:ea typeface="+mn-ea"/>
              </a:rPr>
              <a:t>选择</a:t>
            </a:r>
            <a:r>
              <a:rPr lang="zh-CN" altLang="en-US" sz="5400" b="1" dirty="0">
                <a:solidFill>
                  <a:schemeClr val="bg1"/>
                </a:solidFill>
                <a:latin typeface="+mn-ea"/>
                <a:ea typeface="+mn-ea"/>
              </a:rPr>
              <a:t>（续）</a:t>
            </a:r>
            <a:endParaRPr lang="en-US" sz="5400" b="1" dirty="0">
              <a:solidFill>
                <a:schemeClr val="bg1"/>
              </a:solidFill>
              <a:latin typeface="+mn-ea"/>
              <a:ea typeface="+mn-ea"/>
            </a:endParaRPr>
          </a:p>
        </p:txBody>
      </p:sp>
      <p:sp>
        <p:nvSpPr>
          <p:cNvPr id="3" name="Subtitle 2"/>
          <p:cNvSpPr>
            <a:spLocks noGrp="1"/>
          </p:cNvSpPr>
          <p:nvPr>
            <p:ph type="subTitle" idx="1"/>
          </p:nvPr>
        </p:nvSpPr>
        <p:spPr>
          <a:xfrm>
            <a:off x="465513" y="1346661"/>
            <a:ext cx="11388436" cy="6051666"/>
          </a:xfrm>
        </p:spPr>
        <p:txBody>
          <a:bodyPr>
            <a:normAutofit fontScale="55000" lnSpcReduction="20000"/>
          </a:bodyPr>
          <a:lstStyle/>
          <a:p>
            <a:pPr algn="l"/>
            <a:r>
              <a:rPr lang="en-US" sz="4400" dirty="0" smtClean="0"/>
              <a:t>1.</a:t>
            </a:r>
            <a:r>
              <a:rPr lang="en-US" altLang="zh-CN" sz="4400" dirty="0" smtClean="0"/>
              <a:t>2	</a:t>
            </a:r>
            <a:r>
              <a:rPr lang="zh-CN" altLang="en-US" sz="4400" dirty="0" smtClean="0"/>
              <a:t>委托</a:t>
            </a:r>
            <a:r>
              <a:rPr lang="zh-CN" altLang="en-US" sz="4400" dirty="0"/>
              <a:t>生产的要求</a:t>
            </a:r>
            <a:r>
              <a:rPr lang="zh-CN" altLang="en-US" sz="4400" dirty="0" smtClean="0"/>
              <a:t>：</a:t>
            </a:r>
            <a:endParaRPr lang="en-US" altLang="zh-CN" sz="4400" dirty="0" smtClean="0"/>
          </a:p>
          <a:p>
            <a:pPr algn="l"/>
            <a:endParaRPr lang="en-US" altLang="zh-CN" sz="4400" dirty="0" smtClean="0"/>
          </a:p>
          <a:p>
            <a:pPr algn="l">
              <a:lnSpc>
                <a:spcPct val="120000"/>
              </a:lnSpc>
            </a:pPr>
            <a:r>
              <a:rPr lang="en-US" altLang="zh-CN" sz="4400" dirty="0"/>
              <a:t>	</a:t>
            </a:r>
            <a:r>
              <a:rPr lang="en-US" altLang="zh-CN" sz="4400" dirty="0" smtClean="0"/>
              <a:t>	</a:t>
            </a:r>
            <a:r>
              <a:rPr lang="zh-CN" altLang="en-US" sz="4400" dirty="0"/>
              <a:t>产品特点</a:t>
            </a:r>
            <a:r>
              <a:rPr lang="zh-CN" altLang="en-US" sz="4400" dirty="0" smtClean="0"/>
              <a:t>：口服</a:t>
            </a:r>
            <a:r>
              <a:rPr lang="zh-CN" altLang="en-US" sz="4400" dirty="0"/>
              <a:t>固体，无菌制剂，生物制剂</a:t>
            </a:r>
            <a:r>
              <a:rPr lang="zh-CN" altLang="en-US" sz="4400" dirty="0" smtClean="0"/>
              <a:t>。高</a:t>
            </a:r>
            <a:endParaRPr lang="en-US" altLang="zh-CN" sz="4400" dirty="0" smtClean="0"/>
          </a:p>
          <a:p>
            <a:pPr algn="l">
              <a:lnSpc>
                <a:spcPct val="120000"/>
              </a:lnSpc>
            </a:pPr>
            <a:r>
              <a:rPr lang="en-US" altLang="zh-CN" sz="4400" dirty="0"/>
              <a:t>			</a:t>
            </a:r>
            <a:r>
              <a:rPr lang="zh-CN" altLang="en-US" sz="4400" dirty="0"/>
              <a:t> </a:t>
            </a:r>
            <a:r>
              <a:rPr lang="zh-CN" altLang="en-US" sz="4400" dirty="0" smtClean="0"/>
              <a:t>        敏产品</a:t>
            </a:r>
            <a:r>
              <a:rPr lang="zh-CN" altLang="en-US" sz="4400" dirty="0"/>
              <a:t>，内毒素产品，抗肿瘤产品</a:t>
            </a:r>
            <a:r>
              <a:rPr lang="zh-CN" altLang="en-US" sz="4400" dirty="0" smtClean="0"/>
              <a:t>。</a:t>
            </a:r>
            <a:endParaRPr lang="en-US" altLang="zh-CN" sz="4400" dirty="0" smtClean="0"/>
          </a:p>
          <a:p>
            <a:pPr algn="l">
              <a:lnSpc>
                <a:spcPct val="120000"/>
              </a:lnSpc>
            </a:pPr>
            <a:endParaRPr lang="en-US" altLang="zh-CN" sz="4400" dirty="0"/>
          </a:p>
          <a:p>
            <a:pPr algn="l">
              <a:lnSpc>
                <a:spcPct val="120000"/>
              </a:lnSpc>
            </a:pPr>
            <a:r>
              <a:rPr lang="en-US" altLang="zh-CN" sz="4400" dirty="0"/>
              <a:t>		</a:t>
            </a:r>
            <a:r>
              <a:rPr lang="zh-CN" altLang="en-US" sz="4400" dirty="0" smtClean="0"/>
              <a:t>工艺</a:t>
            </a:r>
            <a:r>
              <a:rPr lang="zh-CN" altLang="en-US" sz="4400" dirty="0"/>
              <a:t>要求</a:t>
            </a:r>
            <a:r>
              <a:rPr lang="zh-CN" altLang="en-US" sz="4400" dirty="0" smtClean="0"/>
              <a:t>：工艺流程图，设备</a:t>
            </a:r>
            <a:r>
              <a:rPr lang="zh-CN" altLang="en-US" sz="4400" dirty="0"/>
              <a:t>产能</a:t>
            </a:r>
            <a:r>
              <a:rPr lang="zh-CN" altLang="en-US" sz="4400" dirty="0" smtClean="0"/>
              <a:t>，防止交叉污</a:t>
            </a:r>
            <a:endParaRPr lang="en-US" altLang="zh-CN" sz="4400" dirty="0" smtClean="0"/>
          </a:p>
          <a:p>
            <a:pPr algn="l">
              <a:lnSpc>
                <a:spcPct val="120000"/>
              </a:lnSpc>
            </a:pPr>
            <a:r>
              <a:rPr lang="en-US" altLang="zh-CN" sz="4400" dirty="0"/>
              <a:t>	</a:t>
            </a:r>
            <a:r>
              <a:rPr lang="en-US" altLang="zh-CN" sz="4400" dirty="0" smtClean="0"/>
              <a:t>		</a:t>
            </a:r>
            <a:r>
              <a:rPr lang="zh-CN" altLang="en-US" sz="4400" dirty="0"/>
              <a:t> </a:t>
            </a:r>
            <a:r>
              <a:rPr lang="zh-CN" altLang="en-US" sz="4400" dirty="0" smtClean="0"/>
              <a:t>        染</a:t>
            </a:r>
            <a:r>
              <a:rPr lang="zh-CN" altLang="en-US" sz="4400" dirty="0"/>
              <a:t>，产品和包装规格，产品防伪要求</a:t>
            </a:r>
            <a:r>
              <a:rPr lang="zh-CN" altLang="en-US" sz="4400" dirty="0" smtClean="0"/>
              <a:t>。</a:t>
            </a:r>
            <a:endParaRPr lang="en-US" altLang="zh-CN" sz="4400" dirty="0" smtClean="0"/>
          </a:p>
          <a:p>
            <a:pPr algn="l">
              <a:lnSpc>
                <a:spcPct val="120000"/>
              </a:lnSpc>
            </a:pPr>
            <a:endParaRPr lang="en-US" altLang="zh-CN" sz="4400" dirty="0"/>
          </a:p>
          <a:p>
            <a:pPr algn="l">
              <a:lnSpc>
                <a:spcPct val="120000"/>
              </a:lnSpc>
            </a:pPr>
            <a:r>
              <a:rPr lang="en-US" altLang="zh-CN" sz="4400" dirty="0" smtClean="0"/>
              <a:t>		</a:t>
            </a:r>
            <a:r>
              <a:rPr lang="zh-CN" altLang="en-US" sz="4400" dirty="0" smtClean="0"/>
              <a:t>质量</a:t>
            </a:r>
            <a:r>
              <a:rPr lang="zh-CN" altLang="en-US" sz="4400" dirty="0"/>
              <a:t>要求：分析方法，审计的期望，验证期望，稳定性</a:t>
            </a:r>
            <a:r>
              <a:rPr lang="zh-CN" altLang="en-US" sz="4400" dirty="0" smtClean="0"/>
              <a:t>要求</a:t>
            </a:r>
            <a:r>
              <a:rPr lang="zh-CN" altLang="en-US" sz="4400" dirty="0"/>
              <a:t>。</a:t>
            </a:r>
            <a:endParaRPr lang="en-US" altLang="zh-CN" sz="4400" dirty="0" smtClean="0"/>
          </a:p>
          <a:p>
            <a:pPr algn="l">
              <a:lnSpc>
                <a:spcPct val="120000"/>
              </a:lnSpc>
            </a:pPr>
            <a:r>
              <a:rPr lang="en-US" altLang="zh-CN" sz="4400" dirty="0"/>
              <a:t>	</a:t>
            </a:r>
            <a:r>
              <a:rPr lang="en-US" altLang="zh-CN" sz="4400" dirty="0" smtClean="0"/>
              <a:t>	</a:t>
            </a:r>
            <a:endParaRPr lang="en-US" altLang="zh-CN" sz="4400" dirty="0"/>
          </a:p>
          <a:p>
            <a:pPr algn="l">
              <a:lnSpc>
                <a:spcPct val="120000"/>
              </a:lnSpc>
            </a:pPr>
            <a:r>
              <a:rPr lang="en-US" altLang="zh-CN" sz="4400" dirty="0" smtClean="0"/>
              <a:t>		</a:t>
            </a:r>
            <a:r>
              <a:rPr lang="zh-CN" altLang="en-US" sz="4400" dirty="0" smtClean="0"/>
              <a:t>设施和设备：公用设施的要求，设备</a:t>
            </a:r>
            <a:r>
              <a:rPr lang="zh-CN" altLang="en-US" sz="4400" dirty="0"/>
              <a:t>的</a:t>
            </a:r>
            <a:r>
              <a:rPr lang="zh-CN" altLang="en-US" sz="4400" dirty="0" smtClean="0"/>
              <a:t>要求。</a:t>
            </a:r>
            <a:endParaRPr lang="en-US" altLang="zh-CN" sz="4400" dirty="0"/>
          </a:p>
          <a:p>
            <a:pPr algn="l">
              <a:lnSpc>
                <a:spcPct val="120000"/>
              </a:lnSpc>
            </a:pPr>
            <a:endParaRPr lang="en-US" altLang="zh-CN" sz="4400" dirty="0" smtClean="0"/>
          </a:p>
          <a:p>
            <a:pPr algn="l"/>
            <a:r>
              <a:rPr lang="en-US" altLang="zh-CN" sz="4400" dirty="0" smtClean="0"/>
              <a:t>	</a:t>
            </a:r>
            <a:endParaRPr lang="en-US" sz="4400" dirty="0"/>
          </a:p>
          <a:p>
            <a:pPr algn="l"/>
            <a:endParaRPr lang="en-US" altLang="zh-CN" sz="4400" dirty="0"/>
          </a:p>
        </p:txBody>
      </p:sp>
      <p:sp>
        <p:nvSpPr>
          <p:cNvPr id="4" name="Slide Number Placeholder 3"/>
          <p:cNvSpPr>
            <a:spLocks noGrp="1"/>
          </p:cNvSpPr>
          <p:nvPr>
            <p:ph type="sldNum" sz="quarter" idx="12"/>
          </p:nvPr>
        </p:nvSpPr>
        <p:spPr/>
        <p:txBody>
          <a:bodyPr/>
          <a:lstStyle/>
          <a:p>
            <a:fld id="{216F3977-145E-8741-9245-00CED5D2A8E2}" type="slidenum">
              <a:rPr lang="en-US" smtClean="0"/>
              <a:t>9</a:t>
            </a:fld>
            <a:endParaRPr lang="en-US"/>
          </a:p>
        </p:txBody>
      </p:sp>
    </p:spTree>
    <p:extLst>
      <p:ext uri="{BB962C8B-B14F-4D97-AF65-F5344CB8AC3E}">
        <p14:creationId xmlns:p14="http://schemas.microsoft.com/office/powerpoint/2010/main" val="2104815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5016</TotalTime>
  <Words>1191</Words>
  <Application>Microsoft Macintosh PowerPoint</Application>
  <PresentationFormat>Widescreen</PresentationFormat>
  <Paragraphs>368</Paragraphs>
  <Slides>25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Abadi MT Condensed Extra Bold</vt:lpstr>
      <vt:lpstr>Al Nile</vt:lpstr>
      <vt:lpstr>Calibri</vt:lpstr>
      <vt:lpstr>Calibri Light</vt:lpstr>
      <vt:lpstr>DengXian</vt:lpstr>
      <vt:lpstr>DengXian Light</vt:lpstr>
      <vt:lpstr>Times New Roman</vt:lpstr>
      <vt:lpstr>等线</vt:lpstr>
      <vt:lpstr>Arial</vt:lpstr>
      <vt:lpstr>Office Theme</vt:lpstr>
      <vt:lpstr>药品法征求稿中有关药品上市许可的委托生产的合规探讨</vt:lpstr>
      <vt:lpstr>药品上市许可持有人与委托生产的法律依据</vt:lpstr>
      <vt:lpstr>药品上市许可与委托生产</vt:lpstr>
      <vt:lpstr>药品法征求稿中有关药品上市许可和委托生产的条款</vt:lpstr>
      <vt:lpstr>药品法征求稿中有关药品上市许可和委托生产的条款</vt:lpstr>
      <vt:lpstr>药品法征求稿中有关药品上市许可和委托生产的条款</vt:lpstr>
      <vt:lpstr>MAH开展CMO生产的体系建立和组织架构</vt:lpstr>
      <vt:lpstr>1. CMO目标伙伴的选择（续）</vt:lpstr>
      <vt:lpstr>1. CMO目标伙伴的选择（续）</vt:lpstr>
      <vt:lpstr>1. CMO目标伙伴的选择（续）</vt:lpstr>
      <vt:lpstr>1. CMO目标伙伴的选择（续）</vt:lpstr>
      <vt:lpstr>2. 技术转移前准备</vt:lpstr>
      <vt:lpstr>2. 技术转移前准备（续）</vt:lpstr>
      <vt:lpstr>3. 技术转移和商业化生产就续</vt:lpstr>
      <vt:lpstr>3. 技术转移和商业化生产就续（续）</vt:lpstr>
      <vt:lpstr>4. 商业化的日常生产质量监管</vt:lpstr>
      <vt:lpstr>4. 商业化的日常生产质量监管（续）</vt:lpstr>
      <vt:lpstr>4. 商业化的日常生产质量监管（续）</vt:lpstr>
      <vt:lpstr>4. 商业化的日常生产质量监管（续）</vt:lpstr>
      <vt:lpstr>5. CMO的终止</vt:lpstr>
      <vt:lpstr>5. CMO的终止（续）</vt:lpstr>
      <vt:lpstr>5. CMO的终止（续）</vt:lpstr>
      <vt:lpstr>5. CMO的终止（续）</vt:lpstr>
      <vt:lpstr>5. CMO的终止（续）</vt:lpstr>
      <vt:lpstr>谢谢！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MAH与委托生产管理</dc:title>
  <dc:creator>Microsoft Office User</dc:creator>
  <cp:lastModifiedBy>Microsoft Office User</cp:lastModifiedBy>
  <cp:revision>355</cp:revision>
  <dcterms:created xsi:type="dcterms:W3CDTF">2018-11-30T08:54:41Z</dcterms:created>
  <dcterms:modified xsi:type="dcterms:W3CDTF">2019-05-18T01:22:32Z</dcterms:modified>
</cp:coreProperties>
</file>