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299" r:id="rId3"/>
    <p:sldId id="300" r:id="rId4"/>
    <p:sldId id="290" r:id="rId5"/>
    <p:sldId id="286" r:id="rId6"/>
    <p:sldId id="302" r:id="rId7"/>
    <p:sldId id="304" r:id="rId8"/>
    <p:sldId id="308" r:id="rId9"/>
    <p:sldId id="309" r:id="rId10"/>
    <p:sldId id="306" r:id="rId11"/>
    <p:sldId id="307" r:id="rId12"/>
    <p:sldId id="285" r:id="rId13"/>
    <p:sldId id="314" r:id="rId14"/>
    <p:sldId id="315" r:id="rId15"/>
    <p:sldId id="316" r:id="rId16"/>
    <p:sldId id="275" r:id="rId1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6D78"/>
    <a:srgbClr val="3A6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3144BB-0E50-4B2A-9F47-2600701E4247}" v="16" dt="2019-06-05T11:19:08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516D2-9CE5-4ABC-8FBB-68BC80C26D66}" type="datetimeFigureOut">
              <a:rPr lang="da-DK" smtClean="0"/>
              <a:t>05-06-2019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82407-1F5D-4A5F-A25B-D3E7965812D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796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745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74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462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601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724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163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89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402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187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915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da-DK" dirty="0"/>
              <a:t>Small Changes ~ Big </a:t>
            </a:r>
            <a:r>
              <a:rPr lang="da-DK" dirty="0" err="1"/>
              <a:t>impact</a:t>
            </a:r>
            <a:endParaRPr lang="da-DK" dirty="0"/>
          </a:p>
          <a:p>
            <a:pPr algn="ctr"/>
            <a:r>
              <a:rPr lang="da-DK" dirty="0" err="1"/>
              <a:t>Retagging</a:t>
            </a:r>
            <a:r>
              <a:rPr lang="da-DK" dirty="0"/>
              <a:t> ~ </a:t>
            </a:r>
            <a:r>
              <a:rPr lang="da-DK" dirty="0" err="1"/>
              <a:t>Impact</a:t>
            </a:r>
            <a:r>
              <a:rPr lang="da-DK" dirty="0"/>
              <a:t> Automation</a:t>
            </a:r>
          </a:p>
          <a:p>
            <a:pPr algn="ctr"/>
            <a:r>
              <a:rPr lang="da-DK" dirty="0" err="1"/>
              <a:t>Relocate</a:t>
            </a:r>
            <a:r>
              <a:rPr lang="da-DK" dirty="0"/>
              <a:t> sample </a:t>
            </a:r>
            <a:r>
              <a:rPr lang="da-DK" dirty="0" err="1"/>
              <a:t>valve</a:t>
            </a:r>
            <a:endParaRPr lang="da-DK" dirty="0"/>
          </a:p>
          <a:p>
            <a:pPr algn="ctr"/>
            <a:r>
              <a:rPr lang="da-DK" dirty="0" err="1"/>
              <a:t>Reduce</a:t>
            </a:r>
            <a:r>
              <a:rPr lang="da-DK" dirty="0"/>
              <a:t> </a:t>
            </a:r>
            <a:r>
              <a:rPr lang="da-DK" dirty="0" err="1"/>
              <a:t>number</a:t>
            </a:r>
            <a:r>
              <a:rPr lang="da-DK" dirty="0"/>
              <a:t> of </a:t>
            </a:r>
            <a:r>
              <a:rPr lang="da-DK" dirty="0" err="1"/>
              <a:t>mplc</a:t>
            </a:r>
            <a:r>
              <a:rPr lang="da-DK" dirty="0"/>
              <a:t> column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540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877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Mirror effect – show enthusiasm</a:t>
            </a:r>
          </a:p>
          <a:p>
            <a:r>
              <a:rPr lang="en-US" dirty="0"/>
              <a:t>Reduce use of e-mails </a:t>
            </a:r>
          </a:p>
          <a:p>
            <a:r>
              <a:rPr lang="en-US" dirty="0"/>
              <a:t>Say yes to the mess – Peter Michael Holm</a:t>
            </a:r>
          </a:p>
          <a:p>
            <a:r>
              <a:rPr lang="en-US" dirty="0"/>
              <a:t>Embrace –one big family, trust </a:t>
            </a:r>
          </a:p>
          <a:p>
            <a:endParaRPr lang="en-US" dirty="0"/>
          </a:p>
          <a:p>
            <a:r>
              <a:rPr lang="en-US" dirty="0"/>
              <a:t>Both management and leadership are needed</a:t>
            </a:r>
          </a:p>
          <a:p>
            <a:r>
              <a:rPr lang="en-US" dirty="0"/>
              <a:t>Leadership should be in the drivers seat and all management effort should follow leadership need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363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E195E-583F-4075-B0B2-FD94E0D45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6781E-98AF-4C76-83A4-C7B2A3C66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D078C-02E0-45E6-89AC-093A787F7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619C0-4267-49BA-9432-A360A9033FA4}" type="datetimeFigureOut">
              <a:rPr lang="da-DK" smtClean="0"/>
              <a:t>05-06-2019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ACD28-C28C-489B-A290-50F7BE777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277F9-EDA3-4BD6-B181-5579BC99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E7F8-C214-4C36-9504-2754D45ECCA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6957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89886-4B52-42BA-B45F-538CA90C3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14311-3D8B-43F0-83B6-EB34FBA75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E1369-314F-4CE5-BD11-34C492BB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619C0-4267-49BA-9432-A360A9033FA4}" type="datetimeFigureOut">
              <a:rPr lang="da-DK" smtClean="0"/>
              <a:t>05-06-2019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18D53-A6D9-4A69-B028-996002B43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248F9-9016-445F-9489-AD0C4BAF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E7F8-C214-4C36-9504-2754D45ECCA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308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9ACC-5D4F-47AA-A8B4-2652F7AE42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54F19D-DEB0-4428-A867-3CA7C14B9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7CF46-C3FA-4038-984D-09F60BDCE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619C0-4267-49BA-9432-A360A9033FA4}" type="datetimeFigureOut">
              <a:rPr lang="da-DK" smtClean="0"/>
              <a:t>05-06-2019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C7241-EAF9-41D3-AAE0-522F764EC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7AE92-D83F-49D6-8ACA-D077B9391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E7F8-C214-4C36-9504-2754D45ECCA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053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379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681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8557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537316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7633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84562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814452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71417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00D57-5F3B-4163-B6EE-FECC53A7D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5A70B-08A3-4F33-9E37-9DC4A6230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3E8A7-A649-44E8-A75C-BB85D640B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619C0-4267-49BA-9432-A360A9033FA4}" type="datetimeFigureOut">
              <a:rPr lang="da-DK" smtClean="0"/>
              <a:t>05-06-2019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B7613-23A4-4045-94E7-4841A12CD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4DB2E-BAF7-4DD3-810A-C24D4A32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E7F8-C214-4C36-9504-2754D45ECCA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9868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8676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1190395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3186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52158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0447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7695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3397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5335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3823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8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2E376-52CA-47B1-BBB3-94E61C7C4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D5EBA-9958-4DC7-A65A-3A9941624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DDE24-86AE-4C7B-AAD0-2748B057E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619C0-4267-49BA-9432-A360A9033FA4}" type="datetimeFigureOut">
              <a:rPr lang="da-DK" smtClean="0"/>
              <a:t>05-06-2019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56C1F-430F-490B-A9D2-81D5D01C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85E-118B-449A-9305-A3ED2B9C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E7F8-C214-4C36-9504-2754D45ECCA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8992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C11D-21DF-4A59-B517-16D5B3E91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00DAB-5FA8-4A62-BCB1-AA0971EF2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3367F4-D83D-491B-8421-6B0094C69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2726A-E36D-4404-A72C-3787613E0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619C0-4267-49BA-9432-A360A9033FA4}" type="datetimeFigureOut">
              <a:rPr lang="da-DK" smtClean="0"/>
              <a:t>05-06-2019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0D990-66A8-42EF-B0E6-34C79E705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76505-45B0-48D4-A958-0BA18D750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E7F8-C214-4C36-9504-2754D45ECCA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6318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BD8E3-A24E-4849-A63F-BCFC750FB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66F7B-5781-4293-9FA2-185A8DACE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B9195-C69A-4E31-9D53-1EEB71DAB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AA74E8-515F-4118-8AD3-791181C8D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A02461-3391-4C0C-87D9-3128199C5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2DA6D3-7B30-4105-B868-73A66EC00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619C0-4267-49BA-9432-A360A9033FA4}" type="datetimeFigureOut">
              <a:rPr lang="da-DK" smtClean="0"/>
              <a:t>05-06-2019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E31D1-3628-4D79-95DD-783894773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5499C1-5C3B-4769-BFD4-42553D177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E7F8-C214-4C36-9504-2754D45ECCA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511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F2C6-14E7-4A24-8F64-0B454730A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E06D18-D17F-48C9-9B7B-176EC9DA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619C0-4267-49BA-9432-A360A9033FA4}" type="datetimeFigureOut">
              <a:rPr lang="da-DK" smtClean="0"/>
              <a:t>05-06-2019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5EAA01-6C3D-437A-A305-746FD479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AAD1B-73EC-4099-812C-7CA3FB35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E7F8-C214-4C36-9504-2754D45ECCA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521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F4DF38-DACD-416D-8B82-642358ABC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619C0-4267-49BA-9432-A360A9033FA4}" type="datetimeFigureOut">
              <a:rPr lang="da-DK" smtClean="0"/>
              <a:t>05-06-2019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3B8FA3-BED0-4F68-AC5D-0AE0CFB92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31E40-B580-4B32-8271-0F7B9E03F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E7F8-C214-4C36-9504-2754D45ECCA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796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2E7DA-E7A0-4DEC-A76D-4761C211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774D4-2B77-4237-AD81-1F6DE92FF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09A8BC-6344-4956-94B7-65E0D9EF3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167B8-E484-4898-8938-F8C46866A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619C0-4267-49BA-9432-A360A9033FA4}" type="datetimeFigureOut">
              <a:rPr lang="da-DK" smtClean="0"/>
              <a:t>05-06-2019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CEF13F-B78B-4467-A802-02988B23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2ACFB-BC6B-481E-99B1-67FAF5DF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E7F8-C214-4C36-9504-2754D45ECCA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752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227BD-9062-4228-B06B-19DFE4853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A3D78-A7D0-40C7-AA1B-5BFEEFBC3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33060-767C-44B6-BBC8-7387CD36E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0675D-2799-45EB-9921-EAAA9CB1C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619C0-4267-49BA-9432-A360A9033FA4}" type="datetimeFigureOut">
              <a:rPr lang="da-DK" smtClean="0"/>
              <a:t>05-06-2019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218225-6DC1-47BA-85E5-378C8037E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91666-FBA3-450E-BEFF-410B26899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E7F8-C214-4C36-9504-2754D45ECCA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0710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FD014-FDBD-4950-8314-A9A9A50F0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EF3CF-45BC-4CF1-BDFE-307C5E147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F1D0A-D4BC-44F7-829E-E6E7B06A15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619C0-4267-49BA-9432-A360A9033FA4}" type="datetimeFigureOut">
              <a:rPr lang="da-DK" smtClean="0"/>
              <a:t>05-06-2019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F3A8B-AB89-4FAC-B90C-06AC50690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73291-0265-4BE2-A685-578059805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DE7F8-C214-4C36-9504-2754D45ECCA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113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6/5/2019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8882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EE287D7-B554-4A61-8530-525B9881FA8A}"/>
              </a:ext>
            </a:extLst>
          </p:cNvPr>
          <p:cNvSpPr/>
          <p:nvPr/>
        </p:nvSpPr>
        <p:spPr>
          <a:xfrm>
            <a:off x="4485997" y="4380684"/>
            <a:ext cx="2541819" cy="24773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7763B-E134-412E-9A1F-29CF4910B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44" y="1388470"/>
            <a:ext cx="10325120" cy="49756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2D1DA6-8950-4889-89B5-A0954DD5BF86}"/>
              </a:ext>
            </a:extLst>
          </p:cNvPr>
          <p:cNvSpPr/>
          <p:nvPr/>
        </p:nvSpPr>
        <p:spPr>
          <a:xfrm>
            <a:off x="323850" y="6019800"/>
            <a:ext cx="154305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D17E501-6E90-40FB-BCA6-A1F225204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3" y="179427"/>
            <a:ext cx="11868151" cy="1325563"/>
          </a:xfrm>
        </p:spPr>
        <p:txBody>
          <a:bodyPr/>
          <a:lstStyle/>
          <a:p>
            <a:r>
              <a:rPr lang="en-US" sz="4400" dirty="0"/>
              <a:t>“A container terminal in South America”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E7B263-6D2B-4434-94D6-139CD5E0CAA2}"/>
              </a:ext>
            </a:extLst>
          </p:cNvPr>
          <p:cNvSpPr/>
          <p:nvPr/>
        </p:nvSpPr>
        <p:spPr>
          <a:xfrm>
            <a:off x="501283" y="5459007"/>
            <a:ext cx="1466853" cy="560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Total </a:t>
            </a:r>
            <a:r>
              <a:rPr lang="da-DK" dirty="0" err="1">
                <a:solidFill>
                  <a:schemeClr val="tx1"/>
                </a:solidFill>
              </a:rPr>
              <a:t>Cost</a:t>
            </a:r>
            <a:endParaRPr lang="da-DK" dirty="0">
              <a:solidFill>
                <a:schemeClr val="tx1"/>
              </a:solidFill>
            </a:endParaRPr>
          </a:p>
          <a:p>
            <a:pPr algn="ctr"/>
            <a:r>
              <a:rPr lang="da-DK" dirty="0">
                <a:solidFill>
                  <a:schemeClr val="tx1"/>
                </a:solidFill>
              </a:rPr>
              <a:t>CNY million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CFF50E-D6F8-4076-809C-722352D59905}"/>
              </a:ext>
            </a:extLst>
          </p:cNvPr>
          <p:cNvSpPr/>
          <p:nvPr/>
        </p:nvSpPr>
        <p:spPr>
          <a:xfrm>
            <a:off x="464544" y="2159010"/>
            <a:ext cx="1338130" cy="63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Ships</a:t>
            </a:r>
          </a:p>
          <a:p>
            <a:pPr algn="ctr"/>
            <a:r>
              <a:rPr lang="da-DK" dirty="0">
                <a:solidFill>
                  <a:schemeClr val="tx1"/>
                </a:solidFill>
              </a:rPr>
              <a:t>in 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844F18-F044-457D-8ACE-24C92823B4C4}"/>
              </a:ext>
            </a:extLst>
          </p:cNvPr>
          <p:cNvSpPr txBox="1"/>
          <p:nvPr/>
        </p:nvSpPr>
        <p:spPr>
          <a:xfrm>
            <a:off x="323850" y="740173"/>
            <a:ext cx="3719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smart decision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903727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2D1DA6-8950-4889-89B5-A0954DD5BF86}"/>
              </a:ext>
            </a:extLst>
          </p:cNvPr>
          <p:cNvSpPr/>
          <p:nvPr/>
        </p:nvSpPr>
        <p:spPr>
          <a:xfrm>
            <a:off x="323850" y="6019800"/>
            <a:ext cx="154305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C61A31-EEA1-42A7-9FA9-2688BA17E2E4}"/>
              </a:ext>
            </a:extLst>
          </p:cNvPr>
          <p:cNvSpPr/>
          <p:nvPr/>
        </p:nvSpPr>
        <p:spPr>
          <a:xfrm>
            <a:off x="5453149" y="5017918"/>
            <a:ext cx="1543050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834FEC-009E-476B-A6F9-FF3500CB5672}"/>
              </a:ext>
            </a:extLst>
          </p:cNvPr>
          <p:cNvSpPr/>
          <p:nvPr/>
        </p:nvSpPr>
        <p:spPr>
          <a:xfrm>
            <a:off x="4530437" y="450466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B328D3-E16F-4FD5-9F09-261BA33B281B}"/>
              </a:ext>
            </a:extLst>
          </p:cNvPr>
          <p:cNvSpPr/>
          <p:nvPr/>
        </p:nvSpPr>
        <p:spPr>
          <a:xfrm>
            <a:off x="4862385" y="472043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1A9D5D-67E4-4240-B49E-54BF1336EF3B}"/>
              </a:ext>
            </a:extLst>
          </p:cNvPr>
          <p:cNvSpPr txBox="1">
            <a:spLocks/>
          </p:cNvSpPr>
          <p:nvPr/>
        </p:nvSpPr>
        <p:spPr>
          <a:xfrm>
            <a:off x="323850" y="520615"/>
            <a:ext cx="546735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orbel"/>
              </a:rPr>
              <a:t>Flow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dirty="0">
                <a:solidFill>
                  <a:srgbClr val="FF0000"/>
                </a:solidFill>
                <a:latin typeface="Corbel"/>
              </a:rPr>
              <a:t>high intensity and frequent interaction to ensure continuous project progression</a:t>
            </a:r>
            <a:b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</a:br>
            <a:endParaRPr kumimoji="0" lang="en-US" sz="4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27E7F68-6311-4B10-BC65-152844D68B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r="15901"/>
          <a:stretch>
            <a:fillRect/>
          </a:stretch>
        </p:blipFill>
        <p:spPr/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8DAF87F-FCD1-404A-8727-823CBD521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a-DK" sz="2000" dirty="0"/>
              <a:t>Team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a-DK" sz="1800" dirty="0" err="1"/>
              <a:t>Allocate</a:t>
            </a:r>
            <a:r>
              <a:rPr lang="da-DK" sz="1800" dirty="0"/>
              <a:t> </a:t>
            </a:r>
            <a:r>
              <a:rPr lang="da-DK" sz="1800" dirty="0" err="1"/>
              <a:t>core</a:t>
            </a:r>
            <a:r>
              <a:rPr lang="da-DK" sz="1800" dirty="0"/>
              <a:t> team +50%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a-DK" sz="1800" dirty="0" err="1"/>
              <a:t>Colocation</a:t>
            </a:r>
            <a:r>
              <a:rPr lang="da-DK" sz="1800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a-DK" sz="1800" dirty="0"/>
              <a:t>Work shop approach to </a:t>
            </a:r>
            <a:r>
              <a:rPr lang="da-DK" sz="1800" dirty="0" err="1"/>
              <a:t>kill</a:t>
            </a:r>
            <a:r>
              <a:rPr lang="da-DK" sz="1800" dirty="0"/>
              <a:t> </a:t>
            </a:r>
            <a:r>
              <a:rPr lang="da-DK" sz="1800" dirty="0" err="1"/>
              <a:t>complexity</a:t>
            </a:r>
            <a:endParaRPr lang="da-DK" sz="1800" dirty="0"/>
          </a:p>
          <a:p>
            <a:pPr lvl="1">
              <a:buFont typeface="Wingdings" panose="05000000000000000000" pitchFamily="2" charset="2"/>
              <a:buChar char="Ø"/>
            </a:pPr>
            <a:endParaRPr lang="da-DK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da-DK" sz="2000" dirty="0"/>
              <a:t>Heartbeat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a-DK" sz="1800" dirty="0" err="1"/>
              <a:t>Rhythm</a:t>
            </a:r>
            <a:r>
              <a:rPr lang="da-DK" sz="1800" dirty="0"/>
              <a:t> in </a:t>
            </a:r>
            <a:r>
              <a:rPr lang="da-DK" sz="1800" dirty="0" err="1"/>
              <a:t>key</a:t>
            </a:r>
            <a:r>
              <a:rPr lang="da-DK" sz="1800" dirty="0"/>
              <a:t> events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a-DK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da-DK" sz="2000" dirty="0"/>
              <a:t>Make it </a:t>
            </a:r>
            <a:r>
              <a:rPr lang="da-DK" sz="2000" dirty="0" err="1"/>
              <a:t>visual</a:t>
            </a:r>
            <a:r>
              <a:rPr lang="da-DK" sz="2000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a-DK" sz="1800" dirty="0"/>
              <a:t>Visual Planning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a-DK" sz="1800" dirty="0"/>
              <a:t>Board meetings</a:t>
            </a:r>
          </a:p>
        </p:txBody>
      </p:sp>
    </p:spTree>
    <p:extLst>
      <p:ext uri="{BB962C8B-B14F-4D97-AF65-F5344CB8AC3E}">
        <p14:creationId xmlns:p14="http://schemas.microsoft.com/office/powerpoint/2010/main" val="787603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4923" y="2189163"/>
            <a:ext cx="5453575" cy="2090808"/>
          </a:xfrm>
        </p:spPr>
        <p:txBody>
          <a:bodyPr/>
          <a:lstStyle/>
          <a:p>
            <a:r>
              <a:rPr lang="en-US" sz="4000" dirty="0"/>
              <a:t>Short &amp; sweet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4923" y="4279971"/>
            <a:ext cx="5143500" cy="50316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Trust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Parkinson’s law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Kill Complexity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B90FF0-0A85-481B-9A32-4999226F50E5}"/>
              </a:ext>
            </a:extLst>
          </p:cNvPr>
          <p:cNvSpPr/>
          <p:nvPr/>
        </p:nvSpPr>
        <p:spPr>
          <a:xfrm>
            <a:off x="6096000" y="1049482"/>
            <a:ext cx="2289464" cy="11079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2765D5D-AFC8-4066-B5D6-BF5952A4EE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396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2D1DA6-8950-4889-89B5-A0954DD5BF86}"/>
              </a:ext>
            </a:extLst>
          </p:cNvPr>
          <p:cNvSpPr/>
          <p:nvPr/>
        </p:nvSpPr>
        <p:spPr>
          <a:xfrm>
            <a:off x="323850" y="6019800"/>
            <a:ext cx="154305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C61A31-EEA1-42A7-9FA9-2688BA17E2E4}"/>
              </a:ext>
            </a:extLst>
          </p:cNvPr>
          <p:cNvSpPr/>
          <p:nvPr/>
        </p:nvSpPr>
        <p:spPr>
          <a:xfrm>
            <a:off x="5453149" y="5017918"/>
            <a:ext cx="1543050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834FEC-009E-476B-A6F9-FF3500CB5672}"/>
              </a:ext>
            </a:extLst>
          </p:cNvPr>
          <p:cNvSpPr/>
          <p:nvPr/>
        </p:nvSpPr>
        <p:spPr>
          <a:xfrm>
            <a:off x="4530437" y="450466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B328D3-E16F-4FD5-9F09-261BA33B281B}"/>
              </a:ext>
            </a:extLst>
          </p:cNvPr>
          <p:cNvSpPr/>
          <p:nvPr/>
        </p:nvSpPr>
        <p:spPr>
          <a:xfrm>
            <a:off x="4862385" y="472043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1A9D5D-67E4-4240-B49E-54BF1336EF3B}"/>
              </a:ext>
            </a:extLst>
          </p:cNvPr>
          <p:cNvSpPr txBox="1">
            <a:spLocks/>
          </p:cNvSpPr>
          <p:nvPr/>
        </p:nvSpPr>
        <p:spPr>
          <a:xfrm>
            <a:off x="323850" y="520615"/>
            <a:ext cx="546735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TRUST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8DAF87F-FCD1-404A-8727-823CBD521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34" y="1816747"/>
            <a:ext cx="4538749" cy="4351338"/>
          </a:xfrm>
        </p:spPr>
        <p:txBody>
          <a:bodyPr/>
          <a:lstStyle/>
          <a:p>
            <a:pPr marL="0" indent="0">
              <a:buNone/>
            </a:pPr>
            <a:r>
              <a:rPr lang="da-DK" sz="1800" u="sng" dirty="0"/>
              <a:t>CREDIBILITY + RELIABILITY + INTIMACY</a:t>
            </a:r>
            <a:br>
              <a:rPr lang="da-DK" sz="1800" dirty="0"/>
            </a:br>
            <a:r>
              <a:rPr lang="da-DK" sz="1800" dirty="0"/>
              <a:t>                       SELF-INTEREST</a:t>
            </a:r>
            <a:endParaRPr lang="da-DK" sz="1800" u="sng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9518CAF-438B-46EB-82AD-8AA0E5B571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13D469-C499-4D6A-80C2-A6D81137DBA3}"/>
              </a:ext>
            </a:extLst>
          </p:cNvPr>
          <p:cNvSpPr txBox="1"/>
          <p:nvPr/>
        </p:nvSpPr>
        <p:spPr>
          <a:xfrm>
            <a:off x="816745" y="184617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TRUST =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666706-F941-4013-B45D-6B99CBFBF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5" y="2927415"/>
            <a:ext cx="5080000" cy="298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65D7B3-BF0A-4866-9F49-A582D6FBFA30}"/>
              </a:ext>
            </a:extLst>
          </p:cNvPr>
          <p:cNvSpPr txBox="1"/>
          <p:nvPr/>
        </p:nvSpPr>
        <p:spPr>
          <a:xfrm>
            <a:off x="2470705" y="6055303"/>
            <a:ext cx="1049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David </a:t>
            </a:r>
            <a:r>
              <a:rPr lang="da-DK" sz="1200" dirty="0" err="1"/>
              <a:t>Maister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3726431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2D1DA6-8950-4889-89B5-A0954DD5BF86}"/>
              </a:ext>
            </a:extLst>
          </p:cNvPr>
          <p:cNvSpPr/>
          <p:nvPr/>
        </p:nvSpPr>
        <p:spPr>
          <a:xfrm>
            <a:off x="323850" y="6019800"/>
            <a:ext cx="154305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C61A31-EEA1-42A7-9FA9-2688BA17E2E4}"/>
              </a:ext>
            </a:extLst>
          </p:cNvPr>
          <p:cNvSpPr/>
          <p:nvPr/>
        </p:nvSpPr>
        <p:spPr>
          <a:xfrm>
            <a:off x="5453149" y="5017918"/>
            <a:ext cx="1543050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834FEC-009E-476B-A6F9-FF3500CB5672}"/>
              </a:ext>
            </a:extLst>
          </p:cNvPr>
          <p:cNvSpPr/>
          <p:nvPr/>
        </p:nvSpPr>
        <p:spPr>
          <a:xfrm>
            <a:off x="4530437" y="450466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B328D3-E16F-4FD5-9F09-261BA33B281B}"/>
              </a:ext>
            </a:extLst>
          </p:cNvPr>
          <p:cNvSpPr/>
          <p:nvPr/>
        </p:nvSpPr>
        <p:spPr>
          <a:xfrm>
            <a:off x="4862385" y="472043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1A9D5D-67E4-4240-B49E-54BF1336EF3B}"/>
              </a:ext>
            </a:extLst>
          </p:cNvPr>
          <p:cNvSpPr txBox="1">
            <a:spLocks/>
          </p:cNvSpPr>
          <p:nvPr/>
        </p:nvSpPr>
        <p:spPr>
          <a:xfrm>
            <a:off x="323850" y="520615"/>
            <a:ext cx="546735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Parkinson’s law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8DAF87F-FCD1-404A-8727-823CBD521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8" y="1801331"/>
            <a:ext cx="599043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a-DK" sz="1800" dirty="0"/>
              <a:t>”Work </a:t>
            </a:r>
            <a:r>
              <a:rPr lang="da-DK" sz="1800" dirty="0" err="1"/>
              <a:t>expands</a:t>
            </a:r>
            <a:r>
              <a:rPr lang="da-DK" sz="1800" dirty="0"/>
              <a:t> so as to </a:t>
            </a:r>
            <a:r>
              <a:rPr lang="da-DK" sz="1800" dirty="0" err="1"/>
              <a:t>fill</a:t>
            </a:r>
            <a:r>
              <a:rPr lang="da-DK" sz="1800" dirty="0"/>
              <a:t> the time </a:t>
            </a:r>
            <a:br>
              <a:rPr lang="da-DK" sz="1800" dirty="0"/>
            </a:br>
            <a:r>
              <a:rPr lang="da-DK" sz="1800" dirty="0" err="1"/>
              <a:t>available</a:t>
            </a:r>
            <a:r>
              <a:rPr lang="da-DK" sz="1800" dirty="0"/>
              <a:t> for </a:t>
            </a:r>
            <a:r>
              <a:rPr lang="da-DK" sz="1800" dirty="0" err="1"/>
              <a:t>its</a:t>
            </a:r>
            <a:r>
              <a:rPr lang="da-DK" sz="1800" dirty="0"/>
              <a:t> </a:t>
            </a:r>
            <a:r>
              <a:rPr lang="da-DK" sz="1800" dirty="0" err="1"/>
              <a:t>completion</a:t>
            </a:r>
            <a:r>
              <a:rPr lang="da-DK" sz="1800" dirty="0"/>
              <a:t>”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9518CAF-438B-46EB-82AD-8AA0E5B571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/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65D7B3-BF0A-4866-9F49-A582D6FBFA30}"/>
              </a:ext>
            </a:extLst>
          </p:cNvPr>
          <p:cNvSpPr txBox="1"/>
          <p:nvPr/>
        </p:nvSpPr>
        <p:spPr>
          <a:xfrm>
            <a:off x="2334059" y="6037448"/>
            <a:ext cx="1470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/>
              <a:t>Northcote</a:t>
            </a:r>
            <a:r>
              <a:rPr lang="da-DK" sz="1200" dirty="0"/>
              <a:t> </a:t>
            </a:r>
            <a:r>
              <a:rPr lang="da-DK" sz="1200" dirty="0" err="1"/>
              <a:t>Parkinson</a:t>
            </a:r>
            <a:endParaRPr lang="da-DK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6AE21-724A-432D-95D5-726B916E3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86" y="2931554"/>
            <a:ext cx="2647950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8731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2D1DA6-8950-4889-89B5-A0954DD5BF86}"/>
              </a:ext>
            </a:extLst>
          </p:cNvPr>
          <p:cNvSpPr/>
          <p:nvPr/>
        </p:nvSpPr>
        <p:spPr>
          <a:xfrm>
            <a:off x="323850" y="6019800"/>
            <a:ext cx="154305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C61A31-EEA1-42A7-9FA9-2688BA17E2E4}"/>
              </a:ext>
            </a:extLst>
          </p:cNvPr>
          <p:cNvSpPr/>
          <p:nvPr/>
        </p:nvSpPr>
        <p:spPr>
          <a:xfrm>
            <a:off x="5453149" y="5017918"/>
            <a:ext cx="1543050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834FEC-009E-476B-A6F9-FF3500CB5672}"/>
              </a:ext>
            </a:extLst>
          </p:cNvPr>
          <p:cNvSpPr/>
          <p:nvPr/>
        </p:nvSpPr>
        <p:spPr>
          <a:xfrm>
            <a:off x="4530437" y="450466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B328D3-E16F-4FD5-9F09-261BA33B281B}"/>
              </a:ext>
            </a:extLst>
          </p:cNvPr>
          <p:cNvSpPr/>
          <p:nvPr/>
        </p:nvSpPr>
        <p:spPr>
          <a:xfrm>
            <a:off x="4862385" y="472043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1A9D5D-67E4-4240-B49E-54BF1336EF3B}"/>
              </a:ext>
            </a:extLst>
          </p:cNvPr>
          <p:cNvSpPr txBox="1">
            <a:spLocks/>
          </p:cNvSpPr>
          <p:nvPr/>
        </p:nvSpPr>
        <p:spPr>
          <a:xfrm>
            <a:off x="323850" y="520615"/>
            <a:ext cx="546735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Kill Complexity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8DAF87F-FCD1-404A-8727-823CBD521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8" y="1534999"/>
            <a:ext cx="599043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a-DK" sz="1800" dirty="0"/>
              <a:t>”Any intelligent </a:t>
            </a:r>
            <a:r>
              <a:rPr lang="da-DK" sz="1800" dirty="0" err="1"/>
              <a:t>fool</a:t>
            </a:r>
            <a:r>
              <a:rPr lang="da-DK" sz="1800" dirty="0"/>
              <a:t> </a:t>
            </a:r>
            <a:r>
              <a:rPr lang="da-DK" sz="1800" dirty="0" err="1"/>
              <a:t>can</a:t>
            </a:r>
            <a:r>
              <a:rPr lang="da-DK" sz="1800" dirty="0"/>
              <a:t> </a:t>
            </a:r>
            <a:r>
              <a:rPr lang="da-DK" sz="1800" dirty="0" err="1"/>
              <a:t>make</a:t>
            </a:r>
            <a:r>
              <a:rPr lang="da-DK" sz="1800" dirty="0"/>
              <a:t> </a:t>
            </a:r>
            <a:r>
              <a:rPr lang="da-DK" sz="1800" dirty="0" err="1"/>
              <a:t>things</a:t>
            </a:r>
            <a:r>
              <a:rPr lang="da-DK" sz="1800" dirty="0"/>
              <a:t> </a:t>
            </a:r>
            <a:r>
              <a:rPr lang="da-DK" sz="1800" dirty="0" err="1"/>
              <a:t>bigger</a:t>
            </a:r>
            <a:r>
              <a:rPr lang="da-DK" sz="1800" dirty="0"/>
              <a:t>,</a:t>
            </a:r>
            <a:br>
              <a:rPr lang="da-DK" sz="1800" dirty="0"/>
            </a:br>
            <a:r>
              <a:rPr lang="da-DK" sz="1800" dirty="0"/>
              <a:t>more </a:t>
            </a:r>
            <a:r>
              <a:rPr lang="da-DK" sz="1800" dirty="0" err="1"/>
              <a:t>complex</a:t>
            </a:r>
            <a:r>
              <a:rPr lang="da-DK" sz="1800" dirty="0"/>
              <a:t> and more </a:t>
            </a:r>
            <a:r>
              <a:rPr lang="da-DK" sz="1800" dirty="0" err="1"/>
              <a:t>violent</a:t>
            </a:r>
            <a:r>
              <a:rPr lang="da-DK" sz="1800" dirty="0"/>
              <a:t>.</a:t>
            </a:r>
            <a:br>
              <a:rPr lang="da-DK" sz="1800" dirty="0"/>
            </a:br>
            <a:r>
              <a:rPr lang="da-DK" sz="1800" dirty="0"/>
              <a:t>It </a:t>
            </a:r>
            <a:r>
              <a:rPr lang="da-DK" sz="1800" dirty="0" err="1"/>
              <a:t>takes</a:t>
            </a:r>
            <a:r>
              <a:rPr lang="da-DK" sz="1800" dirty="0"/>
              <a:t> a touch of </a:t>
            </a:r>
            <a:r>
              <a:rPr lang="da-DK" sz="1800" dirty="0" err="1"/>
              <a:t>genious</a:t>
            </a:r>
            <a:r>
              <a:rPr lang="da-DK" sz="1800" dirty="0"/>
              <a:t>  -  and a </a:t>
            </a:r>
            <a:br>
              <a:rPr lang="da-DK" sz="1800" dirty="0"/>
            </a:br>
            <a:r>
              <a:rPr lang="da-DK" sz="1800" dirty="0" err="1"/>
              <a:t>lot</a:t>
            </a:r>
            <a:r>
              <a:rPr lang="da-DK" sz="1800" dirty="0"/>
              <a:t> of couraget -  to </a:t>
            </a:r>
            <a:r>
              <a:rPr lang="da-DK" sz="1800" dirty="0" err="1"/>
              <a:t>move</a:t>
            </a:r>
            <a:r>
              <a:rPr lang="da-DK" sz="1800" dirty="0"/>
              <a:t> in the </a:t>
            </a:r>
            <a:br>
              <a:rPr lang="da-DK" sz="1800" dirty="0"/>
            </a:br>
            <a:r>
              <a:rPr lang="da-DK" sz="1800" dirty="0" err="1"/>
              <a:t>opposite</a:t>
            </a:r>
            <a:r>
              <a:rPr lang="da-DK" sz="1800" dirty="0"/>
              <a:t> </a:t>
            </a:r>
            <a:r>
              <a:rPr lang="da-DK" sz="1800" dirty="0" err="1"/>
              <a:t>direction</a:t>
            </a:r>
            <a:r>
              <a:rPr lang="da-DK" sz="1800" dirty="0"/>
              <a:t>”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65D7B3-BF0A-4866-9F49-A582D6FBFA30}"/>
              </a:ext>
            </a:extLst>
          </p:cNvPr>
          <p:cNvSpPr txBox="1"/>
          <p:nvPr/>
        </p:nvSpPr>
        <p:spPr>
          <a:xfrm>
            <a:off x="2457664" y="6011662"/>
            <a:ext cx="1098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Albert Einstein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14251B-EFCB-45FD-A407-A4785795B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17" y="2890186"/>
            <a:ext cx="3794880" cy="2842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DE9FB32D-ED66-4433-9F9A-4567291A5F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" r="45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3131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0F9F51E-A3D5-4726-BACE-D5CDD8A46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jipsen@yahoo.com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3D0B8EE-E922-44C3-8396-A04371183D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16696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F8584F-7886-4325-A762-91C166DBC76D}"/>
              </a:ext>
            </a:extLst>
          </p:cNvPr>
          <p:cNvSpPr/>
          <p:nvPr/>
        </p:nvSpPr>
        <p:spPr>
          <a:xfrm>
            <a:off x="6469778" y="4960118"/>
            <a:ext cx="154305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57D543-0813-4154-BEAC-814143A3FB00}"/>
              </a:ext>
            </a:extLst>
          </p:cNvPr>
          <p:cNvSpPr/>
          <p:nvPr/>
        </p:nvSpPr>
        <p:spPr>
          <a:xfrm>
            <a:off x="6358071" y="1652896"/>
            <a:ext cx="1845891" cy="896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EE287D7-B554-4A61-8530-525B9881FA8A}"/>
              </a:ext>
            </a:extLst>
          </p:cNvPr>
          <p:cNvSpPr/>
          <p:nvPr/>
        </p:nvSpPr>
        <p:spPr>
          <a:xfrm>
            <a:off x="4485997" y="4380684"/>
            <a:ext cx="2541819" cy="24773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A56BE3-7FC3-4BF2-9942-115DDEABA984}"/>
              </a:ext>
            </a:extLst>
          </p:cNvPr>
          <p:cNvSpPr txBox="1"/>
          <p:nvPr/>
        </p:nvSpPr>
        <p:spPr>
          <a:xfrm>
            <a:off x="5783035" y="1020522"/>
            <a:ext cx="3719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smart decision</a:t>
            </a:r>
            <a:endParaRPr lang="da-DK" sz="3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CE91C5E-6D59-4607-BFC3-97ED8613B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58"/>
          <a:stretch/>
        </p:blipFill>
        <p:spPr>
          <a:xfrm>
            <a:off x="5631722" y="1672247"/>
            <a:ext cx="4984030" cy="4499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8CBC06-40B3-4866-B04F-77A2EB04D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341"/>
          <a:stretch/>
        </p:blipFill>
        <p:spPr>
          <a:xfrm>
            <a:off x="231316" y="1672247"/>
            <a:ext cx="5212073" cy="44990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2D1DA6-8950-4889-89B5-A0954DD5BF86}"/>
              </a:ext>
            </a:extLst>
          </p:cNvPr>
          <p:cNvSpPr/>
          <p:nvPr/>
        </p:nvSpPr>
        <p:spPr>
          <a:xfrm>
            <a:off x="323850" y="6019800"/>
            <a:ext cx="154305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D17E501-6E90-40FB-BCA6-A1F225204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3" y="179427"/>
            <a:ext cx="11868151" cy="1325563"/>
          </a:xfrm>
        </p:spPr>
        <p:txBody>
          <a:bodyPr/>
          <a:lstStyle/>
          <a:p>
            <a:r>
              <a:rPr lang="en-US" sz="4400" dirty="0"/>
              <a:t>Project Portfolio execution 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844F18-F044-457D-8ACE-24C92823B4C4}"/>
              </a:ext>
            </a:extLst>
          </p:cNvPr>
          <p:cNvSpPr txBox="1"/>
          <p:nvPr/>
        </p:nvSpPr>
        <p:spPr>
          <a:xfrm>
            <a:off x="1337304" y="1002976"/>
            <a:ext cx="3465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easy decision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322561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2D1DA6-8950-4889-89B5-A0954DD5BF86}"/>
              </a:ext>
            </a:extLst>
          </p:cNvPr>
          <p:cNvSpPr/>
          <p:nvPr/>
        </p:nvSpPr>
        <p:spPr>
          <a:xfrm>
            <a:off x="323850" y="6019800"/>
            <a:ext cx="154305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C61A31-EEA1-42A7-9FA9-2688BA17E2E4}"/>
              </a:ext>
            </a:extLst>
          </p:cNvPr>
          <p:cNvSpPr/>
          <p:nvPr/>
        </p:nvSpPr>
        <p:spPr>
          <a:xfrm>
            <a:off x="5453149" y="5017918"/>
            <a:ext cx="1543050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834FEC-009E-476B-A6F9-FF3500CB5672}"/>
              </a:ext>
            </a:extLst>
          </p:cNvPr>
          <p:cNvSpPr/>
          <p:nvPr/>
        </p:nvSpPr>
        <p:spPr>
          <a:xfrm>
            <a:off x="4530437" y="450466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B328D3-E16F-4FD5-9F09-261BA33B281B}"/>
              </a:ext>
            </a:extLst>
          </p:cNvPr>
          <p:cNvSpPr/>
          <p:nvPr/>
        </p:nvSpPr>
        <p:spPr>
          <a:xfrm>
            <a:off x="4862385" y="472043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1A9D5D-67E4-4240-B49E-54BF1336EF3B}"/>
              </a:ext>
            </a:extLst>
          </p:cNvPr>
          <p:cNvSpPr txBox="1">
            <a:spLocks/>
          </p:cNvSpPr>
          <p:nvPr/>
        </p:nvSpPr>
        <p:spPr>
          <a:xfrm>
            <a:off x="375550" y="751391"/>
            <a:ext cx="546735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Key points to remember about project portfolio management:</a:t>
            </a:r>
          </a:p>
          <a:p>
            <a:br>
              <a:rPr lang="en-US" sz="2400" dirty="0"/>
            </a:br>
            <a:endParaRPr lang="en-US" sz="24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EDEAD5B-8376-4004-9144-2C3398563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2" y="1534233"/>
            <a:ext cx="5190859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It is absolutely necessary that some-one assumes responsibility at portfolio level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The effect of projects must be taken into account as a crucial factor in the prioritization of the project portfolio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Spreading one’s scarce resources between too many projects is damaging to the bottom line – and to the scarce resources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Project portfolio management is about making trade-offs – less is more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The notion of equality is poisonous to an efficient project portfolio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Remember the numbers 2 (number of concurrent projects per project participant) and 5 (maximum number of must-win battles)</a:t>
            </a:r>
          </a:p>
          <a:p>
            <a:pPr marL="0" indent="0" algn="r">
              <a:buNone/>
            </a:pPr>
            <a:endParaRPr lang="en-US" sz="1800" b="1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CDEBCC7-A92A-4716-BC42-3E3341D8E3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r="131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620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4923" y="2189163"/>
            <a:ext cx="5453575" cy="2090808"/>
          </a:xfrm>
        </p:spPr>
        <p:txBody>
          <a:bodyPr/>
          <a:lstStyle/>
          <a:p>
            <a:r>
              <a:rPr lang="en-US" sz="4000" dirty="0"/>
              <a:t>Project Management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4923" y="4279971"/>
            <a:ext cx="5143500" cy="503167"/>
          </a:xfrm>
        </p:spPr>
        <p:txBody>
          <a:bodyPr/>
          <a:lstStyle/>
          <a:p>
            <a:r>
              <a:rPr lang="en-US" dirty="0"/>
              <a:t>Do the project right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B90FF0-0A85-481B-9A32-4999226F50E5}"/>
              </a:ext>
            </a:extLst>
          </p:cNvPr>
          <p:cNvSpPr/>
          <p:nvPr/>
        </p:nvSpPr>
        <p:spPr>
          <a:xfrm>
            <a:off x="6096000" y="1049482"/>
            <a:ext cx="2289464" cy="11079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BA0B11B-9D68-4880-862E-527B17F78E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37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434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2A0C17-A174-4316-91BD-A0E73A3C2594}"/>
              </a:ext>
            </a:extLst>
          </p:cNvPr>
          <p:cNvSpPr/>
          <p:nvPr/>
        </p:nvSpPr>
        <p:spPr>
          <a:xfrm>
            <a:off x="1342" y="246621"/>
            <a:ext cx="12192000" cy="6121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123" name="Isosceles Triangle 5122">
            <a:extLst>
              <a:ext uri="{FF2B5EF4-FFF2-40B4-BE49-F238E27FC236}">
                <a16:creationId xmlns:a16="http://schemas.microsoft.com/office/drawing/2014/main" id="{649EF7B6-755C-484E-B042-8479E21A4C47}"/>
              </a:ext>
            </a:extLst>
          </p:cNvPr>
          <p:cNvSpPr/>
          <p:nvPr/>
        </p:nvSpPr>
        <p:spPr>
          <a:xfrm>
            <a:off x="2130552" y="2799145"/>
            <a:ext cx="3429000" cy="2394647"/>
          </a:xfrm>
          <a:prstGeom prst="triangle">
            <a:avLst>
              <a:gd name="adj" fmla="val 51554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224911F-4466-4755-95C8-B2E9783C50C6}"/>
              </a:ext>
            </a:extLst>
          </p:cNvPr>
          <p:cNvSpPr/>
          <p:nvPr/>
        </p:nvSpPr>
        <p:spPr>
          <a:xfrm>
            <a:off x="987441" y="4058855"/>
            <a:ext cx="2331720" cy="2315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75DABBA-727A-4D3E-8C2F-22889C136E17}"/>
              </a:ext>
            </a:extLst>
          </p:cNvPr>
          <p:cNvSpPr/>
          <p:nvPr/>
        </p:nvSpPr>
        <p:spPr>
          <a:xfrm>
            <a:off x="4488205" y="4052759"/>
            <a:ext cx="2331720" cy="2315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                                                  </a:t>
            </a:r>
          </a:p>
        </p:txBody>
      </p:sp>
      <p:sp>
        <p:nvSpPr>
          <p:cNvPr id="5122" name="Oval 5121">
            <a:extLst>
              <a:ext uri="{FF2B5EF4-FFF2-40B4-BE49-F238E27FC236}">
                <a16:creationId xmlns:a16="http://schemas.microsoft.com/office/drawing/2014/main" id="{4AC64437-CD49-4CFC-807F-8D3496CA51DD}"/>
              </a:ext>
            </a:extLst>
          </p:cNvPr>
          <p:cNvSpPr/>
          <p:nvPr/>
        </p:nvSpPr>
        <p:spPr>
          <a:xfrm>
            <a:off x="2615184" y="1664208"/>
            <a:ext cx="2331720" cy="2315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FCA16-8D78-4A87-9023-708458E3A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80C3E07-3509-4911-AFF9-20EA8F12D0A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281834" y="6505624"/>
            <a:ext cx="2588705" cy="284802"/>
          </a:xfrm>
        </p:spPr>
        <p:txBody>
          <a:bodyPr/>
          <a:lstStyle/>
          <a:p>
            <a:pPr algn="l"/>
            <a:r>
              <a:rPr lang="en-US" b="1" cap="all" dirty="0">
                <a:solidFill>
                  <a:srgbClr val="0D1D51"/>
                </a:solidFill>
                <a:latin typeface="+mj-lt"/>
              </a:rPr>
              <a:t>Time</a:t>
            </a:r>
          </a:p>
          <a:p>
            <a:pPr algn="l"/>
            <a:r>
              <a:rPr lang="en-US" dirty="0"/>
              <a:t>                   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71C9CF1-70B0-46DB-869F-6DC53668898D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2486691" y="1184843"/>
            <a:ext cx="2588705" cy="495389"/>
          </a:xfrm>
        </p:spPr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0F7B49-6C9D-4DBF-AD20-9D4CFAB1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18D346-A60E-494D-ACAA-A11086C7EEAE}"/>
              </a:ext>
            </a:extLst>
          </p:cNvPr>
          <p:cNvSpPr/>
          <p:nvPr/>
        </p:nvSpPr>
        <p:spPr>
          <a:xfrm>
            <a:off x="156175" y="6227064"/>
            <a:ext cx="1389161" cy="568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FF42957-7499-420E-A832-7DBAA3DB3B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7225" y="4276725"/>
            <a:ext cx="1858962" cy="1858963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C846DED-CD9F-4637-B197-16DE22632A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16638"/>
          <a:stretch>
            <a:fillRect/>
          </a:stretch>
        </p:blipFill>
        <p:spPr>
          <a:xfrm>
            <a:off x="2856675" y="1895475"/>
            <a:ext cx="1860550" cy="1858963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B505FF8-2E7D-4E24-93E4-E800E1B67EE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1210437" y="4276725"/>
            <a:ext cx="1858963" cy="1858963"/>
          </a:xfrm>
        </p:spPr>
      </p:pic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05699B8-D05B-41BB-B979-294BE0158F8A}"/>
              </a:ext>
            </a:extLst>
          </p:cNvPr>
          <p:cNvSpPr txBox="1">
            <a:spLocks/>
          </p:cNvSpPr>
          <p:nvPr/>
        </p:nvSpPr>
        <p:spPr>
          <a:xfrm>
            <a:off x="1081916" y="375163"/>
            <a:ext cx="9910719" cy="4953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 cap="all" baseline="0">
                <a:solidFill>
                  <a:srgbClr val="0D1D5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The Classic project triple constraints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B93BAE39-CCDF-4F15-BFC0-F1D9C308F57B}"/>
              </a:ext>
            </a:extLst>
          </p:cNvPr>
          <p:cNvSpPr txBox="1">
            <a:spLocks/>
          </p:cNvSpPr>
          <p:nvPr/>
        </p:nvSpPr>
        <p:spPr>
          <a:xfrm>
            <a:off x="1545336" y="6511432"/>
            <a:ext cx="850755" cy="2848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cap="all" dirty="0">
                <a:solidFill>
                  <a:srgbClr val="0D1D51"/>
                </a:solidFill>
                <a:latin typeface="+mj-lt"/>
              </a:rPr>
              <a:t>Cost </a:t>
            </a:r>
          </a:p>
          <a:p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C25F45-8EDB-40AE-902C-9B6A100C0A10}"/>
              </a:ext>
            </a:extLst>
          </p:cNvPr>
          <p:cNvSpPr/>
          <p:nvPr/>
        </p:nvSpPr>
        <p:spPr>
          <a:xfrm>
            <a:off x="7982712" y="2148840"/>
            <a:ext cx="3502152" cy="3986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lang="da-DK" sz="11500" dirty="0">
                <a:solidFill>
                  <a:srgbClr val="FF0000"/>
                </a:solidFill>
              </a:rPr>
              <a:t>30%</a:t>
            </a:r>
          </a:p>
          <a:p>
            <a:pPr algn="ctr"/>
            <a:r>
              <a:rPr lang="da-DK" dirty="0">
                <a:solidFill>
                  <a:schemeClr val="bg2">
                    <a:lumMod val="90000"/>
                  </a:schemeClr>
                </a:solidFill>
              </a:rPr>
              <a:t>OF ALL PROJECTS TODAY ARE CHARACTERISED AS SUCCESFUL</a:t>
            </a:r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3262A6-BFBD-4D33-8F00-4CD499925688}"/>
              </a:ext>
            </a:extLst>
          </p:cNvPr>
          <p:cNvSpPr txBox="1"/>
          <p:nvPr/>
        </p:nvSpPr>
        <p:spPr>
          <a:xfrm>
            <a:off x="8665724" y="5820186"/>
            <a:ext cx="2845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 err="1">
                <a:solidFill>
                  <a:schemeClr val="bg2">
                    <a:lumMod val="90000"/>
                  </a:schemeClr>
                </a:solidFill>
              </a:rPr>
              <a:t>Standish</a:t>
            </a:r>
            <a:r>
              <a:rPr lang="da-DK" sz="1400" i="1" dirty="0">
                <a:solidFill>
                  <a:schemeClr val="bg2">
                    <a:lumMod val="90000"/>
                  </a:schemeClr>
                </a:solidFill>
              </a:rPr>
              <a:t> Group, 1994-2015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412417-D3DB-4E2C-B6AB-423C578E962D}"/>
              </a:ext>
            </a:extLst>
          </p:cNvPr>
          <p:cNvSpPr/>
          <p:nvPr/>
        </p:nvSpPr>
        <p:spPr>
          <a:xfrm>
            <a:off x="7936927" y="1920829"/>
            <a:ext cx="3593721" cy="42638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664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2A0C17-A174-4316-91BD-A0E73A3C2594}"/>
              </a:ext>
            </a:extLst>
          </p:cNvPr>
          <p:cNvSpPr/>
          <p:nvPr/>
        </p:nvSpPr>
        <p:spPr>
          <a:xfrm>
            <a:off x="1342" y="246621"/>
            <a:ext cx="12192000" cy="6121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123" name="Isosceles Triangle 5122">
            <a:extLst>
              <a:ext uri="{FF2B5EF4-FFF2-40B4-BE49-F238E27FC236}">
                <a16:creationId xmlns:a16="http://schemas.microsoft.com/office/drawing/2014/main" id="{649EF7B6-755C-484E-B042-8479E21A4C47}"/>
              </a:ext>
            </a:extLst>
          </p:cNvPr>
          <p:cNvSpPr/>
          <p:nvPr/>
        </p:nvSpPr>
        <p:spPr>
          <a:xfrm>
            <a:off x="2105385" y="2799145"/>
            <a:ext cx="3429000" cy="2394647"/>
          </a:xfrm>
          <a:prstGeom prst="triangle">
            <a:avLst>
              <a:gd name="adj" fmla="val 51554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224911F-4466-4755-95C8-B2E9783C50C6}"/>
              </a:ext>
            </a:extLst>
          </p:cNvPr>
          <p:cNvSpPr/>
          <p:nvPr/>
        </p:nvSpPr>
        <p:spPr>
          <a:xfrm>
            <a:off x="962274" y="4058855"/>
            <a:ext cx="2331720" cy="2315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75DABBA-727A-4D3E-8C2F-22889C136E17}"/>
              </a:ext>
            </a:extLst>
          </p:cNvPr>
          <p:cNvSpPr/>
          <p:nvPr/>
        </p:nvSpPr>
        <p:spPr>
          <a:xfrm>
            <a:off x="4463038" y="4052759"/>
            <a:ext cx="2331720" cy="2315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                                                  </a:t>
            </a:r>
          </a:p>
        </p:txBody>
      </p:sp>
      <p:sp>
        <p:nvSpPr>
          <p:cNvPr id="5122" name="Oval 5121">
            <a:extLst>
              <a:ext uri="{FF2B5EF4-FFF2-40B4-BE49-F238E27FC236}">
                <a16:creationId xmlns:a16="http://schemas.microsoft.com/office/drawing/2014/main" id="{4AC64437-CD49-4CFC-807F-8D3496CA51DD}"/>
              </a:ext>
            </a:extLst>
          </p:cNvPr>
          <p:cNvSpPr/>
          <p:nvPr/>
        </p:nvSpPr>
        <p:spPr>
          <a:xfrm>
            <a:off x="2590017" y="1664208"/>
            <a:ext cx="2331720" cy="2315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FCA16-8D78-4A87-9023-708458E3A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71C9CF1-70B0-46DB-869F-6DC53668898D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2461524" y="1184843"/>
            <a:ext cx="2588705" cy="495389"/>
          </a:xfrm>
        </p:spPr>
        <p:txBody>
          <a:bodyPr/>
          <a:lstStyle/>
          <a:p>
            <a:r>
              <a:rPr lang="en-US" dirty="0"/>
              <a:t>Impact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0F7B49-6C9D-4DBF-AD20-9D4CFAB1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18D346-A60E-494D-ACAA-A11086C7EEAE}"/>
              </a:ext>
            </a:extLst>
          </p:cNvPr>
          <p:cNvSpPr/>
          <p:nvPr/>
        </p:nvSpPr>
        <p:spPr>
          <a:xfrm>
            <a:off x="156175" y="6227064"/>
            <a:ext cx="1389161" cy="568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05699B8-D05B-41BB-B979-294BE0158F8A}"/>
              </a:ext>
            </a:extLst>
          </p:cNvPr>
          <p:cNvSpPr txBox="1">
            <a:spLocks/>
          </p:cNvSpPr>
          <p:nvPr/>
        </p:nvSpPr>
        <p:spPr>
          <a:xfrm>
            <a:off x="1081916" y="375163"/>
            <a:ext cx="9910719" cy="4953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 cap="all" baseline="0">
                <a:solidFill>
                  <a:srgbClr val="0D1D5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The new project triple constraints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B93BAE39-CCDF-4F15-BFC0-F1D9C308F57B}"/>
              </a:ext>
            </a:extLst>
          </p:cNvPr>
          <p:cNvSpPr txBox="1">
            <a:spLocks/>
          </p:cNvSpPr>
          <p:nvPr/>
        </p:nvSpPr>
        <p:spPr>
          <a:xfrm>
            <a:off x="1661557" y="6511432"/>
            <a:ext cx="799967" cy="2848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cap="all" dirty="0">
                <a:solidFill>
                  <a:srgbClr val="0D1D51"/>
                </a:solidFill>
                <a:latin typeface="+mj-lt"/>
              </a:rPr>
              <a:t>flow </a:t>
            </a:r>
          </a:p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80C3E07-3509-4911-AFF9-20EA8F12D0A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050229" y="6532079"/>
            <a:ext cx="2588705" cy="284802"/>
          </a:xfrm>
        </p:spPr>
        <p:txBody>
          <a:bodyPr/>
          <a:lstStyle/>
          <a:p>
            <a:pPr algn="l"/>
            <a:r>
              <a:rPr lang="en-US" b="1" cap="all" dirty="0">
                <a:solidFill>
                  <a:srgbClr val="0D1D51"/>
                </a:solidFill>
                <a:latin typeface="+mj-lt"/>
              </a:rPr>
              <a:t>Leadership</a:t>
            </a:r>
          </a:p>
          <a:p>
            <a:pPr algn="l"/>
            <a:r>
              <a:rPr lang="en-US" dirty="0"/>
              <a:t>                    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433EA968-C5BE-4E85-BA3B-75B38EBA5B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2" r="13492"/>
          <a:stretch>
            <a:fillRect/>
          </a:stretch>
        </p:blipFill>
        <p:spPr>
          <a:xfrm>
            <a:off x="2840271" y="1857375"/>
            <a:ext cx="1851025" cy="1898650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91EA027-DF88-4C4A-9053-536EBD65A91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4" r="17134"/>
          <a:stretch>
            <a:fillRect/>
          </a:stretch>
        </p:blipFill>
        <p:spPr>
          <a:xfrm>
            <a:off x="1165458" y="4313238"/>
            <a:ext cx="1936750" cy="1841500"/>
          </a:xfr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5FF5A365-8A38-4019-9678-4EAEBF9452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1" r="15991"/>
          <a:stretch>
            <a:fillRect/>
          </a:stretch>
        </p:blipFill>
        <p:spPr>
          <a:xfrm>
            <a:off x="4750033" y="4321175"/>
            <a:ext cx="1803400" cy="1770063"/>
          </a:xfr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7E4A650-6D34-455C-9B9F-9ED07D217748}"/>
              </a:ext>
            </a:extLst>
          </p:cNvPr>
          <p:cNvSpPr/>
          <p:nvPr/>
        </p:nvSpPr>
        <p:spPr>
          <a:xfrm>
            <a:off x="7982712" y="2148840"/>
            <a:ext cx="3502152" cy="3986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br>
              <a:rPr lang="da-DK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a-DK" dirty="0">
                <a:solidFill>
                  <a:schemeClr val="bg2">
                    <a:lumMod val="90000"/>
                  </a:schemeClr>
                </a:solidFill>
              </a:rPr>
              <a:t>IMPACT:</a:t>
            </a:r>
            <a:br>
              <a:rPr lang="da-DK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Stakeholder satisfaction is the ultimate success criteria</a:t>
            </a:r>
          </a:p>
          <a:p>
            <a:pPr algn="ctr"/>
            <a:endParaRPr lang="en-US" i="1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LEADERSHIP:</a:t>
            </a:r>
          </a:p>
          <a:p>
            <a:pPr algn="ctr"/>
            <a:r>
              <a:rPr lang="en-US" i="1" dirty="0">
                <a:solidFill>
                  <a:srgbClr val="FF0000"/>
                </a:solidFill>
                <a:latin typeface="Corbel"/>
              </a:rPr>
              <a:t>Embrace uncertainty an make It happen</a:t>
            </a:r>
            <a:br>
              <a:rPr lang="en-US" i="1" dirty="0">
                <a:solidFill>
                  <a:srgbClr val="FF0000"/>
                </a:solidFill>
                <a:latin typeface="Corbel"/>
              </a:rPr>
            </a:br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FLOW:</a:t>
            </a:r>
          </a:p>
          <a:p>
            <a:pPr algn="ctr"/>
            <a:r>
              <a:rPr lang="en-US" i="1" dirty="0">
                <a:solidFill>
                  <a:srgbClr val="FF0000"/>
                </a:solidFill>
                <a:latin typeface="Corbel"/>
              </a:rPr>
              <a:t>High intensity and frequent interaction to ensure continuous project progression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lang="da-DK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23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2D1DA6-8950-4889-89B5-A0954DD5BF86}"/>
              </a:ext>
            </a:extLst>
          </p:cNvPr>
          <p:cNvSpPr/>
          <p:nvPr/>
        </p:nvSpPr>
        <p:spPr>
          <a:xfrm>
            <a:off x="323850" y="6019800"/>
            <a:ext cx="154305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C61A31-EEA1-42A7-9FA9-2688BA17E2E4}"/>
              </a:ext>
            </a:extLst>
          </p:cNvPr>
          <p:cNvSpPr/>
          <p:nvPr/>
        </p:nvSpPr>
        <p:spPr>
          <a:xfrm>
            <a:off x="5453149" y="5017918"/>
            <a:ext cx="1543050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834FEC-009E-476B-A6F9-FF3500CB5672}"/>
              </a:ext>
            </a:extLst>
          </p:cNvPr>
          <p:cNvSpPr/>
          <p:nvPr/>
        </p:nvSpPr>
        <p:spPr>
          <a:xfrm>
            <a:off x="4530437" y="450466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B328D3-E16F-4FD5-9F09-261BA33B281B}"/>
              </a:ext>
            </a:extLst>
          </p:cNvPr>
          <p:cNvSpPr/>
          <p:nvPr/>
        </p:nvSpPr>
        <p:spPr>
          <a:xfrm>
            <a:off x="4862385" y="472043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1A9D5D-67E4-4240-B49E-54BF1336EF3B}"/>
              </a:ext>
            </a:extLst>
          </p:cNvPr>
          <p:cNvSpPr txBox="1">
            <a:spLocks/>
          </p:cNvSpPr>
          <p:nvPr/>
        </p:nvSpPr>
        <p:spPr>
          <a:xfrm>
            <a:off x="323211" y="818883"/>
            <a:ext cx="546735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prstClr val="black"/>
                </a:solidFill>
                <a:latin typeface="Corbel"/>
              </a:rPr>
              <a:t>Impact</a:t>
            </a:r>
            <a:br>
              <a:rPr lang="en-US" sz="4800" dirty="0">
                <a:solidFill>
                  <a:prstClr val="black"/>
                </a:solidFill>
                <a:latin typeface="Corbel"/>
              </a:rPr>
            </a:br>
            <a:r>
              <a:rPr lang="en-US" sz="1800" b="0" i="1" dirty="0">
                <a:solidFill>
                  <a:srgbClr val="FF0000"/>
                </a:solidFill>
              </a:rPr>
              <a:t>Stakeholder satisfaction is the ultimate success criteria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</a:br>
            <a:endParaRPr kumimoji="0" lang="en-US" sz="4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38F33C-B08A-46CC-9184-EE15E0A20A53}"/>
              </a:ext>
            </a:extLst>
          </p:cNvPr>
          <p:cNvSpPr txBox="1"/>
          <p:nvPr/>
        </p:nvSpPr>
        <p:spPr>
          <a:xfrm>
            <a:off x="9555480" y="3813048"/>
            <a:ext cx="1265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accent2"/>
                </a:solidFill>
              </a:rPr>
              <a:t>MS IMPACT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893A31-1F8E-4214-92CC-0F208B38EC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t="9038" r="8221" b="20847"/>
          <a:stretch/>
        </p:blipFill>
        <p:spPr>
          <a:xfrm>
            <a:off x="2506" y="-201168"/>
            <a:ext cx="12469910" cy="718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2D1DA6-8950-4889-89B5-A0954DD5BF86}"/>
              </a:ext>
            </a:extLst>
          </p:cNvPr>
          <p:cNvSpPr/>
          <p:nvPr/>
        </p:nvSpPr>
        <p:spPr>
          <a:xfrm>
            <a:off x="323850" y="6019800"/>
            <a:ext cx="154305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C61A31-EEA1-42A7-9FA9-2688BA17E2E4}"/>
              </a:ext>
            </a:extLst>
          </p:cNvPr>
          <p:cNvSpPr/>
          <p:nvPr/>
        </p:nvSpPr>
        <p:spPr>
          <a:xfrm>
            <a:off x="5453149" y="5017918"/>
            <a:ext cx="1543050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834FEC-009E-476B-A6F9-FF3500CB5672}"/>
              </a:ext>
            </a:extLst>
          </p:cNvPr>
          <p:cNvSpPr/>
          <p:nvPr/>
        </p:nvSpPr>
        <p:spPr>
          <a:xfrm>
            <a:off x="4530437" y="450466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B328D3-E16F-4FD5-9F09-261BA33B281B}"/>
              </a:ext>
            </a:extLst>
          </p:cNvPr>
          <p:cNvSpPr/>
          <p:nvPr/>
        </p:nvSpPr>
        <p:spPr>
          <a:xfrm>
            <a:off x="4862385" y="472043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1A9D5D-67E4-4240-B49E-54BF1336EF3B}"/>
              </a:ext>
            </a:extLst>
          </p:cNvPr>
          <p:cNvSpPr txBox="1">
            <a:spLocks/>
          </p:cNvSpPr>
          <p:nvPr/>
        </p:nvSpPr>
        <p:spPr>
          <a:xfrm>
            <a:off x="323211" y="818883"/>
            <a:ext cx="546735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prstClr val="black"/>
                </a:solidFill>
                <a:latin typeface="Corbel"/>
              </a:rPr>
              <a:t>Impact</a:t>
            </a:r>
            <a:br>
              <a:rPr lang="en-US" sz="4800" dirty="0">
                <a:solidFill>
                  <a:prstClr val="black"/>
                </a:solidFill>
                <a:latin typeface="Corbel"/>
              </a:rPr>
            </a:br>
            <a:r>
              <a:rPr lang="en-US" sz="1800" b="0" i="1" dirty="0">
                <a:solidFill>
                  <a:srgbClr val="FF0000"/>
                </a:solidFill>
              </a:rPr>
              <a:t>Stakeholder satisfaction is the ultimate success criteria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</a:br>
            <a:endParaRPr kumimoji="0" lang="en-US" sz="4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EDEAD5B-8376-4004-9144-2C3398563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211" y="1757320"/>
            <a:ext cx="503649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The user is not the Client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HIPPO – Highest Paid Person’s Opinion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The better we can manage stakeholders on all levels of the project the better project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One Page Project Strategy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Mission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Objectives – Impact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Design Drivers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Changing needs on different levels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High complexity projects require increased efforts on impact evaluation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Identify Changes – issue letter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Avoid Scope Creep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60523DE-539D-4BA8-97E7-1F4612603D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r="91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2244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2D1DA6-8950-4889-89B5-A0954DD5BF86}"/>
              </a:ext>
            </a:extLst>
          </p:cNvPr>
          <p:cNvSpPr/>
          <p:nvPr/>
        </p:nvSpPr>
        <p:spPr>
          <a:xfrm>
            <a:off x="323850" y="6019800"/>
            <a:ext cx="154305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C61A31-EEA1-42A7-9FA9-2688BA17E2E4}"/>
              </a:ext>
            </a:extLst>
          </p:cNvPr>
          <p:cNvSpPr/>
          <p:nvPr/>
        </p:nvSpPr>
        <p:spPr>
          <a:xfrm>
            <a:off x="5453149" y="5017918"/>
            <a:ext cx="1543050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834FEC-009E-476B-A6F9-FF3500CB5672}"/>
              </a:ext>
            </a:extLst>
          </p:cNvPr>
          <p:cNvSpPr/>
          <p:nvPr/>
        </p:nvSpPr>
        <p:spPr>
          <a:xfrm>
            <a:off x="4530437" y="450466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B328D3-E16F-4FD5-9F09-261BA33B281B}"/>
              </a:ext>
            </a:extLst>
          </p:cNvPr>
          <p:cNvSpPr/>
          <p:nvPr/>
        </p:nvSpPr>
        <p:spPr>
          <a:xfrm>
            <a:off x="4862385" y="4720432"/>
            <a:ext cx="2044525" cy="17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1A9D5D-67E4-4240-B49E-54BF1336EF3B}"/>
              </a:ext>
            </a:extLst>
          </p:cNvPr>
          <p:cNvSpPr txBox="1">
            <a:spLocks/>
          </p:cNvSpPr>
          <p:nvPr/>
        </p:nvSpPr>
        <p:spPr>
          <a:xfrm>
            <a:off x="323850" y="520615"/>
            <a:ext cx="546735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orbel"/>
              </a:rPr>
              <a:t>Leadership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Leadership will embrace un</a:t>
            </a:r>
            <a:r>
              <a:rPr lang="en-US" sz="1800" b="0" i="1" dirty="0">
                <a:solidFill>
                  <a:srgbClr val="FF0000"/>
                </a:solidFill>
                <a:latin typeface="Corbel"/>
              </a:rPr>
              <a:t>certainty and make It happen</a:t>
            </a:r>
            <a:b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</a:br>
            <a:endParaRPr kumimoji="0" lang="en-US" sz="4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6647129-CA04-4CCB-A98E-00F088EF50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r="13576"/>
          <a:stretch>
            <a:fillRect/>
          </a:stretch>
        </p:blipFill>
        <p:spPr/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16F24-8A8F-48FD-AFDE-D4376E0AFCBC}"/>
              </a:ext>
            </a:extLst>
          </p:cNvPr>
          <p:cNvSpPr txBox="1">
            <a:spLocks/>
          </p:cNvSpPr>
          <p:nvPr/>
        </p:nvSpPr>
        <p:spPr>
          <a:xfrm>
            <a:off x="323211" y="1757320"/>
            <a:ext cx="503649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Active Project Ownership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Own the Impact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Ensure resource commitment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Show up and engage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Collaborative leadership approach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LEAD the Impact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Facilitate interactions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Put people first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Reflective and adaptive mindset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Say yes to the mess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Embrace Key Stakeholders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/>
              <a:t>Know yourself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400" b="1" dirty="0"/>
          </a:p>
          <a:p>
            <a:pPr>
              <a:buFont typeface="Wingdings" panose="05000000000000000000" pitchFamily="2" charset="2"/>
              <a:buChar char="Ø"/>
            </a:pPr>
            <a:endParaRPr lang="en-US" sz="18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136552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3262</TotalTime>
  <Words>461</Words>
  <Application>Microsoft Office PowerPoint</Application>
  <PresentationFormat>Widescreen</PresentationFormat>
  <Paragraphs>145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Corbel</vt:lpstr>
      <vt:lpstr>Wingdings</vt:lpstr>
      <vt:lpstr>Office Theme</vt:lpstr>
      <vt:lpstr>1_Office Theme</vt:lpstr>
      <vt:lpstr>“A container terminal in South America” </vt:lpstr>
      <vt:lpstr>Project Portfolio execution  </vt:lpstr>
      <vt:lpstr>PowerPoint Presentation</vt:lpstr>
      <vt:lpstr>Project Management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Short &amp; sweet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Management in a pharma setting</dc:title>
  <dc:creator>JHIP (Jacob Ipsen)</dc:creator>
  <cp:lastModifiedBy>JHIP (Jacob Ipsen)</cp:lastModifiedBy>
  <cp:revision>23</cp:revision>
  <dcterms:created xsi:type="dcterms:W3CDTF">2019-05-31T09:23:52Z</dcterms:created>
  <dcterms:modified xsi:type="dcterms:W3CDTF">2019-06-05T11:19:08Z</dcterms:modified>
</cp:coreProperties>
</file>