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8"/>
  </p:notesMasterIdLst>
  <p:sldIdLst>
    <p:sldId id="280" r:id="rId3"/>
    <p:sldId id="270" r:id="rId4"/>
    <p:sldId id="274" r:id="rId5"/>
    <p:sldId id="283" r:id="rId6"/>
    <p:sldId id="311" r:id="rId7"/>
    <p:sldId id="310" r:id="rId8"/>
    <p:sldId id="312" r:id="rId9"/>
    <p:sldId id="284" r:id="rId10"/>
    <p:sldId id="295" r:id="rId11"/>
    <p:sldId id="291" r:id="rId12"/>
    <p:sldId id="292" r:id="rId13"/>
    <p:sldId id="294" r:id="rId14"/>
    <p:sldId id="296" r:id="rId15"/>
    <p:sldId id="297" r:id="rId16"/>
    <p:sldId id="298" r:id="rId17"/>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6D78"/>
    <a:srgbClr val="3A6F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C9FEA2-37C9-43FB-80A8-7E7C8692614F}" v="2524" dt="2019-06-05T11:13:04.6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08" d="100"/>
          <a:sy n="108" d="100"/>
        </p:scale>
        <p:origin x="65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516D2-9CE5-4ABC-8FBB-68BC80C26D66}" type="datetimeFigureOut">
              <a:rPr lang="da-DK" smtClean="0"/>
              <a:t>05-06-2019</a:t>
            </a:fld>
            <a:endParaRPr lang="da-D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782407-1F5D-4A5F-A25B-D3E7965812DF}" type="slidenum">
              <a:rPr lang="da-DK" smtClean="0"/>
              <a:t>‹#›</a:t>
            </a:fld>
            <a:endParaRPr lang="da-DK"/>
          </a:p>
        </p:txBody>
      </p:sp>
    </p:spTree>
    <p:extLst>
      <p:ext uri="{BB962C8B-B14F-4D97-AF65-F5344CB8AC3E}">
        <p14:creationId xmlns:p14="http://schemas.microsoft.com/office/powerpoint/2010/main" val="1447969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1377690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501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748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4304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851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731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573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078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5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03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024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219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8419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9146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36304E-FDE3-4B4F-A3B7-EBE87F3FA5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1074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7E195E-583F-4075-B0B2-FD94E0D452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a-DK"/>
          </a:p>
        </p:txBody>
      </p:sp>
      <p:sp>
        <p:nvSpPr>
          <p:cNvPr id="3" name="Subtitle 2">
            <a:extLst>
              <a:ext uri="{FF2B5EF4-FFF2-40B4-BE49-F238E27FC236}">
                <a16:creationId xmlns:a16="http://schemas.microsoft.com/office/drawing/2014/main" id="{BF96781E-98AF-4C76-83A4-C7B2A3C66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a-DK"/>
          </a:p>
        </p:txBody>
      </p:sp>
      <p:sp>
        <p:nvSpPr>
          <p:cNvPr id="4" name="Date Placeholder 3">
            <a:extLst>
              <a:ext uri="{FF2B5EF4-FFF2-40B4-BE49-F238E27FC236}">
                <a16:creationId xmlns:a16="http://schemas.microsoft.com/office/drawing/2014/main" id="{873D078C-02E0-45E6-89AC-093A787F7FD3}"/>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5" name="Footer Placeholder 4">
            <a:extLst>
              <a:ext uri="{FF2B5EF4-FFF2-40B4-BE49-F238E27FC236}">
                <a16:creationId xmlns:a16="http://schemas.microsoft.com/office/drawing/2014/main" id="{7DDACD28-C28C-489B-A290-50F7BE777647}"/>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5F7277F9-EDA3-4BD6-B181-5579BC9969ED}"/>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916957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89886-4B52-42BA-B45F-538CA90C3995}"/>
              </a:ext>
            </a:extLst>
          </p:cNvPr>
          <p:cNvSpPr>
            <a:spLocks noGrp="1"/>
          </p:cNvSpPr>
          <p:nvPr>
            <p:ph type="title"/>
          </p:nvPr>
        </p:nvSpPr>
        <p:spPr/>
        <p:txBody>
          <a:bodyPr/>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BC714311-3D8B-43F0-83B6-EB34FBA7567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2DDE1369-314F-4CE5-BD11-34C492BBBC8A}"/>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5" name="Footer Placeholder 4">
            <a:extLst>
              <a:ext uri="{FF2B5EF4-FFF2-40B4-BE49-F238E27FC236}">
                <a16:creationId xmlns:a16="http://schemas.microsoft.com/office/drawing/2014/main" id="{14618D53-A6D9-4A69-B028-996002B43C4B}"/>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2CC248F9-9016-445F-9489-AD0C4BAF48D4}"/>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18730896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6E9ACC-5D4F-47AA-A8B4-2652F7AE42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da-DK"/>
          </a:p>
        </p:txBody>
      </p:sp>
      <p:sp>
        <p:nvSpPr>
          <p:cNvPr id="3" name="Vertical Text Placeholder 2">
            <a:extLst>
              <a:ext uri="{FF2B5EF4-FFF2-40B4-BE49-F238E27FC236}">
                <a16:creationId xmlns:a16="http://schemas.microsoft.com/office/drawing/2014/main" id="{0054F19D-DEB0-4428-A867-3CA7C14B94B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33E7CF46-C3FA-4038-984D-09F60BDCE747}"/>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5" name="Footer Placeholder 4">
            <a:extLst>
              <a:ext uri="{FF2B5EF4-FFF2-40B4-BE49-F238E27FC236}">
                <a16:creationId xmlns:a16="http://schemas.microsoft.com/office/drawing/2014/main" id="{2B9C7241-EAF9-41D3-AAE0-522F764ECF69}"/>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F957AE92-D83F-49D6-8ACA-D077B93913E2}"/>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35005357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6379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681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85573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425373167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176332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33845629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814452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3714179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0D57-5F3B-4163-B6EE-FECC53A7DD98}"/>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3805A70B-08A3-4F33-9E37-9DC4A62307B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0243E8A7-A649-44E8-A75C-BB85D640BA2D}"/>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5" name="Footer Placeholder 4">
            <a:extLst>
              <a:ext uri="{FF2B5EF4-FFF2-40B4-BE49-F238E27FC236}">
                <a16:creationId xmlns:a16="http://schemas.microsoft.com/office/drawing/2014/main" id="{5FEB7613-23A4-4045-94E7-4841A12CD164}"/>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3C04DB2E-BAF7-4DD3-810A-C24D4A32CF25}"/>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2759868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2818676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11903950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913186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293521589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604477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3598769536"/>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4533979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7253354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7438237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817880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2E376-52CA-47B1-BBB3-94E61C7C4C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a-DK"/>
          </a:p>
        </p:txBody>
      </p:sp>
      <p:sp>
        <p:nvSpPr>
          <p:cNvPr id="3" name="Text Placeholder 2">
            <a:extLst>
              <a:ext uri="{FF2B5EF4-FFF2-40B4-BE49-F238E27FC236}">
                <a16:creationId xmlns:a16="http://schemas.microsoft.com/office/drawing/2014/main" id="{51AD5EBA-9958-4DC7-A65A-3A99416245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F4DDE24-86AE-4C7B-AAD0-2748B057E463}"/>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5" name="Footer Placeholder 4">
            <a:extLst>
              <a:ext uri="{FF2B5EF4-FFF2-40B4-BE49-F238E27FC236}">
                <a16:creationId xmlns:a16="http://schemas.microsoft.com/office/drawing/2014/main" id="{1EF56C1F-430F-490B-A9D2-81D5D01C61A3}"/>
              </a:ext>
            </a:extLst>
          </p:cNvPr>
          <p:cNvSpPr>
            <a:spLocks noGrp="1"/>
          </p:cNvSpPr>
          <p:nvPr>
            <p:ph type="ftr" sz="quarter" idx="11"/>
          </p:nvPr>
        </p:nvSpPr>
        <p:spPr/>
        <p:txBody>
          <a:bodyPr/>
          <a:lstStyle/>
          <a:p>
            <a:endParaRPr lang="da-DK"/>
          </a:p>
        </p:txBody>
      </p:sp>
      <p:sp>
        <p:nvSpPr>
          <p:cNvPr id="6" name="Slide Number Placeholder 5">
            <a:extLst>
              <a:ext uri="{FF2B5EF4-FFF2-40B4-BE49-F238E27FC236}">
                <a16:creationId xmlns:a16="http://schemas.microsoft.com/office/drawing/2014/main" id="{A770285E-118B-449A-9305-A3ED2B9CB25F}"/>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15089925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3769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C11D-21DF-4A59-B517-16D5B3E91DE4}"/>
              </a:ext>
            </a:extLst>
          </p:cNvPr>
          <p:cNvSpPr>
            <a:spLocks noGrp="1"/>
          </p:cNvSpPr>
          <p:nvPr>
            <p:ph type="title"/>
          </p:nvPr>
        </p:nvSpPr>
        <p:spPr/>
        <p:txBody>
          <a:bodyPr/>
          <a:lstStyle/>
          <a:p>
            <a:r>
              <a:rPr lang="en-US"/>
              <a:t>Click to edit Master title style</a:t>
            </a:r>
            <a:endParaRPr lang="da-DK"/>
          </a:p>
        </p:txBody>
      </p:sp>
      <p:sp>
        <p:nvSpPr>
          <p:cNvPr id="3" name="Content Placeholder 2">
            <a:extLst>
              <a:ext uri="{FF2B5EF4-FFF2-40B4-BE49-F238E27FC236}">
                <a16:creationId xmlns:a16="http://schemas.microsoft.com/office/drawing/2014/main" id="{13400DAB-5FA8-4A62-BCB1-AA0971EF23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Content Placeholder 3">
            <a:extLst>
              <a:ext uri="{FF2B5EF4-FFF2-40B4-BE49-F238E27FC236}">
                <a16:creationId xmlns:a16="http://schemas.microsoft.com/office/drawing/2014/main" id="{D73367F4-D83D-491B-8421-6B0094C694D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Date Placeholder 4">
            <a:extLst>
              <a:ext uri="{FF2B5EF4-FFF2-40B4-BE49-F238E27FC236}">
                <a16:creationId xmlns:a16="http://schemas.microsoft.com/office/drawing/2014/main" id="{1422726A-E36D-4404-A72C-3787613E06BF}"/>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6" name="Footer Placeholder 5">
            <a:extLst>
              <a:ext uri="{FF2B5EF4-FFF2-40B4-BE49-F238E27FC236}">
                <a16:creationId xmlns:a16="http://schemas.microsoft.com/office/drawing/2014/main" id="{FDE0D990-66A8-42EF-B0E6-34C79E7055B4}"/>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86476505-45B0-48D4-A958-0BA18D7505DF}"/>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406631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BD8E3-A24E-4849-A63F-BCFC750FBF7D}"/>
              </a:ext>
            </a:extLst>
          </p:cNvPr>
          <p:cNvSpPr>
            <a:spLocks noGrp="1"/>
          </p:cNvSpPr>
          <p:nvPr>
            <p:ph type="title"/>
          </p:nvPr>
        </p:nvSpPr>
        <p:spPr>
          <a:xfrm>
            <a:off x="839788" y="365125"/>
            <a:ext cx="10515600" cy="1325563"/>
          </a:xfrm>
        </p:spPr>
        <p:txBody>
          <a:bodyPr/>
          <a:lstStyle/>
          <a:p>
            <a:r>
              <a:rPr lang="en-US"/>
              <a:t>Click to edit Master title style</a:t>
            </a:r>
            <a:endParaRPr lang="da-DK"/>
          </a:p>
        </p:txBody>
      </p:sp>
      <p:sp>
        <p:nvSpPr>
          <p:cNvPr id="3" name="Text Placeholder 2">
            <a:extLst>
              <a:ext uri="{FF2B5EF4-FFF2-40B4-BE49-F238E27FC236}">
                <a16:creationId xmlns:a16="http://schemas.microsoft.com/office/drawing/2014/main" id="{05D66F7B-5781-4293-9FA2-185A8DACEA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BAB9195-C69A-4E31-9D53-1EEB71DAB60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5" name="Text Placeholder 4">
            <a:extLst>
              <a:ext uri="{FF2B5EF4-FFF2-40B4-BE49-F238E27FC236}">
                <a16:creationId xmlns:a16="http://schemas.microsoft.com/office/drawing/2014/main" id="{51AA74E8-515F-4118-8AD3-791181C8D4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DA02461-3391-4C0C-87D9-3128199C5F6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7" name="Date Placeholder 6">
            <a:extLst>
              <a:ext uri="{FF2B5EF4-FFF2-40B4-BE49-F238E27FC236}">
                <a16:creationId xmlns:a16="http://schemas.microsoft.com/office/drawing/2014/main" id="{6C2DA6D3-7B30-4105-B868-73A66EC008B5}"/>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8" name="Footer Placeholder 7">
            <a:extLst>
              <a:ext uri="{FF2B5EF4-FFF2-40B4-BE49-F238E27FC236}">
                <a16:creationId xmlns:a16="http://schemas.microsoft.com/office/drawing/2014/main" id="{B22E31D1-3628-4D79-95DD-7838947735E9}"/>
              </a:ext>
            </a:extLst>
          </p:cNvPr>
          <p:cNvSpPr>
            <a:spLocks noGrp="1"/>
          </p:cNvSpPr>
          <p:nvPr>
            <p:ph type="ftr" sz="quarter" idx="11"/>
          </p:nvPr>
        </p:nvSpPr>
        <p:spPr/>
        <p:txBody>
          <a:bodyPr/>
          <a:lstStyle/>
          <a:p>
            <a:endParaRPr lang="da-DK"/>
          </a:p>
        </p:txBody>
      </p:sp>
      <p:sp>
        <p:nvSpPr>
          <p:cNvPr id="9" name="Slide Number Placeholder 8">
            <a:extLst>
              <a:ext uri="{FF2B5EF4-FFF2-40B4-BE49-F238E27FC236}">
                <a16:creationId xmlns:a16="http://schemas.microsoft.com/office/drawing/2014/main" id="{9E5499C1-5C3B-4769-BFD4-42553D1777E6}"/>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2755118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4F2C6-14E7-4A24-8F64-0B454730AF5D}"/>
              </a:ext>
            </a:extLst>
          </p:cNvPr>
          <p:cNvSpPr>
            <a:spLocks noGrp="1"/>
          </p:cNvSpPr>
          <p:nvPr>
            <p:ph type="title"/>
          </p:nvPr>
        </p:nvSpPr>
        <p:spPr/>
        <p:txBody>
          <a:bodyPr/>
          <a:lstStyle/>
          <a:p>
            <a:r>
              <a:rPr lang="en-US"/>
              <a:t>Click to edit Master title style</a:t>
            </a:r>
            <a:endParaRPr lang="da-DK"/>
          </a:p>
        </p:txBody>
      </p:sp>
      <p:sp>
        <p:nvSpPr>
          <p:cNvPr id="3" name="Date Placeholder 2">
            <a:extLst>
              <a:ext uri="{FF2B5EF4-FFF2-40B4-BE49-F238E27FC236}">
                <a16:creationId xmlns:a16="http://schemas.microsoft.com/office/drawing/2014/main" id="{D5E06D18-D17F-48C9-9B7B-176EC9DAAF28}"/>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4" name="Footer Placeholder 3">
            <a:extLst>
              <a:ext uri="{FF2B5EF4-FFF2-40B4-BE49-F238E27FC236}">
                <a16:creationId xmlns:a16="http://schemas.microsoft.com/office/drawing/2014/main" id="{425EAA01-6C3D-437A-A305-746FD479ABB7}"/>
              </a:ext>
            </a:extLst>
          </p:cNvPr>
          <p:cNvSpPr>
            <a:spLocks noGrp="1"/>
          </p:cNvSpPr>
          <p:nvPr>
            <p:ph type="ftr" sz="quarter" idx="11"/>
          </p:nvPr>
        </p:nvSpPr>
        <p:spPr/>
        <p:txBody>
          <a:bodyPr/>
          <a:lstStyle/>
          <a:p>
            <a:endParaRPr lang="da-DK"/>
          </a:p>
        </p:txBody>
      </p:sp>
      <p:sp>
        <p:nvSpPr>
          <p:cNvPr id="5" name="Slide Number Placeholder 4">
            <a:extLst>
              <a:ext uri="{FF2B5EF4-FFF2-40B4-BE49-F238E27FC236}">
                <a16:creationId xmlns:a16="http://schemas.microsoft.com/office/drawing/2014/main" id="{517AAD1B-73EC-4099-812C-7CA3FB35267D}"/>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327521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F4DF38-DACD-416D-8B82-642358ABC6DF}"/>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3" name="Footer Placeholder 2">
            <a:extLst>
              <a:ext uri="{FF2B5EF4-FFF2-40B4-BE49-F238E27FC236}">
                <a16:creationId xmlns:a16="http://schemas.microsoft.com/office/drawing/2014/main" id="{533B8FA3-BED0-4F68-AC5D-0AE0CFB92BB3}"/>
              </a:ext>
            </a:extLst>
          </p:cNvPr>
          <p:cNvSpPr>
            <a:spLocks noGrp="1"/>
          </p:cNvSpPr>
          <p:nvPr>
            <p:ph type="ftr" sz="quarter" idx="11"/>
          </p:nvPr>
        </p:nvSpPr>
        <p:spPr/>
        <p:txBody>
          <a:bodyPr/>
          <a:lstStyle/>
          <a:p>
            <a:endParaRPr lang="da-DK"/>
          </a:p>
        </p:txBody>
      </p:sp>
      <p:sp>
        <p:nvSpPr>
          <p:cNvPr id="4" name="Slide Number Placeholder 3">
            <a:extLst>
              <a:ext uri="{FF2B5EF4-FFF2-40B4-BE49-F238E27FC236}">
                <a16:creationId xmlns:a16="http://schemas.microsoft.com/office/drawing/2014/main" id="{B9C31E40-B580-4B32-8271-0F7B9E03F483}"/>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206796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E7DA-E7A0-4DEC-A76D-4761C21131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Content Placeholder 2">
            <a:extLst>
              <a:ext uri="{FF2B5EF4-FFF2-40B4-BE49-F238E27FC236}">
                <a16:creationId xmlns:a16="http://schemas.microsoft.com/office/drawing/2014/main" id="{9E6774D4-2B77-4237-AD81-1F6DE92FFB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Text Placeholder 3">
            <a:extLst>
              <a:ext uri="{FF2B5EF4-FFF2-40B4-BE49-F238E27FC236}">
                <a16:creationId xmlns:a16="http://schemas.microsoft.com/office/drawing/2014/main" id="{AD09A8BC-6344-4956-94B7-65E0D9EF3A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18167B8-E484-4898-8938-F8C46866AB56}"/>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6" name="Footer Placeholder 5">
            <a:extLst>
              <a:ext uri="{FF2B5EF4-FFF2-40B4-BE49-F238E27FC236}">
                <a16:creationId xmlns:a16="http://schemas.microsoft.com/office/drawing/2014/main" id="{A3CEF13F-B78B-4467-A802-02988B23AE89}"/>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C1C2ACFB-BC6B-481E-99B1-67FAF5DF405E}"/>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339752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227BD-9062-4228-B06B-19DFE48532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a-DK"/>
          </a:p>
        </p:txBody>
      </p:sp>
      <p:sp>
        <p:nvSpPr>
          <p:cNvPr id="3" name="Picture Placeholder 2">
            <a:extLst>
              <a:ext uri="{FF2B5EF4-FFF2-40B4-BE49-F238E27FC236}">
                <a16:creationId xmlns:a16="http://schemas.microsoft.com/office/drawing/2014/main" id="{C00A3D78-A7D0-40C7-AA1B-5BFEEFBC3F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a:extLst>
              <a:ext uri="{FF2B5EF4-FFF2-40B4-BE49-F238E27FC236}">
                <a16:creationId xmlns:a16="http://schemas.microsoft.com/office/drawing/2014/main" id="{F6E33060-767C-44B6-BBC8-7387CD36E5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80675D-2799-45EB-9921-EAAA9CB1C2FD}"/>
              </a:ext>
            </a:extLst>
          </p:cNvPr>
          <p:cNvSpPr>
            <a:spLocks noGrp="1"/>
          </p:cNvSpPr>
          <p:nvPr>
            <p:ph type="dt" sz="half" idx="10"/>
          </p:nvPr>
        </p:nvSpPr>
        <p:spPr/>
        <p:txBody>
          <a:bodyPr/>
          <a:lstStyle/>
          <a:p>
            <a:fld id="{465619C0-4267-49BA-9432-A360A9033FA4}" type="datetimeFigureOut">
              <a:rPr lang="da-DK" smtClean="0"/>
              <a:t>05-06-2019</a:t>
            </a:fld>
            <a:endParaRPr lang="da-DK"/>
          </a:p>
        </p:txBody>
      </p:sp>
      <p:sp>
        <p:nvSpPr>
          <p:cNvPr id="6" name="Footer Placeholder 5">
            <a:extLst>
              <a:ext uri="{FF2B5EF4-FFF2-40B4-BE49-F238E27FC236}">
                <a16:creationId xmlns:a16="http://schemas.microsoft.com/office/drawing/2014/main" id="{E6218225-6DC1-47BA-85E5-378C8037E26F}"/>
              </a:ext>
            </a:extLst>
          </p:cNvPr>
          <p:cNvSpPr>
            <a:spLocks noGrp="1"/>
          </p:cNvSpPr>
          <p:nvPr>
            <p:ph type="ftr" sz="quarter" idx="11"/>
          </p:nvPr>
        </p:nvSpPr>
        <p:spPr/>
        <p:txBody>
          <a:bodyPr/>
          <a:lstStyle/>
          <a:p>
            <a:endParaRPr lang="da-DK"/>
          </a:p>
        </p:txBody>
      </p:sp>
      <p:sp>
        <p:nvSpPr>
          <p:cNvPr id="7" name="Slide Number Placeholder 6">
            <a:extLst>
              <a:ext uri="{FF2B5EF4-FFF2-40B4-BE49-F238E27FC236}">
                <a16:creationId xmlns:a16="http://schemas.microsoft.com/office/drawing/2014/main" id="{0B291666-FBA3-450E-BEFF-410B26899E5A}"/>
              </a:ext>
            </a:extLst>
          </p:cNvPr>
          <p:cNvSpPr>
            <a:spLocks noGrp="1"/>
          </p:cNvSpPr>
          <p:nvPr>
            <p:ph type="sldNum" sz="quarter" idx="12"/>
          </p:nvPr>
        </p:nvSpPr>
        <p:spPr/>
        <p:txBody>
          <a:bodyPr/>
          <a:lstStyle/>
          <a:p>
            <a:fld id="{524DE7F8-C214-4C36-9504-2754D45ECCA2}" type="slidenum">
              <a:rPr lang="da-DK" smtClean="0"/>
              <a:t>‹#›</a:t>
            </a:fld>
            <a:endParaRPr lang="da-DK"/>
          </a:p>
        </p:txBody>
      </p:sp>
    </p:spTree>
    <p:extLst>
      <p:ext uri="{BB962C8B-B14F-4D97-AF65-F5344CB8AC3E}">
        <p14:creationId xmlns:p14="http://schemas.microsoft.com/office/powerpoint/2010/main" val="35307106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FD014-FDBD-4950-8314-A9A9A50F09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a-DK"/>
          </a:p>
        </p:txBody>
      </p:sp>
      <p:sp>
        <p:nvSpPr>
          <p:cNvPr id="3" name="Text Placeholder 2">
            <a:extLst>
              <a:ext uri="{FF2B5EF4-FFF2-40B4-BE49-F238E27FC236}">
                <a16:creationId xmlns:a16="http://schemas.microsoft.com/office/drawing/2014/main" id="{653EF3CF-45BC-4CF1-BDFE-307C5E1473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4" name="Date Placeholder 3">
            <a:extLst>
              <a:ext uri="{FF2B5EF4-FFF2-40B4-BE49-F238E27FC236}">
                <a16:creationId xmlns:a16="http://schemas.microsoft.com/office/drawing/2014/main" id="{6E1F1D0A-D4BC-44F7-829E-E6E7B06A15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619C0-4267-49BA-9432-A360A9033FA4}" type="datetimeFigureOut">
              <a:rPr lang="da-DK" smtClean="0"/>
              <a:t>05-06-2019</a:t>
            </a:fld>
            <a:endParaRPr lang="da-DK"/>
          </a:p>
        </p:txBody>
      </p:sp>
      <p:sp>
        <p:nvSpPr>
          <p:cNvPr id="5" name="Footer Placeholder 4">
            <a:extLst>
              <a:ext uri="{FF2B5EF4-FFF2-40B4-BE49-F238E27FC236}">
                <a16:creationId xmlns:a16="http://schemas.microsoft.com/office/drawing/2014/main" id="{041F3A8B-AB89-4FAC-B90C-06AC506908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a:extLst>
              <a:ext uri="{FF2B5EF4-FFF2-40B4-BE49-F238E27FC236}">
                <a16:creationId xmlns:a16="http://schemas.microsoft.com/office/drawing/2014/main" id="{FA773291-0265-4BE2-A685-5780598051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4DE7F8-C214-4C36-9504-2754D45ECCA2}" type="slidenum">
              <a:rPr lang="da-DK" smtClean="0"/>
              <a:t>‹#›</a:t>
            </a:fld>
            <a:endParaRPr lang="da-DK"/>
          </a:p>
        </p:txBody>
      </p:sp>
    </p:spTree>
    <p:extLst>
      <p:ext uri="{BB962C8B-B14F-4D97-AF65-F5344CB8AC3E}">
        <p14:creationId xmlns:p14="http://schemas.microsoft.com/office/powerpoint/2010/main" val="24611306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6/5/2019</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6888291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94923" y="2189163"/>
            <a:ext cx="5453575" cy="2090808"/>
          </a:xfrm>
        </p:spPr>
        <p:txBody>
          <a:bodyPr/>
          <a:lstStyle/>
          <a:p>
            <a:r>
              <a:rPr lang="en-US" sz="4000" dirty="0"/>
              <a:t>Project Management in a </a:t>
            </a:r>
            <a:r>
              <a:rPr lang="en-US" sz="3600" dirty="0"/>
              <a:t>pharma</a:t>
            </a:r>
            <a:r>
              <a:rPr lang="en-US" sz="4000" dirty="0"/>
              <a:t> setting</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94923" y="4279971"/>
            <a:ext cx="5143500" cy="503167"/>
          </a:xfrm>
        </p:spPr>
        <p:txBody>
          <a:bodyPr/>
          <a:lstStyle/>
          <a:p>
            <a:r>
              <a:rPr lang="en-US" dirty="0"/>
              <a:t>by Jacob Ipsen</a:t>
            </a:r>
          </a:p>
        </p:txBody>
      </p:sp>
      <p:sp>
        <p:nvSpPr>
          <p:cNvPr id="4" name="Rectangle 3">
            <a:extLst>
              <a:ext uri="{FF2B5EF4-FFF2-40B4-BE49-F238E27FC236}">
                <a16:creationId xmlns:a16="http://schemas.microsoft.com/office/drawing/2014/main" id="{84B90FF0-0A85-481B-9A32-4999226F50E5}"/>
              </a:ext>
            </a:extLst>
          </p:cNvPr>
          <p:cNvSpPr/>
          <p:nvPr/>
        </p:nvSpPr>
        <p:spPr>
          <a:xfrm>
            <a:off x="6096000" y="1049482"/>
            <a:ext cx="2289464" cy="11079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2" name="Picture Placeholder 11">
            <a:extLst>
              <a:ext uri="{FF2B5EF4-FFF2-40B4-BE49-F238E27FC236}">
                <a16:creationId xmlns:a16="http://schemas.microsoft.com/office/drawing/2014/main" id="{6F674B75-F7C0-437B-A518-5AA40D6F95C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680" r="16680"/>
          <a:stretch>
            <a:fillRect/>
          </a:stretch>
        </p:blipFill>
        <p:spPr/>
      </p:pic>
    </p:spTree>
    <p:extLst>
      <p:ext uri="{BB962C8B-B14F-4D97-AF65-F5344CB8AC3E}">
        <p14:creationId xmlns:p14="http://schemas.microsoft.com/office/powerpoint/2010/main" val="2177998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79C61A31-EEA1-42A7-9FA9-2688BA17E2E4}"/>
              </a:ext>
            </a:extLst>
          </p:cNvPr>
          <p:cNvSpPr/>
          <p:nvPr/>
        </p:nvSpPr>
        <p:spPr>
          <a:xfrm>
            <a:off x="5453149" y="5017918"/>
            <a:ext cx="1543050"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70834FEC-009E-476B-A6F9-FF3500CB5672}"/>
              </a:ext>
            </a:extLst>
          </p:cNvPr>
          <p:cNvSpPr/>
          <p:nvPr/>
        </p:nvSpPr>
        <p:spPr>
          <a:xfrm>
            <a:off x="4530437" y="450466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1AB328D3-E16F-4FD5-9F09-261BA33B281B}"/>
              </a:ext>
            </a:extLst>
          </p:cNvPr>
          <p:cNvSpPr/>
          <p:nvPr/>
        </p:nvSpPr>
        <p:spPr>
          <a:xfrm>
            <a:off x="4862385" y="472043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Content Placeholder 2">
            <a:extLst>
              <a:ext uri="{FF2B5EF4-FFF2-40B4-BE49-F238E27FC236}">
                <a16:creationId xmlns:a16="http://schemas.microsoft.com/office/drawing/2014/main" id="{E517B8D5-87DB-45C8-A42D-A0F8DF6CC568}"/>
              </a:ext>
            </a:extLst>
          </p:cNvPr>
          <p:cNvSpPr>
            <a:spLocks noGrp="1"/>
          </p:cNvSpPr>
          <p:nvPr>
            <p:ph idx="1"/>
          </p:nvPr>
        </p:nvSpPr>
        <p:spPr>
          <a:xfrm>
            <a:off x="217930" y="1888631"/>
            <a:ext cx="5772151" cy="4351338"/>
          </a:xfrm>
        </p:spPr>
        <p:txBody>
          <a:bodyPr/>
          <a:lstStyle/>
          <a:p>
            <a:pPr>
              <a:buFont typeface="Wingdings" panose="05000000000000000000" pitchFamily="2" charset="2"/>
              <a:buChar char="Ø"/>
            </a:pPr>
            <a:r>
              <a:rPr lang="en-US" sz="1800" dirty="0"/>
              <a:t>Only 1 crane is working</a:t>
            </a:r>
          </a:p>
          <a:p>
            <a:pPr>
              <a:buFont typeface="Wingdings" panose="05000000000000000000" pitchFamily="2" charset="2"/>
              <a:buChar char="Ø"/>
            </a:pPr>
            <a:r>
              <a:rPr lang="en-US" sz="1800" dirty="0"/>
              <a:t>Capacity 2,000 TEU vessel/day</a:t>
            </a:r>
          </a:p>
          <a:p>
            <a:pPr>
              <a:buFont typeface="Wingdings" panose="05000000000000000000" pitchFamily="2" charset="2"/>
              <a:buChar char="Ø"/>
            </a:pPr>
            <a:r>
              <a:rPr lang="en-US" sz="1800" dirty="0"/>
              <a:t>One Monday morning, six container ships arrive at exactly the same time</a:t>
            </a:r>
          </a:p>
          <a:p>
            <a:pPr>
              <a:buFont typeface="Wingdings" panose="05000000000000000000" pitchFamily="2" charset="2"/>
              <a:buChar char="Ø"/>
            </a:pPr>
            <a:r>
              <a:rPr lang="en-US" sz="1800" dirty="0"/>
              <a:t>All six ships are of the same size: 2,000 TEU</a:t>
            </a:r>
          </a:p>
          <a:p>
            <a:pPr>
              <a:buFont typeface="Wingdings" panose="05000000000000000000" pitchFamily="2" charset="2"/>
              <a:buChar char="Ø"/>
            </a:pPr>
            <a:r>
              <a:rPr lang="en-US" sz="1800" dirty="0"/>
              <a:t>The six captains are all eager to get started loading </a:t>
            </a:r>
          </a:p>
          <a:p>
            <a:pPr>
              <a:buFont typeface="Wingdings" panose="05000000000000000000" pitchFamily="2" charset="2"/>
              <a:buChar char="Ø"/>
            </a:pPr>
            <a:r>
              <a:rPr lang="en-US" sz="1800" dirty="0"/>
              <a:t>1 MCNY ship/day</a:t>
            </a:r>
          </a:p>
          <a:p>
            <a:pPr>
              <a:buFont typeface="Wingdings" panose="05000000000000000000" pitchFamily="2" charset="2"/>
              <a:buChar char="Ø"/>
            </a:pPr>
            <a:r>
              <a:rPr lang="en-US" sz="1800" dirty="0"/>
              <a:t>What is the best plan for the unloading and loading of the six ships?</a:t>
            </a:r>
          </a:p>
          <a:p>
            <a:pPr>
              <a:buFont typeface="Wingdings" panose="05000000000000000000" pitchFamily="2" charset="2"/>
              <a:buChar char="Ø"/>
            </a:pPr>
            <a:r>
              <a:rPr lang="en-US" sz="1800" dirty="0"/>
              <a:t>What is the total cost for the ship owners of having their ships to wait in port?</a:t>
            </a:r>
          </a:p>
          <a:p>
            <a:pPr>
              <a:buFont typeface="Wingdings" panose="05000000000000000000" pitchFamily="2" charset="2"/>
              <a:buChar char="Ø"/>
            </a:pPr>
            <a:endParaRPr lang="en-US" sz="1800" dirty="0"/>
          </a:p>
        </p:txBody>
      </p:sp>
      <p:pic>
        <p:nvPicPr>
          <p:cNvPr id="23" name="Picture 22">
            <a:extLst>
              <a:ext uri="{FF2B5EF4-FFF2-40B4-BE49-F238E27FC236}">
                <a16:creationId xmlns:a16="http://schemas.microsoft.com/office/drawing/2014/main" id="{E206C3F7-BD90-48A9-A2BD-1F78625ED9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7947" y="1340487"/>
            <a:ext cx="5081352" cy="4659185"/>
          </a:xfrm>
          <a:prstGeom prst="rect">
            <a:avLst/>
          </a:prstGeom>
        </p:spPr>
      </p:pic>
      <p:sp>
        <p:nvSpPr>
          <p:cNvPr id="13" name="Title 1">
            <a:extLst>
              <a:ext uri="{FF2B5EF4-FFF2-40B4-BE49-F238E27FC236}">
                <a16:creationId xmlns:a16="http://schemas.microsoft.com/office/drawing/2014/main" id="{FA51428B-48D2-4842-BBB5-5AAB787EAA32}"/>
              </a:ext>
            </a:extLst>
          </p:cNvPr>
          <p:cNvSpPr>
            <a:spLocks noGrp="1"/>
          </p:cNvSpPr>
          <p:nvPr>
            <p:ph type="title"/>
          </p:nvPr>
        </p:nvSpPr>
        <p:spPr>
          <a:xfrm>
            <a:off x="161923" y="179427"/>
            <a:ext cx="11868151" cy="1325563"/>
          </a:xfrm>
        </p:spPr>
        <p:txBody>
          <a:bodyPr/>
          <a:lstStyle/>
          <a:p>
            <a:r>
              <a:rPr lang="en-US" sz="4400" dirty="0"/>
              <a:t>“A container terminal in South America”</a:t>
            </a:r>
            <a:br>
              <a:rPr lang="en-US" sz="4400" dirty="0"/>
            </a:br>
            <a:endParaRPr lang="en-US" sz="4400" dirty="0"/>
          </a:p>
        </p:txBody>
      </p:sp>
    </p:spTree>
    <p:extLst>
      <p:ext uri="{BB962C8B-B14F-4D97-AF65-F5344CB8AC3E}">
        <p14:creationId xmlns:p14="http://schemas.microsoft.com/office/powerpoint/2010/main" val="193414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val 10">
            <a:extLst>
              <a:ext uri="{FF2B5EF4-FFF2-40B4-BE49-F238E27FC236}">
                <a16:creationId xmlns:a16="http://schemas.microsoft.com/office/drawing/2014/main" id="{AEE287D7-B554-4A61-8530-525B9881FA8A}"/>
              </a:ext>
            </a:extLst>
          </p:cNvPr>
          <p:cNvSpPr/>
          <p:nvPr/>
        </p:nvSpPr>
        <p:spPr>
          <a:xfrm>
            <a:off x="4485997" y="4380684"/>
            <a:ext cx="2541819" cy="247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2">
            <a:extLst>
              <a:ext uri="{FF2B5EF4-FFF2-40B4-BE49-F238E27FC236}">
                <a16:creationId xmlns:a16="http://schemas.microsoft.com/office/drawing/2014/main" id="{D2BA0D9A-0FCB-48E7-B03B-F90AAF2D7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866" y="1400334"/>
            <a:ext cx="11451290" cy="5039539"/>
          </a:xfrm>
          <a:prstGeom prst="rect">
            <a:avLst/>
          </a:prstGeom>
        </p:spPr>
      </p:pic>
      <p:sp>
        <p:nvSpPr>
          <p:cNvPr id="15" name="Title 1">
            <a:extLst>
              <a:ext uri="{FF2B5EF4-FFF2-40B4-BE49-F238E27FC236}">
                <a16:creationId xmlns:a16="http://schemas.microsoft.com/office/drawing/2014/main" id="{0D17E501-6E90-40FB-BCA6-A1F2252047EF}"/>
              </a:ext>
            </a:extLst>
          </p:cNvPr>
          <p:cNvSpPr>
            <a:spLocks noGrp="1"/>
          </p:cNvSpPr>
          <p:nvPr>
            <p:ph type="title"/>
          </p:nvPr>
        </p:nvSpPr>
        <p:spPr>
          <a:xfrm>
            <a:off x="161923" y="179427"/>
            <a:ext cx="11868151" cy="874911"/>
          </a:xfrm>
        </p:spPr>
        <p:txBody>
          <a:bodyPr/>
          <a:lstStyle/>
          <a:p>
            <a:r>
              <a:rPr lang="en-US" sz="4400" dirty="0"/>
              <a:t>“A container terminal in South America”</a:t>
            </a:r>
          </a:p>
        </p:txBody>
      </p:sp>
      <p:sp>
        <p:nvSpPr>
          <p:cNvPr id="17" name="Rectangle 16">
            <a:extLst>
              <a:ext uri="{FF2B5EF4-FFF2-40B4-BE49-F238E27FC236}">
                <a16:creationId xmlns:a16="http://schemas.microsoft.com/office/drawing/2014/main" id="{29023F7D-98BB-4317-BCD6-82F3F1A53F11}"/>
              </a:ext>
            </a:extLst>
          </p:cNvPr>
          <p:cNvSpPr/>
          <p:nvPr/>
        </p:nvSpPr>
        <p:spPr>
          <a:xfrm>
            <a:off x="323850" y="5479182"/>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Total </a:t>
            </a:r>
            <a:r>
              <a:rPr lang="da-DK" dirty="0" err="1">
                <a:solidFill>
                  <a:schemeClr val="tx1"/>
                </a:solidFill>
              </a:rPr>
              <a:t>Cost</a:t>
            </a:r>
            <a:endParaRPr lang="da-DK" dirty="0">
              <a:solidFill>
                <a:schemeClr val="tx1"/>
              </a:solidFill>
            </a:endParaRPr>
          </a:p>
          <a:p>
            <a:pPr algn="ctr"/>
            <a:r>
              <a:rPr lang="da-DK" dirty="0">
                <a:solidFill>
                  <a:schemeClr val="tx1"/>
                </a:solidFill>
              </a:rPr>
              <a:t>CNY million</a:t>
            </a:r>
          </a:p>
        </p:txBody>
      </p:sp>
      <p:sp>
        <p:nvSpPr>
          <p:cNvPr id="19" name="Rectangle 18">
            <a:extLst>
              <a:ext uri="{FF2B5EF4-FFF2-40B4-BE49-F238E27FC236}">
                <a16:creationId xmlns:a16="http://schemas.microsoft.com/office/drawing/2014/main" id="{5494E6CC-D5FB-4698-9D39-9BE060367F40}"/>
              </a:ext>
            </a:extLst>
          </p:cNvPr>
          <p:cNvSpPr/>
          <p:nvPr/>
        </p:nvSpPr>
        <p:spPr>
          <a:xfrm>
            <a:off x="206866" y="2123064"/>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Ships</a:t>
            </a:r>
          </a:p>
          <a:p>
            <a:pPr algn="ctr"/>
            <a:r>
              <a:rPr lang="da-DK" dirty="0">
                <a:solidFill>
                  <a:schemeClr val="tx1"/>
                </a:solidFill>
              </a:rPr>
              <a:t>in port</a:t>
            </a:r>
          </a:p>
        </p:txBody>
      </p:sp>
      <p:sp>
        <p:nvSpPr>
          <p:cNvPr id="18" name="TextBox 17">
            <a:extLst>
              <a:ext uri="{FF2B5EF4-FFF2-40B4-BE49-F238E27FC236}">
                <a16:creationId xmlns:a16="http://schemas.microsoft.com/office/drawing/2014/main" id="{056EA033-F0A6-4B16-B982-0CFA1AA3ECE3}"/>
              </a:ext>
            </a:extLst>
          </p:cNvPr>
          <p:cNvSpPr txBox="1"/>
          <p:nvPr/>
        </p:nvSpPr>
        <p:spPr>
          <a:xfrm>
            <a:off x="442232" y="828080"/>
            <a:ext cx="3569888" cy="646331"/>
          </a:xfrm>
          <a:prstGeom prst="rect">
            <a:avLst/>
          </a:prstGeom>
          <a:noFill/>
        </p:spPr>
        <p:txBody>
          <a:bodyPr wrap="none" rtlCol="0">
            <a:spAutoFit/>
          </a:bodyPr>
          <a:lstStyle/>
          <a:p>
            <a:r>
              <a:rPr lang="en-US" sz="3600" dirty="0"/>
              <a:t>The easy decision </a:t>
            </a:r>
            <a:endParaRPr lang="da-DK" sz="3600" dirty="0"/>
          </a:p>
        </p:txBody>
      </p:sp>
    </p:spTree>
    <p:extLst>
      <p:ext uri="{BB962C8B-B14F-4D97-AF65-F5344CB8AC3E}">
        <p14:creationId xmlns:p14="http://schemas.microsoft.com/office/powerpoint/2010/main" val="2330953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val 10">
            <a:extLst>
              <a:ext uri="{FF2B5EF4-FFF2-40B4-BE49-F238E27FC236}">
                <a16:creationId xmlns:a16="http://schemas.microsoft.com/office/drawing/2014/main" id="{AEE287D7-B554-4A61-8530-525B9881FA8A}"/>
              </a:ext>
            </a:extLst>
          </p:cNvPr>
          <p:cNvSpPr/>
          <p:nvPr/>
        </p:nvSpPr>
        <p:spPr>
          <a:xfrm>
            <a:off x="4485997" y="4380684"/>
            <a:ext cx="2541819" cy="247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0D17E501-6E90-40FB-BCA6-A1F2252047EF}"/>
              </a:ext>
            </a:extLst>
          </p:cNvPr>
          <p:cNvSpPr>
            <a:spLocks noGrp="1"/>
          </p:cNvSpPr>
          <p:nvPr>
            <p:ph type="title"/>
          </p:nvPr>
        </p:nvSpPr>
        <p:spPr>
          <a:xfrm>
            <a:off x="161923" y="179427"/>
            <a:ext cx="11868151" cy="1325563"/>
          </a:xfrm>
        </p:spPr>
        <p:txBody>
          <a:bodyPr/>
          <a:lstStyle/>
          <a:p>
            <a:r>
              <a:rPr lang="en-US" sz="4400" dirty="0"/>
              <a:t>“A container terminal in South America”</a:t>
            </a:r>
            <a:br>
              <a:rPr lang="en-US" sz="4400" dirty="0"/>
            </a:br>
            <a:endParaRPr lang="en-US" sz="4400" dirty="0"/>
          </a:p>
        </p:txBody>
      </p:sp>
      <p:sp>
        <p:nvSpPr>
          <p:cNvPr id="17" name="Rectangle 16">
            <a:extLst>
              <a:ext uri="{FF2B5EF4-FFF2-40B4-BE49-F238E27FC236}">
                <a16:creationId xmlns:a16="http://schemas.microsoft.com/office/drawing/2014/main" id="{29023F7D-98BB-4317-BCD6-82F3F1A53F11}"/>
              </a:ext>
            </a:extLst>
          </p:cNvPr>
          <p:cNvSpPr/>
          <p:nvPr/>
        </p:nvSpPr>
        <p:spPr>
          <a:xfrm>
            <a:off x="661851" y="5181600"/>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Total </a:t>
            </a:r>
            <a:r>
              <a:rPr lang="da-DK" dirty="0" err="1">
                <a:solidFill>
                  <a:schemeClr val="tx1"/>
                </a:solidFill>
              </a:rPr>
              <a:t>Cost</a:t>
            </a:r>
            <a:endParaRPr lang="da-DK" dirty="0">
              <a:solidFill>
                <a:schemeClr val="tx1"/>
              </a:solidFill>
            </a:endParaRPr>
          </a:p>
          <a:p>
            <a:pPr algn="ctr"/>
            <a:r>
              <a:rPr lang="da-DK" dirty="0">
                <a:solidFill>
                  <a:schemeClr val="tx1"/>
                </a:solidFill>
              </a:rPr>
              <a:t>CNY million</a:t>
            </a:r>
          </a:p>
        </p:txBody>
      </p:sp>
      <p:sp>
        <p:nvSpPr>
          <p:cNvPr id="19" name="Rectangle 18">
            <a:extLst>
              <a:ext uri="{FF2B5EF4-FFF2-40B4-BE49-F238E27FC236}">
                <a16:creationId xmlns:a16="http://schemas.microsoft.com/office/drawing/2014/main" id="{5494E6CC-D5FB-4698-9D39-9BE060367F40}"/>
              </a:ext>
            </a:extLst>
          </p:cNvPr>
          <p:cNvSpPr/>
          <p:nvPr/>
        </p:nvSpPr>
        <p:spPr>
          <a:xfrm>
            <a:off x="560614" y="1890085"/>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Ships</a:t>
            </a:r>
          </a:p>
          <a:p>
            <a:pPr algn="ctr"/>
            <a:r>
              <a:rPr lang="da-DK" dirty="0">
                <a:solidFill>
                  <a:schemeClr val="tx1"/>
                </a:solidFill>
              </a:rPr>
              <a:t>in port</a:t>
            </a:r>
          </a:p>
        </p:txBody>
      </p:sp>
      <p:pic>
        <p:nvPicPr>
          <p:cNvPr id="2" name="Picture 1">
            <a:extLst>
              <a:ext uri="{FF2B5EF4-FFF2-40B4-BE49-F238E27FC236}">
                <a16:creationId xmlns:a16="http://schemas.microsoft.com/office/drawing/2014/main" id="{DE3B666F-CC72-4B9E-8CBB-0E868FDB8AD7}"/>
              </a:ext>
            </a:extLst>
          </p:cNvPr>
          <p:cNvPicPr>
            <a:picLocks noChangeAspect="1"/>
          </p:cNvPicPr>
          <p:nvPr/>
        </p:nvPicPr>
        <p:blipFill>
          <a:blip r:embed="rId3"/>
          <a:stretch>
            <a:fillRect/>
          </a:stretch>
        </p:blipFill>
        <p:spPr>
          <a:xfrm>
            <a:off x="644940" y="1456383"/>
            <a:ext cx="10562992" cy="5002272"/>
          </a:xfrm>
          <a:prstGeom prst="rect">
            <a:avLst/>
          </a:prstGeom>
        </p:spPr>
      </p:pic>
      <p:sp>
        <p:nvSpPr>
          <p:cNvPr id="10" name="Rectangle 9">
            <a:extLst>
              <a:ext uri="{FF2B5EF4-FFF2-40B4-BE49-F238E27FC236}">
                <a16:creationId xmlns:a16="http://schemas.microsoft.com/office/drawing/2014/main" id="{30E7B263-6D2B-4434-94D6-139CD5E0CAA2}"/>
              </a:ext>
            </a:extLst>
          </p:cNvPr>
          <p:cNvSpPr/>
          <p:nvPr/>
        </p:nvSpPr>
        <p:spPr>
          <a:xfrm>
            <a:off x="687470" y="5471567"/>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Total </a:t>
            </a:r>
            <a:r>
              <a:rPr lang="da-DK" dirty="0" err="1">
                <a:solidFill>
                  <a:schemeClr val="tx1"/>
                </a:solidFill>
              </a:rPr>
              <a:t>Cost</a:t>
            </a:r>
            <a:endParaRPr lang="da-DK" dirty="0">
              <a:solidFill>
                <a:schemeClr val="tx1"/>
              </a:solidFill>
            </a:endParaRPr>
          </a:p>
          <a:p>
            <a:pPr algn="ctr"/>
            <a:r>
              <a:rPr lang="da-DK" dirty="0">
                <a:solidFill>
                  <a:schemeClr val="tx1"/>
                </a:solidFill>
              </a:rPr>
              <a:t>CNY million</a:t>
            </a:r>
          </a:p>
        </p:txBody>
      </p:sp>
      <p:sp>
        <p:nvSpPr>
          <p:cNvPr id="12" name="Rectangle 11">
            <a:extLst>
              <a:ext uri="{FF2B5EF4-FFF2-40B4-BE49-F238E27FC236}">
                <a16:creationId xmlns:a16="http://schemas.microsoft.com/office/drawing/2014/main" id="{3ECFF50E-D6F8-4076-809C-722352D59905}"/>
              </a:ext>
            </a:extLst>
          </p:cNvPr>
          <p:cNvSpPr/>
          <p:nvPr/>
        </p:nvSpPr>
        <p:spPr>
          <a:xfrm>
            <a:off x="661851" y="2181606"/>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Ships</a:t>
            </a:r>
          </a:p>
          <a:p>
            <a:pPr algn="ctr"/>
            <a:r>
              <a:rPr lang="da-DK" dirty="0">
                <a:solidFill>
                  <a:schemeClr val="tx1"/>
                </a:solidFill>
              </a:rPr>
              <a:t>in port</a:t>
            </a:r>
          </a:p>
        </p:txBody>
      </p:sp>
      <p:sp>
        <p:nvSpPr>
          <p:cNvPr id="13" name="TextBox 12">
            <a:extLst>
              <a:ext uri="{FF2B5EF4-FFF2-40B4-BE49-F238E27FC236}">
                <a16:creationId xmlns:a16="http://schemas.microsoft.com/office/drawing/2014/main" id="{9A844F18-F044-457D-8ACE-24C92823B4C4}"/>
              </a:ext>
            </a:extLst>
          </p:cNvPr>
          <p:cNvSpPr txBox="1"/>
          <p:nvPr/>
        </p:nvSpPr>
        <p:spPr>
          <a:xfrm>
            <a:off x="323850" y="740173"/>
            <a:ext cx="3777765" cy="646331"/>
          </a:xfrm>
          <a:prstGeom prst="rect">
            <a:avLst/>
          </a:prstGeom>
          <a:noFill/>
        </p:spPr>
        <p:txBody>
          <a:bodyPr wrap="none" rtlCol="0">
            <a:spAutoFit/>
          </a:bodyPr>
          <a:lstStyle/>
          <a:p>
            <a:r>
              <a:rPr lang="en-US" sz="3600" dirty="0"/>
              <a:t>The brave decision </a:t>
            </a:r>
            <a:endParaRPr lang="da-DK" sz="3600" dirty="0"/>
          </a:p>
        </p:txBody>
      </p:sp>
    </p:spTree>
    <p:extLst>
      <p:ext uri="{BB962C8B-B14F-4D97-AF65-F5344CB8AC3E}">
        <p14:creationId xmlns:p14="http://schemas.microsoft.com/office/powerpoint/2010/main" val="1943372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val 10">
            <a:extLst>
              <a:ext uri="{FF2B5EF4-FFF2-40B4-BE49-F238E27FC236}">
                <a16:creationId xmlns:a16="http://schemas.microsoft.com/office/drawing/2014/main" id="{AEE287D7-B554-4A61-8530-525B9881FA8A}"/>
              </a:ext>
            </a:extLst>
          </p:cNvPr>
          <p:cNvSpPr/>
          <p:nvPr/>
        </p:nvSpPr>
        <p:spPr>
          <a:xfrm>
            <a:off x="4485997" y="4380684"/>
            <a:ext cx="2541819" cy="247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0D17E501-6E90-40FB-BCA6-A1F2252047EF}"/>
              </a:ext>
            </a:extLst>
          </p:cNvPr>
          <p:cNvSpPr>
            <a:spLocks noGrp="1"/>
          </p:cNvSpPr>
          <p:nvPr>
            <p:ph type="title"/>
          </p:nvPr>
        </p:nvSpPr>
        <p:spPr>
          <a:xfrm>
            <a:off x="161923" y="179427"/>
            <a:ext cx="11868151" cy="1325563"/>
          </a:xfrm>
        </p:spPr>
        <p:txBody>
          <a:bodyPr/>
          <a:lstStyle/>
          <a:p>
            <a:r>
              <a:rPr lang="en-US" sz="4400" dirty="0"/>
              <a:t>“A container terminal in South America”</a:t>
            </a:r>
            <a:br>
              <a:rPr lang="en-US" sz="4400" dirty="0"/>
            </a:br>
            <a:endParaRPr lang="en-US" sz="4400" dirty="0"/>
          </a:p>
        </p:txBody>
      </p:sp>
      <p:pic>
        <p:nvPicPr>
          <p:cNvPr id="3" name="Picture 2">
            <a:extLst>
              <a:ext uri="{FF2B5EF4-FFF2-40B4-BE49-F238E27FC236}">
                <a16:creationId xmlns:a16="http://schemas.microsoft.com/office/drawing/2014/main" id="{1DE813D5-295C-4204-A003-BB7E6D453593}"/>
              </a:ext>
            </a:extLst>
          </p:cNvPr>
          <p:cNvPicPr>
            <a:picLocks noChangeAspect="1"/>
          </p:cNvPicPr>
          <p:nvPr/>
        </p:nvPicPr>
        <p:blipFill>
          <a:blip r:embed="rId3"/>
          <a:stretch>
            <a:fillRect/>
          </a:stretch>
        </p:blipFill>
        <p:spPr>
          <a:xfrm>
            <a:off x="6011165" y="1065899"/>
            <a:ext cx="5256193" cy="5612674"/>
          </a:xfrm>
          <a:prstGeom prst="rect">
            <a:avLst/>
          </a:prstGeom>
        </p:spPr>
      </p:pic>
      <p:sp>
        <p:nvSpPr>
          <p:cNvPr id="5" name="TextBox 4">
            <a:extLst>
              <a:ext uri="{FF2B5EF4-FFF2-40B4-BE49-F238E27FC236}">
                <a16:creationId xmlns:a16="http://schemas.microsoft.com/office/drawing/2014/main" id="{9255017F-E82F-490C-88CD-6CF82D904B08}"/>
              </a:ext>
            </a:extLst>
          </p:cNvPr>
          <p:cNvSpPr txBox="1"/>
          <p:nvPr/>
        </p:nvSpPr>
        <p:spPr>
          <a:xfrm>
            <a:off x="161923" y="2124978"/>
            <a:ext cx="5507357" cy="3693319"/>
          </a:xfrm>
          <a:prstGeom prst="rect">
            <a:avLst/>
          </a:prstGeom>
          <a:noFill/>
        </p:spPr>
        <p:txBody>
          <a:bodyPr wrap="square" rtlCol="0">
            <a:spAutoFit/>
          </a:bodyPr>
          <a:lstStyle/>
          <a:p>
            <a:pPr>
              <a:buFont typeface="Arial" panose="020B0604020202020204" pitchFamily="34" charset="0"/>
              <a:buChar char="•"/>
            </a:pPr>
            <a:r>
              <a:rPr lang="en-US" dirty="0"/>
              <a:t>If the crane is to handle too many ships at the same time, its efficiency is dramatically reduced due to the shifting between ships, which is highly time-consuming. In this way, there is also no particular focus for the crane during a day</a:t>
            </a:r>
            <a:br>
              <a:rPr lang="en-US" dirty="0"/>
            </a:br>
            <a:endParaRPr lang="en-US" dirty="0"/>
          </a:p>
          <a:p>
            <a:endParaRPr lang="en-US" dirty="0"/>
          </a:p>
          <a:p>
            <a:pPr>
              <a:buFont typeface="Arial" panose="020B0604020202020204" pitchFamily="34" charset="0"/>
              <a:buChar char="•"/>
            </a:pPr>
            <a:r>
              <a:rPr lang="en-US" dirty="0"/>
              <a:t>If the crane is to handle only one ship at a time as opposed to two, the waiting time will increase as the crane from time to time will have to wait for the ship’s crew to handle deck hatches and the like. </a:t>
            </a:r>
            <a:br>
              <a:rPr lang="en-US" dirty="0"/>
            </a:br>
            <a:r>
              <a:rPr lang="en-US" dirty="0"/>
              <a:t>Mentally, the crane operator also prefers to shift between two ships</a:t>
            </a:r>
          </a:p>
        </p:txBody>
      </p:sp>
    </p:spTree>
    <p:extLst>
      <p:ext uri="{BB962C8B-B14F-4D97-AF65-F5344CB8AC3E}">
        <p14:creationId xmlns:p14="http://schemas.microsoft.com/office/powerpoint/2010/main" val="2309439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Oval 10">
            <a:extLst>
              <a:ext uri="{FF2B5EF4-FFF2-40B4-BE49-F238E27FC236}">
                <a16:creationId xmlns:a16="http://schemas.microsoft.com/office/drawing/2014/main" id="{AEE287D7-B554-4A61-8530-525B9881FA8A}"/>
              </a:ext>
            </a:extLst>
          </p:cNvPr>
          <p:cNvSpPr/>
          <p:nvPr/>
        </p:nvSpPr>
        <p:spPr>
          <a:xfrm>
            <a:off x="4485997" y="4380684"/>
            <a:ext cx="2541819" cy="247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Picture 1">
            <a:extLst>
              <a:ext uri="{FF2B5EF4-FFF2-40B4-BE49-F238E27FC236}">
                <a16:creationId xmlns:a16="http://schemas.microsoft.com/office/drawing/2014/main" id="{1654ECFA-25B9-49A6-AAE7-0A6EE72703EA}"/>
              </a:ext>
            </a:extLst>
          </p:cNvPr>
          <p:cNvPicPr>
            <a:picLocks noChangeAspect="1"/>
          </p:cNvPicPr>
          <p:nvPr/>
        </p:nvPicPr>
        <p:blipFill>
          <a:blip r:embed="rId3"/>
          <a:stretch>
            <a:fillRect/>
          </a:stretch>
        </p:blipFill>
        <p:spPr>
          <a:xfrm>
            <a:off x="323850" y="1491828"/>
            <a:ext cx="10875374" cy="5035826"/>
          </a:xfrm>
          <a:prstGeom prst="rect">
            <a:avLst/>
          </a:prstGeom>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itle 1">
            <a:extLst>
              <a:ext uri="{FF2B5EF4-FFF2-40B4-BE49-F238E27FC236}">
                <a16:creationId xmlns:a16="http://schemas.microsoft.com/office/drawing/2014/main" id="{0D17E501-6E90-40FB-BCA6-A1F2252047EF}"/>
              </a:ext>
            </a:extLst>
          </p:cNvPr>
          <p:cNvSpPr>
            <a:spLocks noGrp="1"/>
          </p:cNvSpPr>
          <p:nvPr>
            <p:ph type="title"/>
          </p:nvPr>
        </p:nvSpPr>
        <p:spPr>
          <a:xfrm>
            <a:off x="161923" y="179427"/>
            <a:ext cx="11868151" cy="874911"/>
          </a:xfrm>
        </p:spPr>
        <p:txBody>
          <a:bodyPr/>
          <a:lstStyle/>
          <a:p>
            <a:r>
              <a:rPr lang="en-US" sz="4400" dirty="0"/>
              <a:t>“A container terminal in South America”</a:t>
            </a:r>
          </a:p>
        </p:txBody>
      </p:sp>
      <p:sp>
        <p:nvSpPr>
          <p:cNvPr id="17" name="Rectangle 16">
            <a:extLst>
              <a:ext uri="{FF2B5EF4-FFF2-40B4-BE49-F238E27FC236}">
                <a16:creationId xmlns:a16="http://schemas.microsoft.com/office/drawing/2014/main" id="{29023F7D-98BB-4317-BCD6-82F3F1A53F11}"/>
              </a:ext>
            </a:extLst>
          </p:cNvPr>
          <p:cNvSpPr/>
          <p:nvPr/>
        </p:nvSpPr>
        <p:spPr>
          <a:xfrm>
            <a:off x="445776" y="5548854"/>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Total </a:t>
            </a:r>
            <a:r>
              <a:rPr lang="da-DK" dirty="0" err="1">
                <a:solidFill>
                  <a:schemeClr val="tx1"/>
                </a:solidFill>
              </a:rPr>
              <a:t>Cost</a:t>
            </a:r>
            <a:endParaRPr lang="da-DK" dirty="0">
              <a:solidFill>
                <a:schemeClr val="tx1"/>
              </a:solidFill>
            </a:endParaRPr>
          </a:p>
          <a:p>
            <a:pPr algn="ctr"/>
            <a:r>
              <a:rPr lang="da-DK" dirty="0">
                <a:solidFill>
                  <a:schemeClr val="tx1"/>
                </a:solidFill>
              </a:rPr>
              <a:t>CNY million</a:t>
            </a:r>
          </a:p>
        </p:txBody>
      </p:sp>
      <p:sp>
        <p:nvSpPr>
          <p:cNvPr id="19" name="Rectangle 18">
            <a:extLst>
              <a:ext uri="{FF2B5EF4-FFF2-40B4-BE49-F238E27FC236}">
                <a16:creationId xmlns:a16="http://schemas.microsoft.com/office/drawing/2014/main" id="{5494E6CC-D5FB-4698-9D39-9BE060367F40}"/>
              </a:ext>
            </a:extLst>
          </p:cNvPr>
          <p:cNvSpPr/>
          <p:nvPr/>
        </p:nvSpPr>
        <p:spPr>
          <a:xfrm>
            <a:off x="328792" y="2192736"/>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Ships</a:t>
            </a:r>
          </a:p>
          <a:p>
            <a:pPr algn="ctr"/>
            <a:r>
              <a:rPr lang="da-DK" dirty="0">
                <a:solidFill>
                  <a:schemeClr val="tx1"/>
                </a:solidFill>
              </a:rPr>
              <a:t>in port</a:t>
            </a:r>
          </a:p>
        </p:txBody>
      </p:sp>
      <p:sp>
        <p:nvSpPr>
          <p:cNvPr id="18" name="TextBox 17">
            <a:extLst>
              <a:ext uri="{FF2B5EF4-FFF2-40B4-BE49-F238E27FC236}">
                <a16:creationId xmlns:a16="http://schemas.microsoft.com/office/drawing/2014/main" id="{056EA033-F0A6-4B16-B982-0CFA1AA3ECE3}"/>
              </a:ext>
            </a:extLst>
          </p:cNvPr>
          <p:cNvSpPr txBox="1"/>
          <p:nvPr/>
        </p:nvSpPr>
        <p:spPr>
          <a:xfrm>
            <a:off x="442232" y="828080"/>
            <a:ext cx="5521896" cy="646331"/>
          </a:xfrm>
          <a:prstGeom prst="rect">
            <a:avLst/>
          </a:prstGeom>
          <a:noFill/>
        </p:spPr>
        <p:txBody>
          <a:bodyPr wrap="none" rtlCol="0">
            <a:spAutoFit/>
          </a:bodyPr>
          <a:lstStyle/>
          <a:p>
            <a:r>
              <a:rPr lang="en-US" sz="3600" dirty="0"/>
              <a:t>The easy decision </a:t>
            </a:r>
            <a:r>
              <a:rPr lang="en-US" sz="3600" dirty="0">
                <a:solidFill>
                  <a:srgbClr val="FF0000"/>
                </a:solidFill>
              </a:rPr>
              <a:t>- revisited </a:t>
            </a:r>
            <a:endParaRPr lang="da-DK" sz="3600" dirty="0">
              <a:solidFill>
                <a:srgbClr val="FF0000"/>
              </a:solidFill>
            </a:endParaRPr>
          </a:p>
        </p:txBody>
      </p:sp>
    </p:spTree>
    <p:extLst>
      <p:ext uri="{BB962C8B-B14F-4D97-AF65-F5344CB8AC3E}">
        <p14:creationId xmlns:p14="http://schemas.microsoft.com/office/powerpoint/2010/main" val="2070090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AEE287D7-B554-4A61-8530-525B9881FA8A}"/>
              </a:ext>
            </a:extLst>
          </p:cNvPr>
          <p:cNvSpPr/>
          <p:nvPr/>
        </p:nvSpPr>
        <p:spPr>
          <a:xfrm>
            <a:off x="4485997" y="4380684"/>
            <a:ext cx="2541819" cy="24773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2">
            <a:extLst>
              <a:ext uri="{FF2B5EF4-FFF2-40B4-BE49-F238E27FC236}">
                <a16:creationId xmlns:a16="http://schemas.microsoft.com/office/drawing/2014/main" id="{3F177F54-E7A0-4C7B-B8E7-B7111C28027D}"/>
              </a:ext>
            </a:extLst>
          </p:cNvPr>
          <p:cNvPicPr>
            <a:picLocks noChangeAspect="1"/>
          </p:cNvPicPr>
          <p:nvPr/>
        </p:nvPicPr>
        <p:blipFill>
          <a:blip r:embed="rId3"/>
          <a:stretch>
            <a:fillRect/>
          </a:stretch>
        </p:blipFill>
        <p:spPr>
          <a:xfrm>
            <a:off x="749889" y="1432986"/>
            <a:ext cx="10180086" cy="4684841"/>
          </a:xfrm>
          <a:prstGeom prst="rect">
            <a:avLst/>
          </a:prstGeom>
        </p:spPr>
      </p:pic>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Title 1">
            <a:extLst>
              <a:ext uri="{FF2B5EF4-FFF2-40B4-BE49-F238E27FC236}">
                <a16:creationId xmlns:a16="http://schemas.microsoft.com/office/drawing/2014/main" id="{0D17E501-6E90-40FB-BCA6-A1F2252047EF}"/>
              </a:ext>
            </a:extLst>
          </p:cNvPr>
          <p:cNvSpPr>
            <a:spLocks noGrp="1"/>
          </p:cNvSpPr>
          <p:nvPr>
            <p:ph type="title"/>
          </p:nvPr>
        </p:nvSpPr>
        <p:spPr>
          <a:xfrm>
            <a:off x="161923" y="179427"/>
            <a:ext cx="11868151" cy="1325563"/>
          </a:xfrm>
        </p:spPr>
        <p:txBody>
          <a:bodyPr/>
          <a:lstStyle/>
          <a:p>
            <a:r>
              <a:rPr lang="en-US" sz="4400" dirty="0"/>
              <a:t>“A container terminal in South America”</a:t>
            </a:r>
            <a:br>
              <a:rPr lang="en-US" sz="4400" dirty="0"/>
            </a:br>
            <a:endParaRPr lang="en-US" sz="4400" dirty="0"/>
          </a:p>
        </p:txBody>
      </p:sp>
      <p:sp>
        <p:nvSpPr>
          <p:cNvPr id="10" name="Rectangle 9">
            <a:extLst>
              <a:ext uri="{FF2B5EF4-FFF2-40B4-BE49-F238E27FC236}">
                <a16:creationId xmlns:a16="http://schemas.microsoft.com/office/drawing/2014/main" id="{30E7B263-6D2B-4434-94D6-139CD5E0CAA2}"/>
              </a:ext>
            </a:extLst>
          </p:cNvPr>
          <p:cNvSpPr/>
          <p:nvPr/>
        </p:nvSpPr>
        <p:spPr>
          <a:xfrm>
            <a:off x="749889" y="5279627"/>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Total </a:t>
            </a:r>
            <a:r>
              <a:rPr lang="da-DK" dirty="0" err="1">
                <a:solidFill>
                  <a:schemeClr val="tx1"/>
                </a:solidFill>
              </a:rPr>
              <a:t>Cost</a:t>
            </a:r>
            <a:endParaRPr lang="da-DK" dirty="0">
              <a:solidFill>
                <a:schemeClr val="tx1"/>
              </a:solidFill>
            </a:endParaRPr>
          </a:p>
          <a:p>
            <a:pPr algn="ctr"/>
            <a:r>
              <a:rPr lang="da-DK" dirty="0">
                <a:solidFill>
                  <a:schemeClr val="tx1"/>
                </a:solidFill>
              </a:rPr>
              <a:t>CNY million</a:t>
            </a:r>
          </a:p>
        </p:txBody>
      </p:sp>
      <p:sp>
        <p:nvSpPr>
          <p:cNvPr id="12" name="Rectangle 11">
            <a:extLst>
              <a:ext uri="{FF2B5EF4-FFF2-40B4-BE49-F238E27FC236}">
                <a16:creationId xmlns:a16="http://schemas.microsoft.com/office/drawing/2014/main" id="{3ECFF50E-D6F8-4076-809C-722352D59905}"/>
              </a:ext>
            </a:extLst>
          </p:cNvPr>
          <p:cNvSpPr/>
          <p:nvPr/>
        </p:nvSpPr>
        <p:spPr>
          <a:xfrm>
            <a:off x="661851" y="2181606"/>
            <a:ext cx="1306286" cy="565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solidFill>
                  <a:schemeClr val="tx1"/>
                </a:solidFill>
              </a:rPr>
              <a:t>Ships</a:t>
            </a:r>
          </a:p>
          <a:p>
            <a:pPr algn="ctr"/>
            <a:r>
              <a:rPr lang="da-DK" dirty="0">
                <a:solidFill>
                  <a:schemeClr val="tx1"/>
                </a:solidFill>
              </a:rPr>
              <a:t>in port</a:t>
            </a:r>
          </a:p>
        </p:txBody>
      </p:sp>
      <p:sp>
        <p:nvSpPr>
          <p:cNvPr id="13" name="TextBox 12">
            <a:extLst>
              <a:ext uri="{FF2B5EF4-FFF2-40B4-BE49-F238E27FC236}">
                <a16:creationId xmlns:a16="http://schemas.microsoft.com/office/drawing/2014/main" id="{9A844F18-F044-457D-8ACE-24C92823B4C4}"/>
              </a:ext>
            </a:extLst>
          </p:cNvPr>
          <p:cNvSpPr txBox="1"/>
          <p:nvPr/>
        </p:nvSpPr>
        <p:spPr>
          <a:xfrm>
            <a:off x="323850" y="740173"/>
            <a:ext cx="5729774" cy="646331"/>
          </a:xfrm>
          <a:prstGeom prst="rect">
            <a:avLst/>
          </a:prstGeom>
          <a:noFill/>
        </p:spPr>
        <p:txBody>
          <a:bodyPr wrap="none" rtlCol="0">
            <a:spAutoFit/>
          </a:bodyPr>
          <a:lstStyle/>
          <a:p>
            <a:r>
              <a:rPr lang="en-US" sz="3600" dirty="0"/>
              <a:t>The brave decision</a:t>
            </a:r>
            <a:r>
              <a:rPr lang="en-US" sz="3600" dirty="0">
                <a:solidFill>
                  <a:srgbClr val="FF0000"/>
                </a:solidFill>
              </a:rPr>
              <a:t> - revisited</a:t>
            </a:r>
            <a:r>
              <a:rPr lang="en-US" sz="3600" dirty="0"/>
              <a:t> </a:t>
            </a:r>
            <a:endParaRPr lang="da-DK" sz="3600" dirty="0"/>
          </a:p>
        </p:txBody>
      </p:sp>
    </p:spTree>
    <p:extLst>
      <p:ext uri="{BB962C8B-B14F-4D97-AF65-F5344CB8AC3E}">
        <p14:creationId xmlns:p14="http://schemas.microsoft.com/office/powerpoint/2010/main" val="29892641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US" dirty="0" err="1"/>
              <a:t>JacoB</a:t>
            </a:r>
            <a:r>
              <a:rPr lang="en-US" dirty="0"/>
              <a:t> Haahr Ipsen </a:t>
            </a:r>
            <a:br>
              <a:rPr lang="en-US" dirty="0"/>
            </a:br>
            <a:r>
              <a:rPr lang="en-US" sz="2400" dirty="0"/>
              <a:t>PMP </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4518815" cy="4351338"/>
          </a:xfrm>
        </p:spPr>
        <p:txBody>
          <a:bodyPr/>
          <a:lstStyle/>
          <a:p>
            <a:endParaRPr lang="en-US" sz="1800" b="1" cap="all" dirty="0"/>
          </a:p>
          <a:p>
            <a:pPr>
              <a:buFont typeface="Wingdings" panose="05000000000000000000" pitchFamily="2" charset="2"/>
              <a:buChar char="Ø"/>
            </a:pPr>
            <a:r>
              <a:rPr lang="en-GB" sz="1800" dirty="0"/>
              <a:t>2015-         : Project Manager Novo Nordisk</a:t>
            </a:r>
          </a:p>
          <a:p>
            <a:pPr>
              <a:buFont typeface="Wingdings" panose="05000000000000000000" pitchFamily="2" charset="2"/>
              <a:buChar char="Ø"/>
            </a:pPr>
            <a:r>
              <a:rPr lang="en-GB" sz="1800" dirty="0"/>
              <a:t>2013-2015: Project Manager </a:t>
            </a:r>
            <a:r>
              <a:rPr lang="en-GB" sz="1800" dirty="0" err="1"/>
              <a:t>Rambøll</a:t>
            </a:r>
            <a:endParaRPr lang="da-DK" sz="1800" dirty="0"/>
          </a:p>
          <a:p>
            <a:pPr>
              <a:buFont typeface="Wingdings" panose="05000000000000000000" pitchFamily="2" charset="2"/>
              <a:buChar char="Ø"/>
            </a:pPr>
            <a:r>
              <a:rPr lang="en-GB" sz="1800" dirty="0"/>
              <a:t>2006-2013: Project Manager NNE</a:t>
            </a:r>
          </a:p>
          <a:p>
            <a:pPr>
              <a:buFont typeface="Wingdings" panose="05000000000000000000" pitchFamily="2" charset="2"/>
              <a:buChar char="Ø"/>
            </a:pPr>
            <a:r>
              <a:rPr lang="en-GB" sz="1800" dirty="0"/>
              <a:t>2002-2006: Construction Manager, NNE</a:t>
            </a:r>
          </a:p>
          <a:p>
            <a:pPr>
              <a:buFont typeface="Wingdings" panose="05000000000000000000" pitchFamily="2" charset="2"/>
              <a:buChar char="Ø"/>
            </a:pPr>
            <a:r>
              <a:rPr lang="en-GB" sz="1800" dirty="0"/>
              <a:t>1999-2002: Project Manager Novo Nordisk </a:t>
            </a:r>
          </a:p>
          <a:p>
            <a:pPr>
              <a:buFont typeface="Wingdings" panose="05000000000000000000" pitchFamily="2" charset="2"/>
              <a:buChar char="Ø"/>
            </a:pPr>
            <a:r>
              <a:rPr lang="da-DK" sz="1800" dirty="0"/>
              <a:t>1994-1999: </a:t>
            </a:r>
            <a:r>
              <a:rPr lang="da-DK" sz="1800" dirty="0" err="1"/>
              <a:t>Commissioning</a:t>
            </a:r>
            <a:r>
              <a:rPr lang="da-DK" sz="1800" dirty="0"/>
              <a:t> </a:t>
            </a:r>
            <a:r>
              <a:rPr lang="da-DK" sz="1800" dirty="0" err="1"/>
              <a:t>Lead</a:t>
            </a:r>
            <a:endParaRPr lang="da-DK" sz="1800" dirty="0"/>
          </a:p>
          <a:p>
            <a:pPr>
              <a:buFont typeface="Wingdings" panose="05000000000000000000" pitchFamily="2" charset="2"/>
              <a:buChar char="Ø"/>
            </a:pPr>
            <a:r>
              <a:rPr lang="da-DK" sz="1800" dirty="0"/>
              <a:t>1989-1994: Marine </a:t>
            </a:r>
            <a:r>
              <a:rPr lang="da-DK" sz="1800" dirty="0" err="1"/>
              <a:t>Engineer</a:t>
            </a:r>
            <a:endParaRPr lang="da-DK" sz="1800" dirty="0"/>
          </a:p>
          <a:p>
            <a:pPr lvl="0">
              <a:buFont typeface="Wingdings" panose="05000000000000000000" pitchFamily="2" charset="2"/>
              <a:buChar char="Ø"/>
            </a:pPr>
            <a:r>
              <a:rPr lang="en-GB" sz="1800" dirty="0"/>
              <a:t>1988          : </a:t>
            </a:r>
            <a:r>
              <a:rPr lang="en-GB" sz="1800" dirty="0" err="1"/>
              <a:t>B.Sc</a:t>
            </a:r>
            <a:r>
              <a:rPr lang="en-GB" sz="1800" dirty="0"/>
              <a:t> Marine Engineering</a:t>
            </a:r>
          </a:p>
          <a:p>
            <a:pPr marL="0" indent="0">
              <a:buNone/>
            </a:pPr>
            <a:endParaRPr lang="en-US" sz="14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39640ED-B23E-4F22-9C6E-7D494ECC631D}"/>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Placeholder 10">
            <a:extLst>
              <a:ext uri="{FF2B5EF4-FFF2-40B4-BE49-F238E27FC236}">
                <a16:creationId xmlns:a16="http://schemas.microsoft.com/office/drawing/2014/main" id="{F974BA42-ADFD-40BF-A6EF-11ACBC64E54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696" r="16696"/>
          <a:stretch>
            <a:fillRect/>
          </a:stretch>
        </p:blipFill>
        <p:spPr/>
      </p:pic>
    </p:spTree>
    <p:extLst>
      <p:ext uri="{BB962C8B-B14F-4D97-AF65-F5344CB8AC3E}">
        <p14:creationId xmlns:p14="http://schemas.microsoft.com/office/powerpoint/2010/main" val="961730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p:txBody>
          <a:bodyPr/>
          <a:lstStyle/>
          <a:p>
            <a:r>
              <a:rPr lang="en-US" dirty="0"/>
              <a:t> </a:t>
            </a:r>
          </a:p>
        </p:txBody>
      </p:sp>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p:txBody>
          <a:bodyPr/>
          <a:lstStyle/>
          <a:p>
            <a:r>
              <a:rPr lang="en-US" dirty="0"/>
              <a:t>Novo </a:t>
            </a:r>
            <a:r>
              <a:rPr lang="en-US" dirty="0" err="1"/>
              <a:t>NordisK</a:t>
            </a:r>
            <a:r>
              <a:rPr lang="en-US" dirty="0"/>
              <a:t> History</a:t>
            </a:r>
          </a:p>
        </p:txBody>
      </p:sp>
      <p:sp>
        <p:nvSpPr>
          <p:cNvPr id="8" name="Content Placeholder 7">
            <a:extLst>
              <a:ext uri="{FF2B5EF4-FFF2-40B4-BE49-F238E27FC236}">
                <a16:creationId xmlns:a16="http://schemas.microsoft.com/office/drawing/2014/main" id="{5935AC4D-C17D-4827-B693-43A34920A5FD}"/>
              </a:ext>
            </a:extLst>
          </p:cNvPr>
          <p:cNvSpPr>
            <a:spLocks noGrp="1"/>
          </p:cNvSpPr>
          <p:nvPr>
            <p:ph idx="1"/>
          </p:nvPr>
        </p:nvSpPr>
        <p:spPr/>
        <p:txBody>
          <a:bodyPr/>
          <a:lstStyle/>
          <a:p>
            <a:pPr marL="285750" indent="-285750">
              <a:buFont typeface="Wingdings" panose="05000000000000000000" pitchFamily="2" charset="2"/>
              <a:buChar char="Ø"/>
            </a:pPr>
            <a:r>
              <a:rPr lang="en-US" dirty="0"/>
              <a:t>Novo Nordisk 1923 - 2019</a:t>
            </a:r>
          </a:p>
          <a:p>
            <a:endParaRPr lang="en-US" dirty="0"/>
          </a:p>
        </p:txBody>
      </p:sp>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p:txBody>
          <a:bodyPr/>
          <a:lstStyle/>
          <a:p>
            <a:r>
              <a:rPr lang="en-US" dirty="0"/>
              <a:t>Portfolio Management </a:t>
            </a:r>
          </a:p>
        </p:txBody>
      </p:sp>
      <p:sp>
        <p:nvSpPr>
          <p:cNvPr id="10" name="Content Placeholder 9">
            <a:extLst>
              <a:ext uri="{FF2B5EF4-FFF2-40B4-BE49-F238E27FC236}">
                <a16:creationId xmlns:a16="http://schemas.microsoft.com/office/drawing/2014/main" id="{CCF1405A-05DA-4553-A7B3-B9592963C6B1}"/>
              </a:ext>
            </a:extLst>
          </p:cNvPr>
          <p:cNvSpPr>
            <a:spLocks noGrp="1"/>
          </p:cNvSpPr>
          <p:nvPr>
            <p:ph idx="18"/>
          </p:nvPr>
        </p:nvSpPr>
        <p:spPr/>
        <p:txBody>
          <a:bodyPr/>
          <a:lstStyle/>
          <a:p>
            <a:pPr marL="285750" indent="-285750">
              <a:buFont typeface="Wingdings" panose="05000000000000000000" pitchFamily="2" charset="2"/>
              <a:buChar char="Ø"/>
            </a:pPr>
            <a:r>
              <a:rPr lang="en-US" dirty="0"/>
              <a:t>Do the right projects</a:t>
            </a:r>
          </a:p>
          <a:p>
            <a:endParaRPr lang="en-US" dirty="0"/>
          </a:p>
        </p:txBody>
      </p:sp>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p:txBody>
          <a:bodyPr/>
          <a:lstStyle/>
          <a:p>
            <a:r>
              <a:rPr lang="en-US" dirty="0"/>
              <a:t>Project Management </a:t>
            </a:r>
          </a:p>
        </p:txBody>
      </p:sp>
      <p:sp>
        <p:nvSpPr>
          <p:cNvPr id="12" name="Content Placeholder 11">
            <a:extLst>
              <a:ext uri="{FF2B5EF4-FFF2-40B4-BE49-F238E27FC236}">
                <a16:creationId xmlns:a16="http://schemas.microsoft.com/office/drawing/2014/main" id="{780C3E07-3509-4911-AFF9-20EA8F12D0A4}"/>
              </a:ext>
            </a:extLst>
          </p:cNvPr>
          <p:cNvSpPr>
            <a:spLocks noGrp="1"/>
          </p:cNvSpPr>
          <p:nvPr>
            <p:ph idx="20"/>
          </p:nvPr>
        </p:nvSpPr>
        <p:spPr>
          <a:xfrm>
            <a:off x="6216589" y="4052306"/>
            <a:ext cx="2588705" cy="1749005"/>
          </a:xfrm>
        </p:spPr>
        <p:txBody>
          <a:bodyPr/>
          <a:lstStyle/>
          <a:p>
            <a:pPr marL="285750" indent="-285750">
              <a:buFont typeface="Wingdings" panose="05000000000000000000" pitchFamily="2" charset="2"/>
              <a:buChar char="Ø"/>
            </a:pPr>
            <a:r>
              <a:rPr lang="en-US" dirty="0"/>
              <a:t>Do  the projects right </a:t>
            </a:r>
          </a:p>
          <a:p>
            <a:endParaRPr lang="en-US" dirty="0"/>
          </a:p>
        </p:txBody>
      </p:sp>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p:txBody>
          <a:bodyPr/>
          <a:lstStyle/>
          <a:p>
            <a:r>
              <a:rPr lang="en-US" dirty="0"/>
              <a:t>Short and sweet</a:t>
            </a:r>
          </a:p>
        </p:txBody>
      </p:sp>
      <p:sp>
        <p:nvSpPr>
          <p:cNvPr id="3" name="Slide Number Placeholder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B518D346-A60E-494D-ACAA-A11086C7EEAE}"/>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4" name="Picture Placeholder 23">
            <a:extLst>
              <a:ext uri="{FF2B5EF4-FFF2-40B4-BE49-F238E27FC236}">
                <a16:creationId xmlns:a16="http://schemas.microsoft.com/office/drawing/2014/main" id="{B5AA31EC-0AD4-4550-8CE1-616B5BEFAB2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558" b="2558"/>
          <a:stretch>
            <a:fillRect/>
          </a:stretch>
        </p:blipFill>
        <p:spPr/>
      </p:pic>
      <p:pic>
        <p:nvPicPr>
          <p:cNvPr id="28" name="Picture Placeholder 27">
            <a:extLst>
              <a:ext uri="{FF2B5EF4-FFF2-40B4-BE49-F238E27FC236}">
                <a16:creationId xmlns:a16="http://schemas.microsoft.com/office/drawing/2014/main" id="{06A4B6C2-9BB1-42CE-989F-FDD5ABCE6115}"/>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l="16273" r="16273"/>
          <a:stretch>
            <a:fillRect/>
          </a:stretch>
        </p:blipFill>
        <p:spPr>
          <a:xfrm>
            <a:off x="3957037" y="1848535"/>
            <a:ext cx="1430337" cy="1430337"/>
          </a:xfrm>
        </p:spPr>
      </p:pic>
      <p:pic>
        <p:nvPicPr>
          <p:cNvPr id="5120" name="Picture Placeholder 5119">
            <a:extLst>
              <a:ext uri="{FF2B5EF4-FFF2-40B4-BE49-F238E27FC236}">
                <a16:creationId xmlns:a16="http://schemas.microsoft.com/office/drawing/2014/main" id="{EEEF626C-8BAC-4140-B356-F4E68361B6DA}"/>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l="13740" r="13740"/>
          <a:stretch>
            <a:fillRect/>
          </a:stretch>
        </p:blipFill>
        <p:spPr/>
      </p:pic>
      <p:pic>
        <p:nvPicPr>
          <p:cNvPr id="5126" name="Picture Placeholder 5125">
            <a:extLst>
              <a:ext uri="{FF2B5EF4-FFF2-40B4-BE49-F238E27FC236}">
                <a16:creationId xmlns:a16="http://schemas.microsoft.com/office/drawing/2014/main" id="{618ED4E0-4FE8-4599-B200-80CABECB7E3D}"/>
              </a:ext>
            </a:extLst>
          </p:cNvPr>
          <p:cNvPicPr>
            <a:picLocks noGrp="1" noChangeAspect="1"/>
          </p:cNvPicPr>
          <p:nvPr>
            <p:ph type="pic" sz="quarter" idx="16"/>
          </p:nvPr>
        </p:nvPicPr>
        <p:blipFill>
          <a:blip r:embed="rId6">
            <a:extLst>
              <a:ext uri="{28A0092B-C50C-407E-A947-70E740481C1C}">
                <a14:useLocalDpi xmlns:a14="http://schemas.microsoft.com/office/drawing/2010/main" val="0"/>
              </a:ext>
            </a:extLst>
          </a:blip>
          <a:srcRect/>
          <a:stretch>
            <a:fillRect/>
          </a:stretch>
        </p:blipFill>
        <p:spPr/>
      </p:pic>
      <p:sp>
        <p:nvSpPr>
          <p:cNvPr id="5" name="Content Placeholder 4">
            <a:extLst>
              <a:ext uri="{FF2B5EF4-FFF2-40B4-BE49-F238E27FC236}">
                <a16:creationId xmlns:a16="http://schemas.microsoft.com/office/drawing/2014/main" id="{702EC8DB-B315-40ED-89A6-01B512493879}"/>
              </a:ext>
            </a:extLst>
          </p:cNvPr>
          <p:cNvSpPr>
            <a:spLocks noGrp="1"/>
          </p:cNvSpPr>
          <p:nvPr>
            <p:ph idx="22"/>
          </p:nvPr>
        </p:nvSpPr>
        <p:spPr/>
        <p:txBody>
          <a:bodyPr/>
          <a:lstStyle/>
          <a:p>
            <a:pPr marL="285750" indent="-285750">
              <a:buFont typeface="Wingdings" panose="05000000000000000000" pitchFamily="2" charset="2"/>
              <a:buChar char="Ø"/>
            </a:pPr>
            <a:r>
              <a:rPr lang="da-DK" dirty="0"/>
              <a:t>Trust</a:t>
            </a:r>
          </a:p>
          <a:p>
            <a:pPr marL="285750" indent="-285750">
              <a:buFont typeface="Wingdings" panose="05000000000000000000" pitchFamily="2" charset="2"/>
              <a:buChar char="Ø"/>
            </a:pPr>
            <a:r>
              <a:rPr lang="da-DK" dirty="0" err="1"/>
              <a:t>Parkinson’s</a:t>
            </a:r>
            <a:r>
              <a:rPr lang="da-DK" dirty="0"/>
              <a:t> </a:t>
            </a:r>
            <a:r>
              <a:rPr lang="da-DK" dirty="0" err="1"/>
              <a:t>law</a:t>
            </a:r>
            <a:r>
              <a:rPr lang="da-DK" dirty="0"/>
              <a:t> </a:t>
            </a:r>
          </a:p>
          <a:p>
            <a:pPr marL="285750" indent="-285750">
              <a:buFont typeface="Wingdings" panose="05000000000000000000" pitchFamily="2" charset="2"/>
              <a:buChar char="Ø"/>
            </a:pPr>
            <a:r>
              <a:rPr lang="da-DK" dirty="0" err="1"/>
              <a:t>Kill</a:t>
            </a:r>
            <a:r>
              <a:rPr lang="da-DK" dirty="0"/>
              <a:t> </a:t>
            </a:r>
            <a:r>
              <a:rPr lang="da-DK" dirty="0" err="1"/>
              <a:t>Complexity</a:t>
            </a:r>
            <a:endParaRPr lang="da-DK" dirty="0"/>
          </a:p>
        </p:txBody>
      </p:sp>
    </p:spTree>
    <p:extLst>
      <p:ext uri="{BB962C8B-B14F-4D97-AF65-F5344CB8AC3E}">
        <p14:creationId xmlns:p14="http://schemas.microsoft.com/office/powerpoint/2010/main" val="43563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additive="base">
                                        <p:cTn id="21" dur="500" fill="hold"/>
                                        <p:tgtEl>
                                          <p:spTgt spid="28"/>
                                        </p:tgtEl>
                                        <p:attrNameLst>
                                          <p:attrName>ppt_x</p:attrName>
                                        </p:attrNameLst>
                                      </p:cBhvr>
                                      <p:tavLst>
                                        <p:tav tm="0">
                                          <p:val>
                                            <p:strVal val="#ppt_x"/>
                                          </p:val>
                                        </p:tav>
                                        <p:tav tm="100000">
                                          <p:val>
                                            <p:strVal val="#ppt_x"/>
                                          </p:val>
                                        </p:tav>
                                      </p:tavLst>
                                    </p:anim>
                                    <p:anim calcmode="lin" valueType="num">
                                      <p:cBhvr additive="base">
                                        <p:cTn id="22" dur="500" fill="hold"/>
                                        <p:tgtEl>
                                          <p:spTgt spid="2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120"/>
                                        </p:tgtEl>
                                        <p:attrNameLst>
                                          <p:attrName>style.visibility</p:attrName>
                                        </p:attrNameLst>
                                      </p:cBhvr>
                                      <p:to>
                                        <p:strVal val="visible"/>
                                      </p:to>
                                    </p:set>
                                    <p:anim calcmode="lin" valueType="num">
                                      <p:cBhvr additive="base">
                                        <p:cTn id="35" dur="500" fill="hold"/>
                                        <p:tgtEl>
                                          <p:spTgt spid="5120"/>
                                        </p:tgtEl>
                                        <p:attrNameLst>
                                          <p:attrName>ppt_x</p:attrName>
                                        </p:attrNameLst>
                                      </p:cBhvr>
                                      <p:tavLst>
                                        <p:tav tm="0">
                                          <p:val>
                                            <p:strVal val="#ppt_x"/>
                                          </p:val>
                                        </p:tav>
                                        <p:tav tm="100000">
                                          <p:val>
                                            <p:strVal val="#ppt_x"/>
                                          </p:val>
                                        </p:tav>
                                      </p:tavLst>
                                    </p:anim>
                                    <p:anim calcmode="lin" valueType="num">
                                      <p:cBhvr additive="base">
                                        <p:cTn id="36" dur="500" fill="hold"/>
                                        <p:tgtEl>
                                          <p:spTgt spid="512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 calcmode="lin" valueType="num">
                                      <p:cBhvr additive="base">
                                        <p:cTn id="3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126"/>
                                        </p:tgtEl>
                                        <p:attrNameLst>
                                          <p:attrName>style.visibility</p:attrName>
                                        </p:attrNameLst>
                                      </p:cBhvr>
                                      <p:to>
                                        <p:strVal val="visible"/>
                                      </p:to>
                                    </p:set>
                                    <p:anim calcmode="lin" valueType="num">
                                      <p:cBhvr additive="base">
                                        <p:cTn id="49" dur="500" fill="hold"/>
                                        <p:tgtEl>
                                          <p:spTgt spid="5126"/>
                                        </p:tgtEl>
                                        <p:attrNameLst>
                                          <p:attrName>ppt_x</p:attrName>
                                        </p:attrNameLst>
                                      </p:cBhvr>
                                      <p:tavLst>
                                        <p:tav tm="0">
                                          <p:val>
                                            <p:strVal val="#ppt_x"/>
                                          </p:val>
                                        </p:tav>
                                        <p:tav tm="100000">
                                          <p:val>
                                            <p:strVal val="#ppt_x"/>
                                          </p:val>
                                        </p:tav>
                                      </p:tavLst>
                                    </p:anim>
                                    <p:anim calcmode="lin" valueType="num">
                                      <p:cBhvr additive="base">
                                        <p:cTn id="50" dur="500" fill="hold"/>
                                        <p:tgtEl>
                                          <p:spTgt spid="512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5">
                                            <p:txEl>
                                              <p:pRg st="0" end="0"/>
                                            </p:txEl>
                                          </p:spTgt>
                                        </p:tgtEl>
                                        <p:attrNameLst>
                                          <p:attrName>style.visibility</p:attrName>
                                        </p:attrNameLst>
                                      </p:cBhvr>
                                      <p:to>
                                        <p:strVal val="visible"/>
                                      </p:to>
                                    </p:set>
                                    <p:anim calcmode="lin" valueType="num">
                                      <p:cBhvr additive="base">
                                        <p:cTn id="53"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8" grpId="0" build="p"/>
      <p:bldP spid="11" grpId="0" build="p"/>
      <p:bldP spid="10" grpId="0" build="p"/>
      <p:bldP spid="13" grpId="0" build="p"/>
      <p:bldP spid="12" grpId="0" build="p"/>
      <p:bldP spid="1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94923" y="2189163"/>
            <a:ext cx="5453575" cy="2090808"/>
          </a:xfrm>
        </p:spPr>
        <p:txBody>
          <a:bodyPr/>
          <a:lstStyle/>
          <a:p>
            <a:r>
              <a:rPr lang="en-US" sz="4000" dirty="0"/>
              <a:t>Novo </a:t>
            </a:r>
            <a:r>
              <a:rPr lang="en-US" sz="4000" dirty="0" err="1"/>
              <a:t>NordisK</a:t>
            </a:r>
            <a:r>
              <a:rPr lang="en-US" sz="4000" dirty="0"/>
              <a:t> History</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94923" y="4279971"/>
            <a:ext cx="5143500" cy="503167"/>
          </a:xfrm>
        </p:spPr>
        <p:txBody>
          <a:bodyPr/>
          <a:lstStyle/>
          <a:p>
            <a:r>
              <a:rPr lang="en-US" dirty="0"/>
              <a:t>1923 - 2019</a:t>
            </a:r>
          </a:p>
        </p:txBody>
      </p:sp>
      <p:sp>
        <p:nvSpPr>
          <p:cNvPr id="4" name="Rectangle 3">
            <a:extLst>
              <a:ext uri="{FF2B5EF4-FFF2-40B4-BE49-F238E27FC236}">
                <a16:creationId xmlns:a16="http://schemas.microsoft.com/office/drawing/2014/main" id="{84B90FF0-0A85-481B-9A32-4999226F50E5}"/>
              </a:ext>
            </a:extLst>
          </p:cNvPr>
          <p:cNvSpPr/>
          <p:nvPr/>
        </p:nvSpPr>
        <p:spPr>
          <a:xfrm>
            <a:off x="6096000" y="1049482"/>
            <a:ext cx="2289464" cy="11079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Placeholder 7">
            <a:extLst>
              <a:ext uri="{FF2B5EF4-FFF2-40B4-BE49-F238E27FC236}">
                <a16:creationId xmlns:a16="http://schemas.microsoft.com/office/drawing/2014/main" id="{34D6DBF0-A6DC-4BC4-BA7C-20EAFF75B11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2558" b="2558"/>
          <a:stretch>
            <a:fillRect/>
          </a:stretch>
        </p:blipFill>
        <p:spPr/>
      </p:pic>
    </p:spTree>
    <p:extLst>
      <p:ext uri="{BB962C8B-B14F-4D97-AF65-F5344CB8AC3E}">
        <p14:creationId xmlns:p14="http://schemas.microsoft.com/office/powerpoint/2010/main" val="2299498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9C61A31-EEA1-42A7-9FA9-2688BA17E2E4}"/>
              </a:ext>
            </a:extLst>
          </p:cNvPr>
          <p:cNvSpPr/>
          <p:nvPr/>
        </p:nvSpPr>
        <p:spPr>
          <a:xfrm>
            <a:off x="5453149" y="5017918"/>
            <a:ext cx="1543050"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0834FEC-009E-476B-A6F9-FF3500CB5672}"/>
              </a:ext>
            </a:extLst>
          </p:cNvPr>
          <p:cNvSpPr/>
          <p:nvPr/>
        </p:nvSpPr>
        <p:spPr>
          <a:xfrm>
            <a:off x="4530437" y="450466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AB328D3-E16F-4FD5-9F09-261BA33B281B}"/>
              </a:ext>
            </a:extLst>
          </p:cNvPr>
          <p:cNvSpPr/>
          <p:nvPr/>
        </p:nvSpPr>
        <p:spPr>
          <a:xfrm>
            <a:off x="4862385" y="472043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D31A9D5D-67E4-4240-B49E-54BF1336EF3B}"/>
              </a:ext>
            </a:extLst>
          </p:cNvPr>
          <p:cNvSpPr txBox="1">
            <a:spLocks/>
          </p:cNvSpPr>
          <p:nvPr/>
        </p:nvSpPr>
        <p:spPr>
          <a:xfrm>
            <a:off x="219869" y="473628"/>
            <a:ext cx="546735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solidFill>
                  <a:prstClr val="black"/>
                </a:solidFill>
                <a:latin typeface="Corbel"/>
              </a:rPr>
              <a:t>The Beginning</a:t>
            </a:r>
            <a:br>
              <a:rPr kumimoji="0" lang="en-US" sz="4800" b="1" i="0" u="none" strike="noStrike" kern="1200" cap="all" spc="0" normalizeH="0" baseline="0" noProof="0" dirty="0">
                <a:ln>
                  <a:noFill/>
                </a:ln>
                <a:solidFill>
                  <a:prstClr val="black"/>
                </a:solidFill>
                <a:effectLst/>
                <a:uLnTx/>
                <a:uFillTx/>
                <a:latin typeface="Corbel"/>
                <a:ea typeface="+mj-ea"/>
                <a:cs typeface="+mj-cs"/>
              </a:rPr>
            </a:br>
            <a:endParaRPr kumimoji="0" lang="en-US" sz="4800" b="1" i="0" u="none" strike="noStrike" kern="1200" cap="all" spc="0" normalizeH="0" baseline="0" noProof="0" dirty="0">
              <a:ln>
                <a:noFill/>
              </a:ln>
              <a:solidFill>
                <a:prstClr val="black"/>
              </a:solidFill>
              <a:effectLst/>
              <a:uLnTx/>
              <a:uFillTx/>
              <a:latin typeface="Corbel"/>
              <a:ea typeface="+mj-ea"/>
              <a:cs typeface="+mj-cs"/>
            </a:endParaRPr>
          </a:p>
        </p:txBody>
      </p:sp>
      <p:pic>
        <p:nvPicPr>
          <p:cNvPr id="7" name="Picture Placeholder 6">
            <a:extLst>
              <a:ext uri="{FF2B5EF4-FFF2-40B4-BE49-F238E27FC236}">
                <a16:creationId xmlns:a16="http://schemas.microsoft.com/office/drawing/2014/main" id="{7C2D5F67-1C01-4C38-94EE-9E947D9660C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6523" b="6523"/>
          <a:stretch>
            <a:fillRect/>
          </a:stretch>
        </p:blipFill>
        <p:spPr/>
      </p:pic>
      <p:sp>
        <p:nvSpPr>
          <p:cNvPr id="12" name="Content Placeholder 11">
            <a:extLst>
              <a:ext uri="{FF2B5EF4-FFF2-40B4-BE49-F238E27FC236}">
                <a16:creationId xmlns:a16="http://schemas.microsoft.com/office/drawing/2014/main" id="{60B8B101-035D-4156-B662-9EA6AB6A1919}"/>
              </a:ext>
            </a:extLst>
          </p:cNvPr>
          <p:cNvSpPr>
            <a:spLocks noGrp="1"/>
          </p:cNvSpPr>
          <p:nvPr>
            <p:ph idx="1"/>
          </p:nvPr>
        </p:nvSpPr>
        <p:spPr>
          <a:xfrm>
            <a:off x="323210" y="1236747"/>
            <a:ext cx="4914189" cy="4351338"/>
          </a:xfrm>
        </p:spPr>
        <p:txBody>
          <a:bodyPr/>
          <a:lstStyle/>
          <a:p>
            <a:r>
              <a:rPr lang="da-DK" sz="1400" dirty="0"/>
              <a:t>1921:</a:t>
            </a:r>
            <a:br>
              <a:rPr lang="da-DK" sz="1400" dirty="0"/>
            </a:br>
            <a:r>
              <a:rPr lang="da-DK" sz="1400" dirty="0"/>
              <a:t>First insulin </a:t>
            </a:r>
            <a:r>
              <a:rPr lang="da-DK" sz="1400" dirty="0" err="1"/>
              <a:t>produced</a:t>
            </a:r>
            <a:r>
              <a:rPr lang="da-DK" sz="1400" dirty="0"/>
              <a:t> in Canada by Charles Best and Frederick </a:t>
            </a:r>
            <a:r>
              <a:rPr lang="da-DK" sz="1400" dirty="0" err="1"/>
              <a:t>Banting</a:t>
            </a:r>
            <a:endParaRPr lang="da-DK" sz="1400" dirty="0"/>
          </a:p>
          <a:p>
            <a:r>
              <a:rPr lang="da-DK" sz="1400" dirty="0"/>
              <a:t>1922:</a:t>
            </a:r>
            <a:br>
              <a:rPr lang="da-DK" sz="1400" dirty="0"/>
            </a:br>
            <a:r>
              <a:rPr lang="da-DK" sz="1400" dirty="0"/>
              <a:t>Professor and Nobel </a:t>
            </a:r>
            <a:r>
              <a:rPr lang="da-DK" sz="1400" dirty="0" err="1"/>
              <a:t>Prize</a:t>
            </a:r>
            <a:r>
              <a:rPr lang="da-DK" sz="1400" dirty="0"/>
              <a:t> </a:t>
            </a:r>
            <a:r>
              <a:rPr lang="da-DK" sz="1400" dirty="0" err="1"/>
              <a:t>winner</a:t>
            </a:r>
            <a:r>
              <a:rPr lang="da-DK" sz="1400" dirty="0"/>
              <a:t> August Krogh </a:t>
            </a:r>
            <a:r>
              <a:rPr lang="da-DK" sz="1400" dirty="0" err="1"/>
              <a:t>travel</a:t>
            </a:r>
            <a:r>
              <a:rPr lang="da-DK" sz="1400" dirty="0"/>
              <a:t> to US (by </a:t>
            </a:r>
            <a:r>
              <a:rPr lang="da-DK" sz="1400" dirty="0" err="1"/>
              <a:t>boat</a:t>
            </a:r>
            <a:r>
              <a:rPr lang="da-DK" sz="1400" dirty="0"/>
              <a:t>) </a:t>
            </a:r>
            <a:r>
              <a:rPr lang="da-DK" sz="1400" dirty="0" err="1"/>
              <a:t>together</a:t>
            </a:r>
            <a:r>
              <a:rPr lang="da-DK" sz="1400" dirty="0"/>
              <a:t> with his  </a:t>
            </a:r>
            <a:r>
              <a:rPr lang="da-DK" sz="1400" dirty="0" err="1"/>
              <a:t>wife</a:t>
            </a:r>
            <a:r>
              <a:rPr lang="da-DK" sz="1400" dirty="0"/>
              <a:t> Marie</a:t>
            </a:r>
            <a:br>
              <a:rPr lang="da-DK" sz="1400" dirty="0"/>
            </a:br>
            <a:br>
              <a:rPr lang="da-DK" sz="1400" dirty="0"/>
            </a:br>
            <a:r>
              <a:rPr lang="da-DK" sz="1400" dirty="0" err="1"/>
              <a:t>Daily</a:t>
            </a:r>
            <a:r>
              <a:rPr lang="da-DK" sz="1400" dirty="0"/>
              <a:t> </a:t>
            </a:r>
            <a:r>
              <a:rPr lang="da-DK" sz="1400" dirty="0" err="1"/>
              <a:t>reports</a:t>
            </a:r>
            <a:r>
              <a:rPr lang="da-DK" sz="1400" dirty="0"/>
              <a:t> of </a:t>
            </a:r>
            <a:r>
              <a:rPr lang="da-DK" sz="1400" dirty="0" err="1"/>
              <a:t>people</a:t>
            </a:r>
            <a:r>
              <a:rPr lang="da-DK" sz="1400" dirty="0"/>
              <a:t> </a:t>
            </a:r>
            <a:r>
              <a:rPr lang="da-DK" sz="1400" dirty="0" err="1"/>
              <a:t>being</a:t>
            </a:r>
            <a:r>
              <a:rPr lang="da-DK" sz="1400" dirty="0"/>
              <a:t> </a:t>
            </a:r>
            <a:r>
              <a:rPr lang="da-DK" sz="1400" dirty="0" err="1"/>
              <a:t>treated</a:t>
            </a:r>
            <a:r>
              <a:rPr lang="da-DK" sz="1400" dirty="0"/>
              <a:t> with insulin. </a:t>
            </a:r>
            <a:br>
              <a:rPr lang="da-DK" sz="1400" dirty="0"/>
            </a:br>
            <a:br>
              <a:rPr lang="da-DK" sz="1400" dirty="0"/>
            </a:br>
            <a:r>
              <a:rPr lang="da-DK" sz="1400" dirty="0"/>
              <a:t>Marie Krogh a doctor and researcher  with </a:t>
            </a:r>
            <a:r>
              <a:rPr lang="da-DK" sz="1400" dirty="0" err="1"/>
              <a:t>several</a:t>
            </a:r>
            <a:r>
              <a:rPr lang="da-DK" sz="1400" dirty="0"/>
              <a:t> patients with type 1 diabetes and type 2 diabetes </a:t>
            </a:r>
            <a:r>
              <a:rPr lang="da-DK" sz="1400" dirty="0" err="1"/>
              <a:t>herself</a:t>
            </a:r>
            <a:r>
              <a:rPr lang="da-DK" sz="1400" dirty="0"/>
              <a:t>. </a:t>
            </a:r>
            <a:br>
              <a:rPr lang="da-DK" sz="1400" dirty="0"/>
            </a:br>
            <a:br>
              <a:rPr lang="da-DK" sz="1400" dirty="0"/>
            </a:br>
            <a:r>
              <a:rPr lang="da-DK" sz="1400" dirty="0" err="1"/>
              <a:t>She</a:t>
            </a:r>
            <a:r>
              <a:rPr lang="da-DK" sz="1400" dirty="0"/>
              <a:t> </a:t>
            </a:r>
            <a:r>
              <a:rPr lang="da-DK" sz="1400" dirty="0" err="1"/>
              <a:t>persuade</a:t>
            </a:r>
            <a:r>
              <a:rPr lang="da-DK" sz="1400" dirty="0"/>
              <a:t> her husbond to </a:t>
            </a:r>
            <a:r>
              <a:rPr lang="da-DK" sz="1400" dirty="0" err="1"/>
              <a:t>contact</a:t>
            </a:r>
            <a:r>
              <a:rPr lang="da-DK" sz="1400" dirty="0"/>
              <a:t> Professor </a:t>
            </a:r>
            <a:r>
              <a:rPr lang="da-DK" sz="1400" dirty="0" err="1"/>
              <a:t>MacLeod</a:t>
            </a:r>
            <a:r>
              <a:rPr lang="da-DK" sz="1400" dirty="0"/>
              <a:t> in Toronto, head of the </a:t>
            </a:r>
            <a:r>
              <a:rPr lang="da-DK" sz="1400" dirty="0" err="1"/>
              <a:t>institute</a:t>
            </a:r>
            <a:r>
              <a:rPr lang="da-DK" sz="1400" dirty="0"/>
              <a:t> </a:t>
            </a:r>
            <a:r>
              <a:rPr lang="da-DK" sz="1400" dirty="0" err="1"/>
              <a:t>where</a:t>
            </a:r>
            <a:r>
              <a:rPr lang="da-DK" sz="1400" dirty="0"/>
              <a:t> the </a:t>
            </a:r>
            <a:r>
              <a:rPr lang="da-DK" sz="1400" dirty="0" err="1"/>
              <a:t>first</a:t>
            </a:r>
            <a:r>
              <a:rPr lang="da-DK" sz="1400" dirty="0"/>
              <a:t> insulin </a:t>
            </a:r>
            <a:r>
              <a:rPr lang="da-DK" sz="1400" dirty="0" err="1"/>
              <a:t>are</a:t>
            </a:r>
            <a:r>
              <a:rPr lang="da-DK" sz="1400" dirty="0"/>
              <a:t> </a:t>
            </a:r>
            <a:r>
              <a:rPr lang="da-DK" sz="1400" dirty="0" err="1"/>
              <a:t>produced</a:t>
            </a:r>
            <a:r>
              <a:rPr lang="da-DK" sz="1400" dirty="0"/>
              <a:t>.</a:t>
            </a:r>
            <a:br>
              <a:rPr lang="da-DK" sz="1400" dirty="0"/>
            </a:br>
            <a:br>
              <a:rPr lang="da-DK" sz="1400" dirty="0"/>
            </a:br>
            <a:r>
              <a:rPr lang="da-DK" sz="1400" dirty="0"/>
              <a:t>The all </a:t>
            </a:r>
            <a:r>
              <a:rPr lang="da-DK" sz="1400" dirty="0" err="1"/>
              <a:t>meet</a:t>
            </a:r>
            <a:r>
              <a:rPr lang="da-DK" sz="1400" dirty="0"/>
              <a:t> in Toronto and the </a:t>
            </a:r>
            <a:r>
              <a:rPr lang="da-DK" sz="1400" dirty="0" err="1"/>
              <a:t>couple</a:t>
            </a:r>
            <a:r>
              <a:rPr lang="da-DK" sz="1400" dirty="0"/>
              <a:t> </a:t>
            </a:r>
            <a:r>
              <a:rPr lang="da-DK" sz="1400" dirty="0" err="1"/>
              <a:t>return</a:t>
            </a:r>
            <a:r>
              <a:rPr lang="da-DK" sz="1400" dirty="0"/>
              <a:t> to Denmark in December 1922 with permission to </a:t>
            </a:r>
            <a:r>
              <a:rPr lang="da-DK" sz="1400" dirty="0" err="1"/>
              <a:t>produce</a:t>
            </a:r>
            <a:r>
              <a:rPr lang="da-DK" sz="1400" dirty="0"/>
              <a:t> insulin</a:t>
            </a:r>
            <a:br>
              <a:rPr lang="da-DK" sz="1400" dirty="0"/>
            </a:br>
            <a:br>
              <a:rPr lang="da-DK" sz="1400" dirty="0"/>
            </a:br>
            <a:r>
              <a:rPr lang="da-DK" sz="1400" dirty="0"/>
              <a:t>December 21’th 1922, the </a:t>
            </a:r>
            <a:r>
              <a:rPr lang="da-DK" sz="1400" dirty="0" err="1"/>
              <a:t>first</a:t>
            </a:r>
            <a:r>
              <a:rPr lang="da-DK" sz="1400" dirty="0"/>
              <a:t> insulin is </a:t>
            </a:r>
            <a:r>
              <a:rPr lang="da-DK" sz="1400" dirty="0" err="1"/>
              <a:t>extracted</a:t>
            </a:r>
            <a:r>
              <a:rPr lang="da-DK" sz="1400" dirty="0"/>
              <a:t> in Denmark from </a:t>
            </a:r>
            <a:r>
              <a:rPr lang="da-DK" sz="1400" dirty="0" err="1"/>
              <a:t>bovine</a:t>
            </a:r>
            <a:r>
              <a:rPr lang="da-DK" sz="1400" dirty="0"/>
              <a:t> </a:t>
            </a:r>
            <a:r>
              <a:rPr lang="da-DK" sz="1400" dirty="0" err="1"/>
              <a:t>pancreas</a:t>
            </a:r>
            <a:r>
              <a:rPr lang="da-DK" sz="1400" dirty="0"/>
              <a:t>.</a:t>
            </a:r>
          </a:p>
          <a:p>
            <a:r>
              <a:rPr lang="da-DK" sz="1400" dirty="0"/>
              <a:t>1922</a:t>
            </a:r>
            <a:br>
              <a:rPr lang="da-DK" sz="1400" dirty="0"/>
            </a:br>
            <a:r>
              <a:rPr lang="da-DK" sz="1400" dirty="0"/>
              <a:t>March 1923 is the </a:t>
            </a:r>
            <a:r>
              <a:rPr lang="da-DK" sz="1400" dirty="0" err="1"/>
              <a:t>first</a:t>
            </a:r>
            <a:r>
              <a:rPr lang="da-DK" sz="1400" dirty="0"/>
              <a:t> patients </a:t>
            </a:r>
            <a:r>
              <a:rPr lang="da-DK" sz="1400" dirty="0" err="1"/>
              <a:t>treated</a:t>
            </a:r>
            <a:r>
              <a:rPr lang="da-DK" sz="1400" dirty="0"/>
              <a:t> with insulin</a:t>
            </a:r>
            <a:br>
              <a:rPr lang="da-DK" sz="1400" dirty="0"/>
            </a:br>
            <a:br>
              <a:rPr lang="da-DK" sz="1400" dirty="0"/>
            </a:br>
            <a:r>
              <a:rPr lang="da-DK" sz="1400" dirty="0"/>
              <a:t>NORDISK IS BORN (NORDISK)</a:t>
            </a:r>
          </a:p>
          <a:p>
            <a:endParaRPr lang="da-DK" sz="1400" dirty="0"/>
          </a:p>
          <a:p>
            <a:endParaRPr lang="da-DK" sz="1400" dirty="0"/>
          </a:p>
        </p:txBody>
      </p:sp>
      <p:sp>
        <p:nvSpPr>
          <p:cNvPr id="2" name="TextBox 1">
            <a:extLst>
              <a:ext uri="{FF2B5EF4-FFF2-40B4-BE49-F238E27FC236}">
                <a16:creationId xmlns:a16="http://schemas.microsoft.com/office/drawing/2014/main" id="{921B3199-3B7F-4D72-82F1-70A86ABD7F44}"/>
              </a:ext>
            </a:extLst>
          </p:cNvPr>
          <p:cNvSpPr txBox="1"/>
          <p:nvPr/>
        </p:nvSpPr>
        <p:spPr>
          <a:xfrm>
            <a:off x="8410994" y="5888543"/>
            <a:ext cx="1983556" cy="307777"/>
          </a:xfrm>
          <a:prstGeom prst="rect">
            <a:avLst/>
          </a:prstGeom>
          <a:noFill/>
        </p:spPr>
        <p:txBody>
          <a:bodyPr wrap="none" rtlCol="0">
            <a:spAutoFit/>
          </a:bodyPr>
          <a:lstStyle/>
          <a:p>
            <a:r>
              <a:rPr lang="da-DK" sz="1400" b="1" dirty="0"/>
              <a:t>August and Marie Krogh</a:t>
            </a:r>
          </a:p>
        </p:txBody>
      </p:sp>
    </p:spTree>
    <p:extLst>
      <p:ext uri="{BB962C8B-B14F-4D97-AF65-F5344CB8AC3E}">
        <p14:creationId xmlns:p14="http://schemas.microsoft.com/office/powerpoint/2010/main" val="1359318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9C61A31-EEA1-42A7-9FA9-2688BA17E2E4}"/>
              </a:ext>
            </a:extLst>
          </p:cNvPr>
          <p:cNvSpPr/>
          <p:nvPr/>
        </p:nvSpPr>
        <p:spPr>
          <a:xfrm>
            <a:off x="5453149" y="5017918"/>
            <a:ext cx="1543050"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0834FEC-009E-476B-A6F9-FF3500CB5672}"/>
              </a:ext>
            </a:extLst>
          </p:cNvPr>
          <p:cNvSpPr/>
          <p:nvPr/>
        </p:nvSpPr>
        <p:spPr>
          <a:xfrm>
            <a:off x="4530437" y="450466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AB328D3-E16F-4FD5-9F09-261BA33B281B}"/>
              </a:ext>
            </a:extLst>
          </p:cNvPr>
          <p:cNvSpPr/>
          <p:nvPr/>
        </p:nvSpPr>
        <p:spPr>
          <a:xfrm>
            <a:off x="4862385" y="472043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D31A9D5D-67E4-4240-B49E-54BF1336EF3B}"/>
              </a:ext>
            </a:extLst>
          </p:cNvPr>
          <p:cNvSpPr txBox="1">
            <a:spLocks/>
          </p:cNvSpPr>
          <p:nvPr/>
        </p:nvSpPr>
        <p:spPr>
          <a:xfrm>
            <a:off x="219869" y="473628"/>
            <a:ext cx="546735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solidFill>
                  <a:prstClr val="black"/>
                </a:solidFill>
                <a:latin typeface="Corbel"/>
              </a:rPr>
              <a:t>the Early Days</a:t>
            </a:r>
            <a:br>
              <a:rPr kumimoji="0" lang="en-US" sz="4800" b="1" i="0" u="none" strike="noStrike" kern="1200" cap="all" spc="0" normalizeH="0" baseline="0" noProof="0" dirty="0">
                <a:ln>
                  <a:noFill/>
                </a:ln>
                <a:solidFill>
                  <a:prstClr val="black"/>
                </a:solidFill>
                <a:effectLst/>
                <a:uLnTx/>
                <a:uFillTx/>
                <a:latin typeface="Corbel"/>
                <a:ea typeface="+mj-ea"/>
                <a:cs typeface="+mj-cs"/>
              </a:rPr>
            </a:br>
            <a:endParaRPr kumimoji="0" lang="en-US" sz="4800" b="1" i="0" u="none" strike="noStrike" kern="1200" cap="all" spc="0" normalizeH="0" baseline="0" noProof="0" dirty="0">
              <a:ln>
                <a:noFill/>
              </a:ln>
              <a:solidFill>
                <a:prstClr val="black"/>
              </a:solidFill>
              <a:effectLst/>
              <a:uLnTx/>
              <a:uFillTx/>
              <a:latin typeface="Corbel"/>
              <a:ea typeface="+mj-ea"/>
              <a:cs typeface="+mj-cs"/>
            </a:endParaRPr>
          </a:p>
        </p:txBody>
      </p:sp>
      <p:sp>
        <p:nvSpPr>
          <p:cNvPr id="12" name="Content Placeholder 11">
            <a:extLst>
              <a:ext uri="{FF2B5EF4-FFF2-40B4-BE49-F238E27FC236}">
                <a16:creationId xmlns:a16="http://schemas.microsoft.com/office/drawing/2014/main" id="{60B8B101-035D-4156-B662-9EA6AB6A1919}"/>
              </a:ext>
            </a:extLst>
          </p:cNvPr>
          <p:cNvSpPr>
            <a:spLocks noGrp="1"/>
          </p:cNvSpPr>
          <p:nvPr>
            <p:ph idx="1"/>
          </p:nvPr>
        </p:nvSpPr>
        <p:spPr>
          <a:xfrm>
            <a:off x="323210" y="1255182"/>
            <a:ext cx="5129939" cy="5296538"/>
          </a:xfrm>
        </p:spPr>
        <p:txBody>
          <a:bodyPr/>
          <a:lstStyle/>
          <a:p>
            <a:r>
              <a:rPr lang="da-DK" dirty="0"/>
              <a:t>1924: NOVO IS FOUNDED</a:t>
            </a:r>
          </a:p>
          <a:p>
            <a:r>
              <a:rPr lang="da-DK" dirty="0"/>
              <a:t>1932: Steno Hospital</a:t>
            </a:r>
          </a:p>
          <a:p>
            <a:r>
              <a:rPr lang="da-DK" dirty="0"/>
              <a:t>1936: Novo and Nordisk in </a:t>
            </a:r>
            <a:r>
              <a:rPr lang="da-DK" dirty="0" err="1"/>
              <a:t>court</a:t>
            </a:r>
            <a:endParaRPr lang="da-DK" dirty="0"/>
          </a:p>
          <a:p>
            <a:r>
              <a:rPr lang="da-DK" dirty="0"/>
              <a:t>1938: Hvidøre Hospital </a:t>
            </a:r>
          </a:p>
          <a:p>
            <a:r>
              <a:rPr lang="da-DK" dirty="0"/>
              <a:t>1950: Nordisk </a:t>
            </a:r>
            <a:r>
              <a:rPr lang="da-DK" dirty="0" err="1"/>
              <a:t>launch</a:t>
            </a:r>
            <a:r>
              <a:rPr lang="da-DK" dirty="0"/>
              <a:t> NPH</a:t>
            </a:r>
          </a:p>
          <a:p>
            <a:r>
              <a:rPr lang="da-DK" dirty="0"/>
              <a:t>1953: Novo </a:t>
            </a:r>
            <a:r>
              <a:rPr lang="da-DK" dirty="0" err="1"/>
              <a:t>launch</a:t>
            </a:r>
            <a:r>
              <a:rPr lang="da-DK" dirty="0"/>
              <a:t> </a:t>
            </a:r>
            <a:r>
              <a:rPr lang="da-DK" dirty="0" err="1"/>
              <a:t>Lente</a:t>
            </a:r>
            <a:endParaRPr lang="da-DK" dirty="0"/>
          </a:p>
          <a:p>
            <a:r>
              <a:rPr lang="da-DK" dirty="0"/>
              <a:t>1974: Nordisk </a:t>
            </a:r>
            <a:r>
              <a:rPr lang="da-DK" dirty="0" err="1"/>
              <a:t>launch</a:t>
            </a:r>
            <a:r>
              <a:rPr lang="da-DK" dirty="0"/>
              <a:t> HPP</a:t>
            </a:r>
          </a:p>
          <a:p>
            <a:r>
              <a:rPr lang="da-DK" dirty="0"/>
              <a:t>1977: Novo </a:t>
            </a:r>
            <a:r>
              <a:rPr lang="da-DK" dirty="0" err="1"/>
              <a:t>Launch</a:t>
            </a:r>
            <a:r>
              <a:rPr lang="da-DK" dirty="0"/>
              <a:t> MC insulin</a:t>
            </a:r>
          </a:p>
          <a:p>
            <a:r>
              <a:rPr lang="da-DK" dirty="0"/>
              <a:t>1982: Novo </a:t>
            </a:r>
            <a:r>
              <a:rPr lang="da-DK" dirty="0" err="1"/>
              <a:t>develop</a:t>
            </a:r>
            <a:r>
              <a:rPr lang="da-DK" dirty="0"/>
              <a:t> Human Insulin</a:t>
            </a:r>
          </a:p>
          <a:p>
            <a:r>
              <a:rPr lang="da-DK" dirty="0"/>
              <a:t>1984: Nordisk </a:t>
            </a:r>
            <a:r>
              <a:rPr lang="da-DK" dirty="0" err="1"/>
              <a:t>introduce</a:t>
            </a:r>
            <a:r>
              <a:rPr lang="da-DK" dirty="0"/>
              <a:t> Human Insulin</a:t>
            </a:r>
          </a:p>
          <a:p>
            <a:r>
              <a:rPr lang="da-DK" dirty="0"/>
              <a:t>1989: Novo and Nordisk </a:t>
            </a:r>
            <a:r>
              <a:rPr lang="da-DK" dirty="0" err="1"/>
              <a:t>merge</a:t>
            </a:r>
            <a:r>
              <a:rPr lang="da-DK" dirty="0"/>
              <a:t> </a:t>
            </a:r>
          </a:p>
        </p:txBody>
      </p:sp>
      <p:pic>
        <p:nvPicPr>
          <p:cNvPr id="18" name="Picture Placeholder 17">
            <a:extLst>
              <a:ext uri="{FF2B5EF4-FFF2-40B4-BE49-F238E27FC236}">
                <a16:creationId xmlns:a16="http://schemas.microsoft.com/office/drawing/2014/main" id="{F03A855B-536C-4D4B-A758-854C99263CD8}"/>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295" b="16295"/>
          <a:stretch>
            <a:fillRect/>
          </a:stretch>
        </p:blipFill>
        <p:spPr/>
      </p:pic>
      <p:sp>
        <p:nvSpPr>
          <p:cNvPr id="11" name="TextBox 10">
            <a:extLst>
              <a:ext uri="{FF2B5EF4-FFF2-40B4-BE49-F238E27FC236}">
                <a16:creationId xmlns:a16="http://schemas.microsoft.com/office/drawing/2014/main" id="{AB7F0AF3-7131-4B1D-8E2D-65B58E21C5C4}"/>
              </a:ext>
            </a:extLst>
          </p:cNvPr>
          <p:cNvSpPr txBox="1"/>
          <p:nvPr/>
        </p:nvSpPr>
        <p:spPr>
          <a:xfrm>
            <a:off x="8000433" y="5885571"/>
            <a:ext cx="3140027" cy="307777"/>
          </a:xfrm>
          <a:prstGeom prst="rect">
            <a:avLst/>
          </a:prstGeom>
          <a:noFill/>
        </p:spPr>
        <p:txBody>
          <a:bodyPr wrap="none" rtlCol="0">
            <a:spAutoFit/>
          </a:bodyPr>
          <a:lstStyle/>
          <a:p>
            <a:r>
              <a:rPr lang="da-DK" sz="1400" b="1" dirty="0"/>
              <a:t>1958. </a:t>
            </a:r>
            <a:r>
              <a:rPr lang="da-DK" sz="1400" b="1" dirty="0" err="1"/>
              <a:t>Frozen</a:t>
            </a:r>
            <a:r>
              <a:rPr lang="da-DK" sz="1400" b="1" dirty="0"/>
              <a:t> </a:t>
            </a:r>
            <a:r>
              <a:rPr lang="da-DK" sz="1400" b="1" dirty="0" err="1"/>
              <a:t>pancreas</a:t>
            </a:r>
            <a:r>
              <a:rPr lang="da-DK" sz="1400" b="1" dirty="0"/>
              <a:t> </a:t>
            </a:r>
            <a:r>
              <a:rPr lang="da-DK" sz="1400" b="1" dirty="0" err="1"/>
              <a:t>are</a:t>
            </a:r>
            <a:r>
              <a:rPr lang="da-DK" sz="1400" b="1" dirty="0"/>
              <a:t> </a:t>
            </a:r>
            <a:r>
              <a:rPr lang="da-DK" sz="1400" b="1" dirty="0" err="1"/>
              <a:t>disintegrated</a:t>
            </a:r>
            <a:endParaRPr lang="da-DK" sz="1400" b="1" dirty="0"/>
          </a:p>
        </p:txBody>
      </p:sp>
    </p:spTree>
    <p:extLst>
      <p:ext uri="{BB962C8B-B14F-4D97-AF65-F5344CB8AC3E}">
        <p14:creationId xmlns:p14="http://schemas.microsoft.com/office/powerpoint/2010/main" val="2950888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79C61A31-EEA1-42A7-9FA9-2688BA17E2E4}"/>
              </a:ext>
            </a:extLst>
          </p:cNvPr>
          <p:cNvSpPr/>
          <p:nvPr/>
        </p:nvSpPr>
        <p:spPr>
          <a:xfrm>
            <a:off x="5453149" y="5017918"/>
            <a:ext cx="1543050"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70834FEC-009E-476B-A6F9-FF3500CB5672}"/>
              </a:ext>
            </a:extLst>
          </p:cNvPr>
          <p:cNvSpPr/>
          <p:nvPr/>
        </p:nvSpPr>
        <p:spPr>
          <a:xfrm>
            <a:off x="4530437" y="450466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1AB328D3-E16F-4FD5-9F09-261BA33B281B}"/>
              </a:ext>
            </a:extLst>
          </p:cNvPr>
          <p:cNvSpPr/>
          <p:nvPr/>
        </p:nvSpPr>
        <p:spPr>
          <a:xfrm>
            <a:off x="4862385" y="472043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1">
            <a:extLst>
              <a:ext uri="{FF2B5EF4-FFF2-40B4-BE49-F238E27FC236}">
                <a16:creationId xmlns:a16="http://schemas.microsoft.com/office/drawing/2014/main" id="{D31A9D5D-67E4-4240-B49E-54BF1336EF3B}"/>
              </a:ext>
            </a:extLst>
          </p:cNvPr>
          <p:cNvSpPr txBox="1">
            <a:spLocks/>
          </p:cNvSpPr>
          <p:nvPr/>
        </p:nvSpPr>
        <p:spPr>
          <a:xfrm>
            <a:off x="219869" y="473628"/>
            <a:ext cx="546735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800" dirty="0">
                <a:solidFill>
                  <a:prstClr val="black"/>
                </a:solidFill>
                <a:latin typeface="Corbel"/>
              </a:rPr>
              <a:t>Novo Today</a:t>
            </a:r>
            <a:br>
              <a:rPr kumimoji="0" lang="en-US" sz="4800" b="1" i="0" u="none" strike="noStrike" kern="1200" cap="all" spc="0" normalizeH="0" baseline="0" noProof="0" dirty="0">
                <a:ln>
                  <a:noFill/>
                </a:ln>
                <a:solidFill>
                  <a:prstClr val="black"/>
                </a:solidFill>
                <a:effectLst/>
                <a:uLnTx/>
                <a:uFillTx/>
                <a:latin typeface="Corbel"/>
                <a:ea typeface="+mj-ea"/>
                <a:cs typeface="+mj-cs"/>
              </a:rPr>
            </a:br>
            <a:endParaRPr kumimoji="0" lang="en-US" sz="4800" b="1" i="0" u="none" strike="noStrike" kern="1200" cap="all" spc="0" normalizeH="0" baseline="0" noProof="0" dirty="0">
              <a:ln>
                <a:noFill/>
              </a:ln>
              <a:solidFill>
                <a:prstClr val="black"/>
              </a:solidFill>
              <a:effectLst/>
              <a:uLnTx/>
              <a:uFillTx/>
              <a:latin typeface="Corbel"/>
              <a:ea typeface="+mj-ea"/>
              <a:cs typeface="+mj-cs"/>
            </a:endParaRPr>
          </a:p>
        </p:txBody>
      </p:sp>
      <p:pic>
        <p:nvPicPr>
          <p:cNvPr id="17" name="Picture Placeholder 16">
            <a:extLst>
              <a:ext uri="{FF2B5EF4-FFF2-40B4-BE49-F238E27FC236}">
                <a16:creationId xmlns:a16="http://schemas.microsoft.com/office/drawing/2014/main" id="{BEE0B087-6ED2-4B28-BA60-E39D20AF921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627" r="13627"/>
          <a:stretch>
            <a:fillRect/>
          </a:stretch>
        </p:blipFill>
        <p:spPr/>
      </p:pic>
      <p:sp>
        <p:nvSpPr>
          <p:cNvPr id="11" name="TextBox 10">
            <a:extLst>
              <a:ext uri="{FF2B5EF4-FFF2-40B4-BE49-F238E27FC236}">
                <a16:creationId xmlns:a16="http://schemas.microsoft.com/office/drawing/2014/main" id="{1469D888-0059-4A39-BFCA-091E179967CA}"/>
              </a:ext>
            </a:extLst>
          </p:cNvPr>
          <p:cNvSpPr txBox="1"/>
          <p:nvPr/>
        </p:nvSpPr>
        <p:spPr>
          <a:xfrm>
            <a:off x="8913561" y="5932192"/>
            <a:ext cx="1361078" cy="307777"/>
          </a:xfrm>
          <a:prstGeom prst="rect">
            <a:avLst/>
          </a:prstGeom>
          <a:noFill/>
        </p:spPr>
        <p:txBody>
          <a:bodyPr wrap="none" rtlCol="0">
            <a:spAutoFit/>
          </a:bodyPr>
          <a:lstStyle/>
          <a:p>
            <a:r>
              <a:rPr lang="da-DK" sz="1400" b="1" dirty="0"/>
              <a:t>Site Kalundborg</a:t>
            </a:r>
          </a:p>
        </p:txBody>
      </p:sp>
      <p:sp>
        <p:nvSpPr>
          <p:cNvPr id="13" name="Content Placeholder 11">
            <a:extLst>
              <a:ext uri="{FF2B5EF4-FFF2-40B4-BE49-F238E27FC236}">
                <a16:creationId xmlns:a16="http://schemas.microsoft.com/office/drawing/2014/main" id="{EBF4EA5B-3512-4A74-9FD1-F6B6CC83EF13}"/>
              </a:ext>
            </a:extLst>
          </p:cNvPr>
          <p:cNvSpPr>
            <a:spLocks noGrp="1"/>
          </p:cNvSpPr>
          <p:nvPr>
            <p:ph idx="1"/>
          </p:nvPr>
        </p:nvSpPr>
        <p:spPr>
          <a:xfrm>
            <a:off x="216674" y="1255182"/>
            <a:ext cx="5795508" cy="5296538"/>
          </a:xfrm>
        </p:spPr>
        <p:txBody>
          <a:bodyPr/>
          <a:lstStyle/>
          <a:p>
            <a:r>
              <a:rPr lang="da-DK" sz="2000" dirty="0" err="1"/>
              <a:t>Proucts</a:t>
            </a:r>
            <a:r>
              <a:rPr lang="da-DK" sz="2000" dirty="0"/>
              <a:t> sold in 170 </a:t>
            </a:r>
            <a:r>
              <a:rPr lang="da-DK" sz="2000" dirty="0" err="1"/>
              <a:t>countries</a:t>
            </a:r>
            <a:endParaRPr lang="da-DK" sz="2000" dirty="0"/>
          </a:p>
          <a:p>
            <a:r>
              <a:rPr lang="da-DK" sz="2000" dirty="0" err="1"/>
              <a:t>Affilliates</a:t>
            </a:r>
            <a:r>
              <a:rPr lang="da-DK" sz="2000" dirty="0"/>
              <a:t> in 80 </a:t>
            </a:r>
            <a:r>
              <a:rPr lang="da-DK" sz="2000" dirty="0" err="1"/>
              <a:t>countries</a:t>
            </a:r>
            <a:endParaRPr lang="da-DK" sz="2000" dirty="0"/>
          </a:p>
          <a:p>
            <a:r>
              <a:rPr lang="da-DK" sz="2000" dirty="0" err="1"/>
              <a:t>Employ</a:t>
            </a:r>
            <a:r>
              <a:rPr lang="da-DK" sz="2000" dirty="0"/>
              <a:t> 43,200 </a:t>
            </a:r>
            <a:r>
              <a:rPr lang="da-DK" sz="2000" dirty="0" err="1"/>
              <a:t>people</a:t>
            </a:r>
            <a:endParaRPr lang="da-DK" sz="2000" dirty="0"/>
          </a:p>
          <a:p>
            <a:r>
              <a:rPr lang="da-DK" sz="2000" dirty="0"/>
              <a:t>207,000 </a:t>
            </a:r>
            <a:r>
              <a:rPr lang="da-DK" sz="2000" dirty="0" err="1"/>
              <a:t>shareholders</a:t>
            </a:r>
            <a:endParaRPr lang="da-DK" sz="2000" dirty="0"/>
          </a:p>
          <a:p>
            <a:r>
              <a:rPr lang="da-DK" sz="2000" dirty="0"/>
              <a:t>29,200,000 </a:t>
            </a:r>
            <a:r>
              <a:rPr lang="da-DK" sz="2000" dirty="0" err="1"/>
              <a:t>people</a:t>
            </a:r>
            <a:r>
              <a:rPr lang="da-DK" sz="2000" dirty="0"/>
              <a:t> </a:t>
            </a:r>
            <a:r>
              <a:rPr lang="da-DK" sz="2000" dirty="0" err="1"/>
              <a:t>use</a:t>
            </a:r>
            <a:r>
              <a:rPr lang="da-DK" sz="2000" dirty="0"/>
              <a:t> diabetes </a:t>
            </a:r>
            <a:r>
              <a:rPr lang="da-DK" sz="2000" dirty="0" err="1"/>
              <a:t>care</a:t>
            </a:r>
            <a:r>
              <a:rPr lang="da-DK" sz="2000" dirty="0"/>
              <a:t> products</a:t>
            </a:r>
          </a:p>
          <a:p>
            <a:r>
              <a:rPr lang="da-DK" sz="2000" dirty="0" err="1"/>
              <a:t>Obesity</a:t>
            </a:r>
            <a:r>
              <a:rPr lang="da-DK" sz="2000" dirty="0"/>
              <a:t>, Growth </a:t>
            </a:r>
            <a:r>
              <a:rPr lang="da-DK" sz="2000" dirty="0" err="1"/>
              <a:t>disorders</a:t>
            </a:r>
            <a:r>
              <a:rPr lang="da-DK" sz="2000" dirty="0"/>
              <a:t>, </a:t>
            </a:r>
            <a:r>
              <a:rPr lang="da-DK" sz="2000" dirty="0" err="1"/>
              <a:t>Haemophilia</a:t>
            </a:r>
            <a:endParaRPr lang="da-DK" sz="2000" dirty="0"/>
          </a:p>
          <a:p>
            <a:r>
              <a:rPr lang="da-DK" sz="2000" dirty="0"/>
              <a:t>Research in: China, Denmark, India, UK &amp; US</a:t>
            </a:r>
          </a:p>
          <a:p>
            <a:r>
              <a:rPr lang="da-DK" sz="2000" dirty="0" err="1"/>
              <a:t>Supplyer</a:t>
            </a:r>
            <a:r>
              <a:rPr lang="da-DK" sz="2000" dirty="0"/>
              <a:t> of </a:t>
            </a:r>
            <a:r>
              <a:rPr lang="da-DK" sz="2000" dirty="0" err="1"/>
              <a:t>nearly</a:t>
            </a:r>
            <a:r>
              <a:rPr lang="da-DK" sz="2000" dirty="0"/>
              <a:t> </a:t>
            </a:r>
            <a:r>
              <a:rPr lang="da-DK" sz="2000" dirty="0" err="1"/>
              <a:t>half</a:t>
            </a:r>
            <a:r>
              <a:rPr lang="da-DK" sz="2000" dirty="0"/>
              <a:t> of the </a:t>
            </a:r>
            <a:r>
              <a:rPr lang="da-DK" sz="2000" dirty="0" err="1"/>
              <a:t>world’s</a:t>
            </a:r>
            <a:r>
              <a:rPr lang="da-DK" sz="2000" dirty="0"/>
              <a:t> insulin</a:t>
            </a:r>
          </a:p>
          <a:p>
            <a:r>
              <a:rPr lang="da-DK" sz="2000" dirty="0"/>
              <a:t>The most </a:t>
            </a:r>
            <a:r>
              <a:rPr lang="da-DK" sz="2000" dirty="0" err="1"/>
              <a:t>valuable</a:t>
            </a:r>
            <a:r>
              <a:rPr lang="da-DK" sz="2000" dirty="0"/>
              <a:t> </a:t>
            </a:r>
            <a:r>
              <a:rPr lang="da-DK" sz="2000" dirty="0" err="1"/>
              <a:t>company</a:t>
            </a:r>
            <a:r>
              <a:rPr lang="da-DK" sz="2000" dirty="0"/>
              <a:t> in Scandinavia</a:t>
            </a:r>
          </a:p>
          <a:p>
            <a:pPr marL="0" indent="0">
              <a:buNone/>
            </a:pPr>
            <a:r>
              <a:rPr lang="da-DK" sz="2000" dirty="0" err="1"/>
              <a:t>What</a:t>
            </a:r>
            <a:r>
              <a:rPr lang="da-DK" sz="2000" dirty="0"/>
              <a:t> made Novo Nordisk </a:t>
            </a:r>
            <a:r>
              <a:rPr lang="da-DK" sz="2000" dirty="0" err="1"/>
              <a:t>such</a:t>
            </a:r>
            <a:r>
              <a:rPr lang="da-DK" sz="2000" dirty="0"/>
              <a:t> a </a:t>
            </a:r>
            <a:r>
              <a:rPr lang="da-DK" sz="2000" dirty="0" err="1"/>
              <a:t>great</a:t>
            </a:r>
            <a:r>
              <a:rPr lang="da-DK" sz="2000" dirty="0"/>
              <a:t> </a:t>
            </a:r>
            <a:r>
              <a:rPr lang="da-DK" sz="2000" dirty="0" err="1"/>
              <a:t>company</a:t>
            </a:r>
            <a:r>
              <a:rPr lang="da-DK" sz="2000" dirty="0"/>
              <a:t>?</a:t>
            </a:r>
            <a:br>
              <a:rPr lang="da-DK" sz="2000" dirty="0"/>
            </a:br>
            <a:r>
              <a:rPr lang="da-DK" sz="2000" dirty="0"/>
              <a:t>Business </a:t>
            </a:r>
            <a:r>
              <a:rPr lang="da-DK" sz="2000" dirty="0" err="1"/>
              <a:t>Skills</a:t>
            </a:r>
            <a:r>
              <a:rPr lang="da-DK" sz="2000" dirty="0"/>
              <a:t>, Courage, R&amp;D, </a:t>
            </a:r>
            <a:r>
              <a:rPr lang="da-DK" sz="2000" dirty="0" err="1"/>
              <a:t>Leadership</a:t>
            </a:r>
            <a:r>
              <a:rPr lang="da-DK" sz="2000" dirty="0"/>
              <a:t>……</a:t>
            </a:r>
            <a:br>
              <a:rPr lang="da-DK" sz="2000" dirty="0"/>
            </a:br>
            <a:r>
              <a:rPr lang="da-DK" sz="2000" dirty="0"/>
              <a:t>All true but </a:t>
            </a:r>
            <a:r>
              <a:rPr lang="da-DK" sz="2000" dirty="0" err="1"/>
              <a:t>what</a:t>
            </a:r>
            <a:r>
              <a:rPr lang="da-DK" sz="2000" dirty="0"/>
              <a:t> made it </a:t>
            </a:r>
            <a:r>
              <a:rPr lang="da-DK" sz="2000" dirty="0" err="1"/>
              <a:t>happen</a:t>
            </a:r>
            <a:r>
              <a:rPr lang="da-DK" sz="2000" dirty="0"/>
              <a:t>….?</a:t>
            </a:r>
          </a:p>
          <a:p>
            <a:pPr marL="0" indent="0" algn="ctr">
              <a:buNone/>
            </a:pPr>
            <a:r>
              <a:rPr lang="da-DK" sz="4800" dirty="0">
                <a:solidFill>
                  <a:srgbClr val="FF0000"/>
                </a:solidFill>
              </a:rPr>
              <a:t>PROJECTS</a:t>
            </a:r>
          </a:p>
        </p:txBody>
      </p:sp>
    </p:spTree>
    <p:extLst>
      <p:ext uri="{BB962C8B-B14F-4D97-AF65-F5344CB8AC3E}">
        <p14:creationId xmlns:p14="http://schemas.microsoft.com/office/powerpoint/2010/main" val="190889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94923" y="2189163"/>
            <a:ext cx="5705922" cy="2090808"/>
          </a:xfrm>
        </p:spPr>
        <p:txBody>
          <a:bodyPr/>
          <a:lstStyle/>
          <a:p>
            <a:r>
              <a:rPr lang="en-US" sz="4000" dirty="0"/>
              <a:t>Portfolio Management </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94923" y="4279971"/>
            <a:ext cx="5143500" cy="503167"/>
          </a:xfrm>
        </p:spPr>
        <p:txBody>
          <a:bodyPr/>
          <a:lstStyle/>
          <a:p>
            <a:r>
              <a:rPr lang="en-US" dirty="0"/>
              <a:t>Do The right project </a:t>
            </a:r>
            <a:br>
              <a:rPr lang="en-US" dirty="0"/>
            </a:br>
            <a:r>
              <a:rPr lang="en-US" dirty="0"/>
              <a:t> </a:t>
            </a:r>
          </a:p>
        </p:txBody>
      </p:sp>
      <p:sp>
        <p:nvSpPr>
          <p:cNvPr id="4" name="Rectangle 3">
            <a:extLst>
              <a:ext uri="{FF2B5EF4-FFF2-40B4-BE49-F238E27FC236}">
                <a16:creationId xmlns:a16="http://schemas.microsoft.com/office/drawing/2014/main" id="{84B90FF0-0A85-481B-9A32-4999226F50E5}"/>
              </a:ext>
            </a:extLst>
          </p:cNvPr>
          <p:cNvSpPr/>
          <p:nvPr/>
        </p:nvSpPr>
        <p:spPr>
          <a:xfrm>
            <a:off x="6096000" y="1049482"/>
            <a:ext cx="2289464" cy="1107931"/>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Placeholder 8">
            <a:extLst>
              <a:ext uri="{FF2B5EF4-FFF2-40B4-BE49-F238E27FC236}">
                <a16:creationId xmlns:a16="http://schemas.microsoft.com/office/drawing/2014/main" id="{25BCD51E-F1B2-44B6-944C-7F29A8E0DE1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273" r="16273"/>
          <a:stretch>
            <a:fillRect/>
          </a:stretch>
        </p:blipFill>
        <p:spPr/>
      </p:pic>
    </p:spTree>
    <p:extLst>
      <p:ext uri="{BB962C8B-B14F-4D97-AF65-F5344CB8AC3E}">
        <p14:creationId xmlns:p14="http://schemas.microsoft.com/office/powerpoint/2010/main" val="2684979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8D2D1DA6-8950-4889-89B5-A0954DD5BF86}"/>
              </a:ext>
            </a:extLst>
          </p:cNvPr>
          <p:cNvSpPr/>
          <p:nvPr/>
        </p:nvSpPr>
        <p:spPr>
          <a:xfrm>
            <a:off x="323850" y="6019800"/>
            <a:ext cx="1543050" cy="733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79C61A31-EEA1-42A7-9FA9-2688BA17E2E4}"/>
              </a:ext>
            </a:extLst>
          </p:cNvPr>
          <p:cNvSpPr/>
          <p:nvPr/>
        </p:nvSpPr>
        <p:spPr>
          <a:xfrm>
            <a:off x="5453149" y="5017918"/>
            <a:ext cx="1543050"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70834FEC-009E-476B-A6F9-FF3500CB5672}"/>
              </a:ext>
            </a:extLst>
          </p:cNvPr>
          <p:cNvSpPr/>
          <p:nvPr/>
        </p:nvSpPr>
        <p:spPr>
          <a:xfrm>
            <a:off x="4530437" y="450466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1AB328D3-E16F-4FD5-9F09-261BA33B281B}"/>
              </a:ext>
            </a:extLst>
          </p:cNvPr>
          <p:cNvSpPr/>
          <p:nvPr/>
        </p:nvSpPr>
        <p:spPr>
          <a:xfrm>
            <a:off x="4862385" y="4720432"/>
            <a:ext cx="2044525" cy="17353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Title 1">
            <a:extLst>
              <a:ext uri="{FF2B5EF4-FFF2-40B4-BE49-F238E27FC236}">
                <a16:creationId xmlns:a16="http://schemas.microsoft.com/office/drawing/2014/main" id="{D31A9D5D-67E4-4240-B49E-54BF1336EF3B}"/>
              </a:ext>
            </a:extLst>
          </p:cNvPr>
          <p:cNvSpPr txBox="1">
            <a:spLocks/>
          </p:cNvSpPr>
          <p:nvPr/>
        </p:nvSpPr>
        <p:spPr>
          <a:xfrm>
            <a:off x="323850" y="2227404"/>
            <a:ext cx="5467350" cy="1325563"/>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n-US" sz="4800" dirty="0"/>
              <a:t>“Availability is</a:t>
            </a:r>
            <a:br>
              <a:rPr lang="en-US" sz="4800" dirty="0"/>
            </a:br>
            <a:r>
              <a:rPr lang="en-US" sz="4800" dirty="0"/>
              <a:t>not a skill set”</a:t>
            </a:r>
            <a:br>
              <a:rPr lang="en-US" sz="4800" dirty="0"/>
            </a:br>
            <a:endParaRPr lang="en-US" sz="4800" dirty="0"/>
          </a:p>
        </p:txBody>
      </p:sp>
      <p:sp>
        <p:nvSpPr>
          <p:cNvPr id="15" name="Content Placeholder 2">
            <a:extLst>
              <a:ext uri="{FF2B5EF4-FFF2-40B4-BE49-F238E27FC236}">
                <a16:creationId xmlns:a16="http://schemas.microsoft.com/office/drawing/2014/main" id="{8EDEAD5B-8376-4004-9144-2C33985630E9}"/>
              </a:ext>
            </a:extLst>
          </p:cNvPr>
          <p:cNvSpPr>
            <a:spLocks noGrp="1"/>
          </p:cNvSpPr>
          <p:nvPr>
            <p:ph idx="1"/>
          </p:nvPr>
        </p:nvSpPr>
        <p:spPr>
          <a:xfrm>
            <a:off x="1295699" y="3709902"/>
            <a:ext cx="3991476" cy="4351338"/>
          </a:xfrm>
        </p:spPr>
        <p:txBody>
          <a:bodyPr/>
          <a:lstStyle/>
          <a:p>
            <a:pPr marL="0" indent="0" algn="r">
              <a:buNone/>
            </a:pPr>
            <a:r>
              <a:rPr lang="en-US" sz="1600" i="1" dirty="0"/>
              <a:t>Stanford,</a:t>
            </a:r>
            <a:br>
              <a:rPr lang="en-US" sz="1600" i="1" dirty="0"/>
            </a:br>
            <a:r>
              <a:rPr lang="en-US" sz="1600" i="1" dirty="0"/>
              <a:t>Mastering the project portfolio</a:t>
            </a:r>
          </a:p>
          <a:p>
            <a:pPr marL="0" indent="0">
              <a:buNone/>
            </a:pPr>
            <a:endParaRPr lang="en-US" sz="1600" b="1" dirty="0"/>
          </a:p>
        </p:txBody>
      </p:sp>
      <p:pic>
        <p:nvPicPr>
          <p:cNvPr id="19" name="Picture Placeholder 18">
            <a:extLst>
              <a:ext uri="{FF2B5EF4-FFF2-40B4-BE49-F238E27FC236}">
                <a16:creationId xmlns:a16="http://schemas.microsoft.com/office/drawing/2014/main" id="{4F9AECEE-F7F9-44E4-83F2-2D0756C8B32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3627" r="13627"/>
          <a:stretch>
            <a:fillRect/>
          </a:stretch>
        </p:blipFill>
        <p:spPr/>
      </p:pic>
    </p:spTree>
    <p:extLst>
      <p:ext uri="{BB962C8B-B14F-4D97-AF65-F5344CB8AC3E}">
        <p14:creationId xmlns:p14="http://schemas.microsoft.com/office/powerpoint/2010/main" val="7365194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3264</TotalTime>
  <Words>498</Words>
  <Application>Microsoft Office PowerPoint</Application>
  <PresentationFormat>Widescreen</PresentationFormat>
  <Paragraphs>128</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Arial</vt:lpstr>
      <vt:lpstr>Calibri</vt:lpstr>
      <vt:lpstr>Calibri Light</vt:lpstr>
      <vt:lpstr>Corbel</vt:lpstr>
      <vt:lpstr>Wingdings</vt:lpstr>
      <vt:lpstr>Office Theme</vt:lpstr>
      <vt:lpstr>1_Office Theme</vt:lpstr>
      <vt:lpstr>Project Management in a pharma setting</vt:lpstr>
      <vt:lpstr>JacoB Haahr Ipsen  PMP  </vt:lpstr>
      <vt:lpstr> </vt:lpstr>
      <vt:lpstr>Novo NordisK History</vt:lpstr>
      <vt:lpstr>PowerPoint Presentation</vt:lpstr>
      <vt:lpstr>PowerPoint Presentation</vt:lpstr>
      <vt:lpstr>PowerPoint Presentation</vt:lpstr>
      <vt:lpstr>Portfolio Management </vt:lpstr>
      <vt:lpstr>PowerPoint Presentation</vt:lpstr>
      <vt:lpstr>“A container terminal in South America” </vt:lpstr>
      <vt:lpstr>“A container terminal in South America”</vt:lpstr>
      <vt:lpstr>“A container terminal in South America” </vt:lpstr>
      <vt:lpstr>“A container terminal in South America” </vt:lpstr>
      <vt:lpstr>“A container terminal in South America”</vt:lpstr>
      <vt:lpstr>“A container terminal in South America”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Management in a pharma setting</dc:title>
  <dc:creator>JHIP (Jacob Ipsen)</dc:creator>
  <cp:lastModifiedBy>JHIP (Jacob Ipsen)</cp:lastModifiedBy>
  <cp:revision>22</cp:revision>
  <dcterms:created xsi:type="dcterms:W3CDTF">2019-05-31T09:23:52Z</dcterms:created>
  <dcterms:modified xsi:type="dcterms:W3CDTF">2019-06-05T11:14:41Z</dcterms:modified>
</cp:coreProperties>
</file>