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96" r:id="rId4"/>
  </p:sldMasterIdLst>
  <p:notesMasterIdLst>
    <p:notesMasterId r:id="rId20"/>
  </p:notesMasterIdLst>
  <p:sldIdLst>
    <p:sldId id="256" r:id="rId5"/>
    <p:sldId id="260" r:id="rId6"/>
    <p:sldId id="262" r:id="rId7"/>
    <p:sldId id="265" r:id="rId8"/>
    <p:sldId id="272" r:id="rId9"/>
    <p:sldId id="369" r:id="rId10"/>
    <p:sldId id="371" r:id="rId11"/>
    <p:sldId id="376" r:id="rId12"/>
    <p:sldId id="279" r:id="rId13"/>
    <p:sldId id="291" r:id="rId14"/>
    <p:sldId id="345" r:id="rId15"/>
    <p:sldId id="346" r:id="rId16"/>
    <p:sldId id="347" r:id="rId17"/>
    <p:sldId id="348" r:id="rId18"/>
    <p:sldId id="367"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7D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89"/>
    <p:restoredTop sz="78215" autoAdjust="0"/>
  </p:normalViewPr>
  <p:slideViewPr>
    <p:cSldViewPr>
      <p:cViewPr varScale="1">
        <p:scale>
          <a:sx n="47" d="100"/>
          <a:sy n="47" d="100"/>
        </p:scale>
        <p:origin x="1336"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5B163C-601B-4660-81C6-6E2DDE4B98AF}" type="datetimeFigureOut">
              <a:rPr lang="zh-CN" altLang="en-US" smtClean="0"/>
              <a:t>2018/8/18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3ACED8-24D2-4819-A4BD-0BDFE03EB035}" type="slidenum">
              <a:rPr lang="zh-CN" altLang="en-US" smtClean="0"/>
              <a:t>‹#›</a:t>
            </a:fld>
            <a:endParaRPr lang="zh-CN" altLang="en-US"/>
          </a:p>
        </p:txBody>
      </p:sp>
    </p:spTree>
    <p:extLst>
      <p:ext uri="{BB962C8B-B14F-4D97-AF65-F5344CB8AC3E}">
        <p14:creationId xmlns:p14="http://schemas.microsoft.com/office/powerpoint/2010/main" val="215881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smtClean="0"/>
              <a:t>QbD</a:t>
            </a:r>
            <a:r>
              <a:rPr lang="zh-CN" altLang="en-US" dirty="0" smtClean="0"/>
              <a:t>是一种系统的药物开发方法。</a:t>
            </a:r>
          </a:p>
          <a:p>
            <a:r>
              <a:rPr lang="zh-CN" altLang="en-US" dirty="0" smtClean="0"/>
              <a:t>从产品设计、开发、配方和制造过程的控制出发，以确保符合预先确定的产品质量。</a:t>
            </a:r>
          </a:p>
        </p:txBody>
      </p:sp>
      <p:sp>
        <p:nvSpPr>
          <p:cNvPr id="4" name="灯片编号占位符 3"/>
          <p:cNvSpPr>
            <a:spLocks noGrp="1"/>
          </p:cNvSpPr>
          <p:nvPr>
            <p:ph type="sldNum" sz="quarter" idx="10"/>
          </p:nvPr>
        </p:nvSpPr>
        <p:spPr/>
        <p:txBody>
          <a:bodyPr/>
          <a:lstStyle/>
          <a:p>
            <a:fld id="{DF664D7B-EA3A-43B8-8582-F94866870E34}" type="slidenum">
              <a:rPr lang="zh-CN" altLang="en-US" smtClean="0">
                <a:solidFill>
                  <a:prstClr val="black"/>
                </a:solidFill>
              </a:rPr>
              <a:pPr/>
              <a:t>4</a:t>
            </a:fld>
            <a:endParaRPr lang="zh-CN" altLang="en-US">
              <a:solidFill>
                <a:prstClr val="black"/>
              </a:solidFill>
            </a:endParaRPr>
          </a:p>
        </p:txBody>
      </p:sp>
    </p:spTree>
    <p:extLst>
      <p:ext uri="{BB962C8B-B14F-4D97-AF65-F5344CB8AC3E}">
        <p14:creationId xmlns:p14="http://schemas.microsoft.com/office/powerpoint/2010/main" val="132268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smtClean="0"/>
          </a:p>
        </p:txBody>
      </p:sp>
      <p:sp>
        <p:nvSpPr>
          <p:cNvPr id="4" name="灯片编号占位符 3"/>
          <p:cNvSpPr>
            <a:spLocks noGrp="1"/>
          </p:cNvSpPr>
          <p:nvPr>
            <p:ph type="sldNum" sz="quarter" idx="10"/>
          </p:nvPr>
        </p:nvSpPr>
        <p:spPr/>
        <p:txBody>
          <a:bodyPr/>
          <a:lstStyle/>
          <a:p>
            <a:fld id="{5F3ACED8-24D2-4819-A4BD-0BDFE03EB035}" type="slidenum">
              <a:rPr lang="zh-CN" altLang="en-US" smtClean="0"/>
              <a:t>6</a:t>
            </a:fld>
            <a:endParaRPr lang="zh-CN" altLang="en-US"/>
          </a:p>
        </p:txBody>
      </p:sp>
    </p:spTree>
    <p:extLst>
      <p:ext uri="{BB962C8B-B14F-4D97-AF65-F5344CB8AC3E}">
        <p14:creationId xmlns:p14="http://schemas.microsoft.com/office/powerpoint/2010/main" val="3244492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smtClean="0"/>
          </a:p>
        </p:txBody>
      </p:sp>
      <p:sp>
        <p:nvSpPr>
          <p:cNvPr id="4" name="灯片编号占位符 3"/>
          <p:cNvSpPr>
            <a:spLocks noGrp="1"/>
          </p:cNvSpPr>
          <p:nvPr>
            <p:ph type="sldNum" sz="quarter" idx="10"/>
          </p:nvPr>
        </p:nvSpPr>
        <p:spPr/>
        <p:txBody>
          <a:bodyPr/>
          <a:lstStyle/>
          <a:p>
            <a:fld id="{5F3ACED8-24D2-4819-A4BD-0BDFE03EB035}" type="slidenum">
              <a:rPr lang="zh-CN" altLang="en-US" smtClean="0"/>
              <a:t>7</a:t>
            </a:fld>
            <a:endParaRPr lang="zh-CN" altLang="en-US"/>
          </a:p>
        </p:txBody>
      </p:sp>
    </p:spTree>
    <p:extLst>
      <p:ext uri="{BB962C8B-B14F-4D97-AF65-F5344CB8AC3E}">
        <p14:creationId xmlns:p14="http://schemas.microsoft.com/office/powerpoint/2010/main" val="1921563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kumimoji="1"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1995119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kumimoji="1"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2289465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kumimoji="1"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2598203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kumimoji="1"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991644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kumimoji="1"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4150482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kumimoji="1"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1765169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kumimoji="1"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2186348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kumimoji="1"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199198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kumimoji="1"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1299927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kumimoji="1"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6440060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kumimoji="1"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29065047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213949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312274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182384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784555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477048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3299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3702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88435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577942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06845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192923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89350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5739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8715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99838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73414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085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99007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56582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31880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79509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050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2018/8/18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2018/8/18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51D82-B81F-F145-84B7-2E56066C3B3B}" type="datetimeFigureOut">
              <a:rPr kumimoji="1" lang="zh-CN" altLang="en-US" smtClean="0">
                <a:solidFill>
                  <a:prstClr val="black">
                    <a:tint val="75000"/>
                  </a:prstClr>
                </a:solidFill>
              </a:rPr>
              <a:pPr/>
              <a:t>2018/8/18</a:t>
            </a:fld>
            <a:endParaRPr kumimoji="1" lang="zh-CN"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C41C2-B332-0944-ADFB-9AA35E4D7088}" type="slidenum">
              <a:rPr kumimoji="1" lang="zh-CN" altLang="en-US" smtClean="0">
                <a:solidFill>
                  <a:prstClr val="black">
                    <a:tint val="75000"/>
                  </a:prstClr>
                </a:solidFill>
              </a:rPr>
              <a:pPr/>
              <a:t>‹#›</a:t>
            </a:fld>
            <a:endParaRPr kumimoji="1" lang="zh-CN" altLang="en-US">
              <a:solidFill>
                <a:prstClr val="black">
                  <a:tint val="75000"/>
                </a:prstClr>
              </a:solidFill>
            </a:endParaRPr>
          </a:p>
        </p:txBody>
      </p:sp>
    </p:spTree>
    <p:extLst>
      <p:ext uri="{BB962C8B-B14F-4D97-AF65-F5344CB8AC3E}">
        <p14:creationId xmlns:p14="http://schemas.microsoft.com/office/powerpoint/2010/main" val="2180211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2018/8/18</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198330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F309C-E8C6-4118-8216-0838F950F0EE}" type="datetimeFigureOut">
              <a:rPr lang="en-US" smtClean="0">
                <a:solidFill>
                  <a:prstClr val="black">
                    <a:tint val="75000"/>
                  </a:prstClr>
                </a:solidFill>
              </a:rPr>
              <a:pPr/>
              <a:t>8/18/18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2DACE-B25A-43EE-85D2-21836AB3554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11940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t>工艺管理与</a:t>
            </a:r>
            <a:r>
              <a:rPr lang="zh-CN" altLang="en-US" b="1" dirty="0" smtClean="0"/>
              <a:t>验证</a:t>
            </a:r>
            <a:endParaRPr lang="zh-CN" altLang="en-US" b="1" dirty="0"/>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2747129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验证方案起草</a:t>
            </a:r>
            <a:endParaRPr lang="zh-CN" altLang="en-US" dirty="0"/>
          </a:p>
        </p:txBody>
      </p:sp>
      <p:sp>
        <p:nvSpPr>
          <p:cNvPr id="3" name="内容占位符 2"/>
          <p:cNvSpPr>
            <a:spLocks noGrp="1"/>
          </p:cNvSpPr>
          <p:nvPr>
            <p:ph idx="1"/>
          </p:nvPr>
        </p:nvSpPr>
        <p:spPr/>
        <p:txBody>
          <a:bodyPr>
            <a:normAutofit/>
          </a:bodyPr>
          <a:lstStyle/>
          <a:p>
            <a:r>
              <a:rPr lang="zh-CN" altLang="en-US" dirty="0"/>
              <a:t>生产</a:t>
            </a:r>
            <a:r>
              <a:rPr lang="zh-CN" altLang="en-US" dirty="0" smtClean="0"/>
              <a:t>条件：包括</a:t>
            </a:r>
            <a:r>
              <a:rPr lang="zh-CN" altLang="en-US" dirty="0"/>
              <a:t>运行参数、工艺限度</a:t>
            </a:r>
            <a:r>
              <a:rPr lang="zh-CN" altLang="en-US" dirty="0" smtClean="0"/>
              <a:t>和原辅料组成。 </a:t>
            </a:r>
            <a:endParaRPr lang="zh-CN" altLang="en-US" dirty="0"/>
          </a:p>
          <a:p>
            <a:r>
              <a:rPr lang="zh-CN" altLang="en-US" dirty="0" smtClean="0"/>
              <a:t>如何收集数据，如何对</a:t>
            </a:r>
            <a:r>
              <a:rPr lang="zh-CN" altLang="en-US" dirty="0"/>
              <a:t>其进行评估。 </a:t>
            </a:r>
          </a:p>
          <a:p>
            <a:r>
              <a:rPr lang="zh-CN" altLang="en-US" dirty="0" smtClean="0"/>
              <a:t>工艺过程中所需要开展</a:t>
            </a:r>
            <a:r>
              <a:rPr lang="zh-CN" altLang="en-US" dirty="0"/>
              <a:t>的检测</a:t>
            </a:r>
            <a:r>
              <a:rPr lang="en-US" altLang="zh-CN" dirty="0"/>
              <a:t>(</a:t>
            </a:r>
            <a:r>
              <a:rPr lang="zh-CN" altLang="en-US" dirty="0"/>
              <a:t>过程、放行、鉴定</a:t>
            </a:r>
            <a:r>
              <a:rPr lang="en-US" altLang="zh-CN" dirty="0"/>
              <a:t>)</a:t>
            </a:r>
            <a:r>
              <a:rPr lang="zh-CN" altLang="en-US" dirty="0"/>
              <a:t>以及可接受标准。 </a:t>
            </a:r>
          </a:p>
          <a:p>
            <a:r>
              <a:rPr lang="zh-CN" altLang="en-US" dirty="0"/>
              <a:t>取样</a:t>
            </a:r>
            <a:r>
              <a:rPr lang="zh-CN" altLang="en-US" dirty="0" smtClean="0"/>
              <a:t>方案：包括</a:t>
            </a:r>
            <a:r>
              <a:rPr lang="zh-CN" altLang="en-US" dirty="0"/>
              <a:t>每一单元操作及属性的取样点、样品数和取样频率</a:t>
            </a:r>
            <a:r>
              <a:rPr lang="zh-CN" altLang="en-US" dirty="0" smtClean="0"/>
              <a:t>。</a:t>
            </a:r>
            <a:endParaRPr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6179" y="5381571"/>
            <a:ext cx="237172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933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anim calcmode="lin" valueType="num">
                                      <p:cBhvr>
                                        <p:cTn id="35" dur="1000" fill="hold"/>
                                        <p:tgtEl>
                                          <p:spTgt spid="1026"/>
                                        </p:tgtEl>
                                        <p:attrNameLst>
                                          <p:attrName>ppt_w</p:attrName>
                                        </p:attrNameLst>
                                      </p:cBhvr>
                                      <p:tavLst>
                                        <p:tav tm="0">
                                          <p:val>
                                            <p:strVal val="#ppt_w*0.70"/>
                                          </p:val>
                                        </p:tav>
                                        <p:tav tm="100000">
                                          <p:val>
                                            <p:strVal val="#ppt_w"/>
                                          </p:val>
                                        </p:tav>
                                      </p:tavLst>
                                    </p:anim>
                                    <p:anim calcmode="lin" valueType="num">
                                      <p:cBhvr>
                                        <p:cTn id="36" dur="1000" fill="hold"/>
                                        <p:tgtEl>
                                          <p:spTgt spid="1026"/>
                                        </p:tgtEl>
                                        <p:attrNameLst>
                                          <p:attrName>ppt_h</p:attrName>
                                        </p:attrNameLst>
                                      </p:cBhvr>
                                      <p:tavLst>
                                        <p:tav tm="0">
                                          <p:val>
                                            <p:strVal val="#ppt_h"/>
                                          </p:val>
                                        </p:tav>
                                        <p:tav tm="100000">
                                          <p:val>
                                            <p:strVal val="#ppt_h"/>
                                          </p:val>
                                        </p:tav>
                                      </p:tavLst>
                                    </p:anim>
                                    <p:animEffect transition="in" filter="fade">
                                      <p:cBhvr>
                                        <p:cTn id="37"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验证实施</a:t>
            </a:r>
            <a:endParaRPr lang="zh-CN" altLang="en-US" dirty="0"/>
          </a:p>
        </p:txBody>
      </p:sp>
      <p:sp>
        <p:nvSpPr>
          <p:cNvPr id="3" name="内容占位符 2"/>
          <p:cNvSpPr>
            <a:spLocks noGrp="1"/>
          </p:cNvSpPr>
          <p:nvPr>
            <p:ph idx="1"/>
          </p:nvPr>
        </p:nvSpPr>
        <p:spPr/>
        <p:txBody>
          <a:bodyPr/>
          <a:lstStyle/>
          <a:p>
            <a:r>
              <a:rPr lang="zh-CN" altLang="en-US" dirty="0" smtClean="0"/>
              <a:t>生产操</a:t>
            </a:r>
            <a:r>
              <a:rPr lang="zh-CN" altLang="en-US" dirty="0"/>
              <a:t>作</a:t>
            </a:r>
            <a:r>
              <a:rPr lang="zh-CN" altLang="en-US" dirty="0" smtClean="0"/>
              <a:t>人员应接受工艺操作培训</a:t>
            </a:r>
            <a:endParaRPr lang="zh-CN" altLang="en-US" dirty="0"/>
          </a:p>
          <a:p>
            <a:r>
              <a:rPr lang="zh-CN" altLang="en-US" dirty="0" smtClean="0"/>
              <a:t>应有用于</a:t>
            </a:r>
            <a:r>
              <a:rPr lang="zh-CN" altLang="en-US" dirty="0"/>
              <a:t>日常生产的标准操作规程</a:t>
            </a:r>
          </a:p>
          <a:p>
            <a:r>
              <a:rPr lang="zh-CN" altLang="en-US" dirty="0" smtClean="0"/>
              <a:t>生产工艺相关设备应经过验证</a:t>
            </a:r>
            <a:endParaRPr lang="zh-CN" altLang="en-US" dirty="0"/>
          </a:p>
          <a:p>
            <a:r>
              <a:rPr lang="zh-CN" altLang="en-US" dirty="0" smtClean="0"/>
              <a:t>应有验证</a:t>
            </a:r>
            <a:r>
              <a:rPr lang="zh-CN" altLang="en-US" dirty="0"/>
              <a:t>批记录或日常批记录</a:t>
            </a:r>
          </a:p>
          <a:p>
            <a:r>
              <a:rPr lang="zh-CN" altLang="en-US" dirty="0"/>
              <a:t>严于日常生产的中控检查</a:t>
            </a:r>
          </a:p>
          <a:p>
            <a:r>
              <a:rPr lang="zh-CN" altLang="en-US" dirty="0"/>
              <a:t>工艺验证方案</a:t>
            </a:r>
          </a:p>
          <a:p>
            <a:endParaRPr lang="zh-CN" altLang="en-US" dirty="0"/>
          </a:p>
        </p:txBody>
      </p:sp>
    </p:spTree>
    <p:extLst>
      <p:ext uri="{BB962C8B-B14F-4D97-AF65-F5344CB8AC3E}">
        <p14:creationId xmlns:p14="http://schemas.microsoft.com/office/powerpoint/2010/main" val="333487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1"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验证结果分析与评价</a:t>
            </a:r>
            <a:endParaRPr lang="zh-CN" altLang="en-US" dirty="0"/>
          </a:p>
        </p:txBody>
      </p:sp>
      <p:sp>
        <p:nvSpPr>
          <p:cNvPr id="3" name="内容占位符 2"/>
          <p:cNvSpPr>
            <a:spLocks noGrp="1"/>
          </p:cNvSpPr>
          <p:nvPr>
            <p:ph idx="1"/>
          </p:nvPr>
        </p:nvSpPr>
        <p:spPr/>
        <p:txBody>
          <a:bodyPr/>
          <a:lstStyle/>
          <a:p>
            <a:r>
              <a:rPr lang="zh-CN" altLang="en-US" dirty="0"/>
              <a:t>用于分析所有收集数据的统计学方法描述</a:t>
            </a:r>
            <a:r>
              <a:rPr lang="en-US" altLang="zh-CN" dirty="0"/>
              <a:t>(</a:t>
            </a:r>
            <a:r>
              <a:rPr lang="zh-CN" altLang="en-US" dirty="0"/>
              <a:t>例如</a:t>
            </a:r>
            <a:r>
              <a:rPr lang="en-US" altLang="zh-CN" dirty="0"/>
              <a:t>:</a:t>
            </a:r>
            <a:r>
              <a:rPr lang="zh-CN" altLang="en-US" dirty="0"/>
              <a:t>定义批内及批间变异的统计度量</a:t>
            </a:r>
            <a:r>
              <a:rPr lang="en-US" altLang="zh-CN" dirty="0"/>
              <a:t>)</a:t>
            </a:r>
            <a:r>
              <a:rPr lang="zh-CN" altLang="en-US" dirty="0"/>
              <a:t>。 </a:t>
            </a:r>
          </a:p>
          <a:p>
            <a:r>
              <a:rPr lang="zh-CN" altLang="en-US" dirty="0"/>
              <a:t>强调期望条件与非一致性数据处理间偏差的规定。</a:t>
            </a:r>
          </a:p>
          <a:p>
            <a:r>
              <a:rPr lang="zh-CN" altLang="en-US" dirty="0" smtClean="0"/>
              <a:t>如果</a:t>
            </a:r>
            <a:r>
              <a:rPr lang="zh-CN" altLang="en-US" dirty="0"/>
              <a:t>没有文件证明和基于科学的正当理由，数据不应被排除于进一步的考虑之外</a:t>
            </a:r>
            <a:r>
              <a:rPr lang="zh-CN" altLang="en-US" dirty="0" smtClean="0"/>
              <a:t>。</a:t>
            </a:r>
            <a:endParaRPr lang="zh-CN" altLang="en-US" dirty="0"/>
          </a:p>
          <a:p>
            <a:endParaRPr lang="zh-CN" altLang="en-US" dirty="0"/>
          </a:p>
        </p:txBody>
      </p:sp>
    </p:spTree>
    <p:extLst>
      <p:ext uri="{BB962C8B-B14F-4D97-AF65-F5344CB8AC3E}">
        <p14:creationId xmlns:p14="http://schemas.microsoft.com/office/powerpoint/2010/main" val="121898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验证报告</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a:t>按照方案规定，总结所收集的数据和对数据进行分析。 </a:t>
            </a:r>
          </a:p>
          <a:p>
            <a:r>
              <a:rPr lang="zh-CN" altLang="en-US" dirty="0"/>
              <a:t>对任何意外的观察和方案中没有规定的额外数据进行评估。 </a:t>
            </a:r>
          </a:p>
          <a:p>
            <a:r>
              <a:rPr lang="zh-CN" altLang="en-US" dirty="0"/>
              <a:t>总结和讨论所有生产中的不符合项，例如偏差、异常检测结果或与工艺有效性有关的其它信息。 </a:t>
            </a:r>
          </a:p>
          <a:p>
            <a:r>
              <a:rPr lang="zh-CN" altLang="en-US" dirty="0"/>
              <a:t>充分详细地说明应该对现行程序与控制采取的任何整改措施或变更。 </a:t>
            </a:r>
          </a:p>
          <a:p>
            <a:endParaRPr lang="zh-CN" altLang="en-US" dirty="0"/>
          </a:p>
        </p:txBody>
      </p:sp>
    </p:spTree>
    <p:extLst>
      <p:ext uri="{BB962C8B-B14F-4D97-AF65-F5344CB8AC3E}">
        <p14:creationId xmlns:p14="http://schemas.microsoft.com/office/powerpoint/2010/main" val="422786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验证报告</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a:t>对数据是否显示工艺符合方案建立的条件，和公式是否被认为处于受控状态，详述明确结论。如果不是，该报告应该声明，得到这样一个结论之前应该完成什么。</a:t>
            </a:r>
          </a:p>
          <a:p>
            <a:r>
              <a:rPr lang="zh-CN" altLang="en-US" dirty="0"/>
              <a:t>该结论应基于对工艺批准，以及考虑从设计阶段到工艺确认阶段获得的所有知识和信息汇编条件下，放行按照该工艺生产批次进入市场的有文件证明的正当理由。  </a:t>
            </a:r>
          </a:p>
          <a:p>
            <a:r>
              <a:rPr lang="zh-CN" altLang="en-US" dirty="0"/>
              <a:t>包括所有相应部门和质量部门审核和批准。</a:t>
            </a:r>
          </a:p>
          <a:p>
            <a:endParaRPr lang="zh-CN" altLang="en-US" dirty="0"/>
          </a:p>
        </p:txBody>
      </p:sp>
    </p:spTree>
    <p:extLst>
      <p:ext uri="{BB962C8B-B14F-4D97-AF65-F5344CB8AC3E}">
        <p14:creationId xmlns:p14="http://schemas.microsoft.com/office/powerpoint/2010/main" val="138751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zh-CN" altLang="en-US" dirty="0" smtClean="0"/>
              <a:t>谢谢！</a:t>
            </a:r>
            <a:endParaRPr lang="en-US" dirty="0"/>
          </a:p>
        </p:txBody>
      </p:sp>
      <p:sp>
        <p:nvSpPr>
          <p:cNvPr id="3" name="Text Placeholder 2"/>
          <p:cNvSpPr>
            <a:spLocks noGrp="1"/>
          </p:cNvSpPr>
          <p:nvPr>
            <p:ph type="body" idx="1"/>
          </p:nvPr>
        </p:nvSpPr>
        <p:spPr/>
        <p:txBody>
          <a:bodyPr/>
          <a:lstStyle/>
          <a:p>
            <a:r>
              <a:rPr lang="zh-CN" altLang="en-US" dirty="0" smtClean="0"/>
              <a:t>工艺管理与验证</a:t>
            </a:r>
            <a:endParaRPr lang="en-US" altLang="zh-CN" dirty="0"/>
          </a:p>
        </p:txBody>
      </p:sp>
    </p:spTree>
    <p:extLst>
      <p:ext uri="{BB962C8B-B14F-4D97-AF65-F5344CB8AC3E}">
        <p14:creationId xmlns:p14="http://schemas.microsoft.com/office/powerpoint/2010/main" val="3100131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什么是工艺？</a:t>
            </a:r>
            <a:endParaRPr kumimoji="1" lang="zh-CN" altLang="en-US" dirty="0"/>
          </a:p>
        </p:txBody>
      </p:sp>
      <p:sp>
        <p:nvSpPr>
          <p:cNvPr id="3" name="内容占位符 2"/>
          <p:cNvSpPr>
            <a:spLocks noGrp="1"/>
          </p:cNvSpPr>
          <p:nvPr>
            <p:ph idx="1"/>
          </p:nvPr>
        </p:nvSpPr>
        <p:spPr/>
        <p:txBody>
          <a:bodyPr/>
          <a:lstStyle/>
          <a:p>
            <a:r>
              <a:rPr lang="zh-CN" altLang="en-US" dirty="0"/>
              <a:t>工艺（ </a:t>
            </a:r>
            <a:r>
              <a:rPr lang="en-US" altLang="zh-CN" dirty="0"/>
              <a:t>technology/craft</a:t>
            </a:r>
            <a:r>
              <a:rPr lang="zh-CN" altLang="en-US" dirty="0"/>
              <a:t>）是指劳动者利用各类生产工具对各种原材料、半成品进行加工或处理，最终使之成为成品的方法与过程。 </a:t>
            </a:r>
            <a:endParaRPr lang="en-US" altLang="zh-CN" dirty="0" smtClean="0"/>
          </a:p>
          <a:p>
            <a:r>
              <a:rPr lang="zh-CN" altLang="en-US" dirty="0" smtClean="0"/>
              <a:t>制定</a:t>
            </a:r>
            <a:r>
              <a:rPr lang="zh-CN" altLang="en-US" dirty="0"/>
              <a:t>工艺的原则是：技术上的</a:t>
            </a:r>
            <a:r>
              <a:rPr lang="zh-CN" altLang="en-US" dirty="0">
                <a:solidFill>
                  <a:srgbClr val="FF0000"/>
                </a:solidFill>
              </a:rPr>
              <a:t>先进</a:t>
            </a:r>
            <a:r>
              <a:rPr lang="zh-CN" altLang="en-US" dirty="0"/>
              <a:t>和经济上的</a:t>
            </a:r>
            <a:r>
              <a:rPr lang="zh-CN" altLang="en-US" dirty="0">
                <a:solidFill>
                  <a:srgbClr val="FF0000"/>
                </a:solidFill>
              </a:rPr>
              <a:t>合理</a:t>
            </a:r>
            <a:r>
              <a:rPr lang="zh-CN" altLang="en-US" dirty="0"/>
              <a:t>。</a:t>
            </a:r>
            <a:endParaRPr kumimoji="1"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700" y="5400511"/>
            <a:ext cx="257810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812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生产工艺研究范围</a:t>
            </a:r>
            <a:endParaRPr lang="zh-CN" altLang="en-US" dirty="0"/>
          </a:p>
        </p:txBody>
      </p:sp>
      <p:sp>
        <p:nvSpPr>
          <p:cNvPr id="3" name="内容占位符 2"/>
          <p:cNvSpPr>
            <a:spLocks noGrp="1"/>
          </p:cNvSpPr>
          <p:nvPr>
            <p:ph idx="1"/>
          </p:nvPr>
        </p:nvSpPr>
        <p:spPr/>
        <p:txBody>
          <a:bodyPr/>
          <a:lstStyle/>
          <a:p>
            <a:r>
              <a:rPr lang="zh-CN" altLang="en-US" dirty="0" smtClean="0"/>
              <a:t>物料属性：</a:t>
            </a:r>
            <a:r>
              <a:rPr lang="en-US" altLang="zh-CN" dirty="0" smtClean="0"/>
              <a:t>API/</a:t>
            </a:r>
            <a:r>
              <a:rPr lang="zh-CN" altLang="en-US" dirty="0" smtClean="0"/>
              <a:t>辅料</a:t>
            </a:r>
            <a:r>
              <a:rPr lang="en-US" altLang="zh-CN" dirty="0" smtClean="0"/>
              <a:t>/</a:t>
            </a:r>
            <a:r>
              <a:rPr lang="zh-CN" altLang="en-US" dirty="0" smtClean="0"/>
              <a:t>包装材料</a:t>
            </a:r>
            <a:r>
              <a:rPr lang="en-US" altLang="zh-CN" dirty="0" smtClean="0"/>
              <a:t>/</a:t>
            </a:r>
            <a:r>
              <a:rPr lang="zh-CN" altLang="en-US" dirty="0" smtClean="0"/>
              <a:t>中间产品</a:t>
            </a:r>
            <a:r>
              <a:rPr lang="en-US" altLang="zh-CN" dirty="0" smtClean="0"/>
              <a:t>/</a:t>
            </a:r>
            <a:r>
              <a:rPr lang="zh-CN" altLang="en-US" dirty="0" smtClean="0"/>
              <a:t>成品</a:t>
            </a:r>
            <a:endParaRPr lang="en-US" altLang="zh-CN" dirty="0" smtClean="0"/>
          </a:p>
          <a:p>
            <a:r>
              <a:rPr lang="zh-CN" altLang="en-US" dirty="0" smtClean="0"/>
              <a:t>工艺操作：如固体制剂：粉碎</a:t>
            </a:r>
            <a:r>
              <a:rPr lang="en-US" altLang="zh-CN" dirty="0" smtClean="0"/>
              <a:t>/</a:t>
            </a:r>
            <a:r>
              <a:rPr lang="zh-CN" altLang="en-US" dirty="0" smtClean="0"/>
              <a:t>混合</a:t>
            </a:r>
            <a:r>
              <a:rPr lang="en-US" altLang="zh-CN" dirty="0" smtClean="0"/>
              <a:t>/</a:t>
            </a:r>
            <a:r>
              <a:rPr lang="zh-CN" altLang="en-US" dirty="0" smtClean="0"/>
              <a:t>制粒</a:t>
            </a:r>
            <a:r>
              <a:rPr lang="en-US" altLang="zh-CN" dirty="0" smtClean="0"/>
              <a:t>/</a:t>
            </a:r>
            <a:r>
              <a:rPr lang="zh-CN" altLang="en-US" dirty="0" smtClean="0"/>
              <a:t>总混</a:t>
            </a:r>
            <a:r>
              <a:rPr lang="en-US" altLang="zh-CN" dirty="0" smtClean="0"/>
              <a:t>/</a:t>
            </a:r>
            <a:r>
              <a:rPr lang="zh-CN" altLang="en-US" dirty="0" smtClean="0"/>
              <a:t>压片</a:t>
            </a:r>
            <a:r>
              <a:rPr lang="en-US" altLang="zh-CN" dirty="0" smtClean="0"/>
              <a:t>/</a:t>
            </a:r>
            <a:r>
              <a:rPr lang="zh-CN" altLang="en-US" dirty="0" smtClean="0"/>
              <a:t>包衣</a:t>
            </a:r>
            <a:r>
              <a:rPr lang="en-US" altLang="zh-CN" dirty="0" smtClean="0"/>
              <a:t>/</a:t>
            </a:r>
            <a:r>
              <a:rPr lang="zh-CN" altLang="en-US" dirty="0" smtClean="0"/>
              <a:t>包装</a:t>
            </a:r>
            <a:endParaRPr lang="en-US" altLang="zh-CN" dirty="0" smtClean="0"/>
          </a:p>
          <a:p>
            <a:r>
              <a:rPr lang="zh-CN" altLang="en-US" dirty="0" smtClean="0"/>
              <a:t>工艺放大：中试批量</a:t>
            </a:r>
            <a:r>
              <a:rPr lang="en-US" altLang="zh-CN" dirty="0" smtClean="0"/>
              <a:t>/</a:t>
            </a:r>
            <a:r>
              <a:rPr lang="zh-CN" altLang="en-US" dirty="0" smtClean="0"/>
              <a:t>注册申报批量</a:t>
            </a:r>
            <a:r>
              <a:rPr lang="en-US" altLang="zh-CN" dirty="0" smtClean="0"/>
              <a:t>/</a:t>
            </a:r>
            <a:r>
              <a:rPr lang="zh-CN" altLang="en-US" dirty="0" smtClean="0"/>
              <a:t>商业化生产批量</a:t>
            </a:r>
            <a:endParaRPr lang="en-US" altLang="zh-CN" dirty="0" smtClean="0"/>
          </a:p>
          <a:p>
            <a:r>
              <a:rPr lang="zh-CN" altLang="en-US" dirty="0" smtClean="0"/>
              <a:t>工艺控制：过程控制（</a:t>
            </a:r>
            <a:r>
              <a:rPr lang="en-US" altLang="zh-CN" dirty="0" smtClean="0"/>
              <a:t>IPC</a:t>
            </a:r>
            <a:r>
              <a:rPr lang="zh-CN" altLang="en-US" dirty="0" smtClean="0"/>
              <a:t>）</a:t>
            </a:r>
            <a:r>
              <a:rPr lang="en-US" altLang="zh-CN" dirty="0" smtClean="0"/>
              <a:t>/</a:t>
            </a:r>
            <a:r>
              <a:rPr lang="zh-CN" altLang="en-US" dirty="0" smtClean="0"/>
              <a:t>关键物料属性（</a:t>
            </a:r>
            <a:r>
              <a:rPr lang="en-US" altLang="zh-CN" dirty="0" smtClean="0"/>
              <a:t>CMA</a:t>
            </a:r>
            <a:r>
              <a:rPr lang="zh-CN" altLang="en-US" dirty="0" smtClean="0"/>
              <a:t>）</a:t>
            </a:r>
            <a:r>
              <a:rPr lang="en-US" altLang="zh-CN" dirty="0" smtClean="0"/>
              <a:t>/</a:t>
            </a:r>
            <a:r>
              <a:rPr lang="zh-CN" altLang="en-US" dirty="0" smtClean="0"/>
              <a:t>关键工艺参数（</a:t>
            </a:r>
            <a:r>
              <a:rPr lang="en-US" altLang="zh-CN" dirty="0" smtClean="0"/>
              <a:t>CPP</a:t>
            </a:r>
            <a:r>
              <a:rPr lang="zh-CN" altLang="en-US" dirty="0" smtClean="0"/>
              <a:t>）</a:t>
            </a:r>
            <a:r>
              <a:rPr lang="en-US" altLang="zh-CN" dirty="0" smtClean="0"/>
              <a:t>/</a:t>
            </a:r>
            <a:r>
              <a:rPr lang="zh-CN" altLang="en-US" dirty="0" smtClean="0"/>
              <a:t>操作参数</a:t>
            </a:r>
            <a:endParaRPr lang="zh-CN" altLang="en-US" dirty="0"/>
          </a:p>
        </p:txBody>
      </p:sp>
    </p:spTree>
    <p:extLst>
      <p:ext uri="{BB962C8B-B14F-4D97-AF65-F5344CB8AC3E}">
        <p14:creationId xmlns:p14="http://schemas.microsoft.com/office/powerpoint/2010/main" val="266158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基于</a:t>
            </a:r>
            <a:r>
              <a:rPr lang="en-US" altLang="zh-CN" dirty="0" err="1" smtClean="0"/>
              <a:t>QbD</a:t>
            </a:r>
            <a:r>
              <a:rPr lang="zh-CN" altLang="en-US" dirty="0" smtClean="0"/>
              <a:t>的工艺研究</a:t>
            </a:r>
            <a:endParaRPr lang="zh-CN" altLang="en-US" dirty="0"/>
          </a:p>
        </p:txBody>
      </p:sp>
      <p:sp>
        <p:nvSpPr>
          <p:cNvPr id="3" name="内容占位符 2"/>
          <p:cNvSpPr>
            <a:spLocks noGrp="1"/>
          </p:cNvSpPr>
          <p:nvPr>
            <p:ph idx="1"/>
          </p:nvPr>
        </p:nvSpPr>
        <p:spPr/>
        <p:txBody>
          <a:bodyPr>
            <a:normAutofit/>
          </a:bodyPr>
          <a:lstStyle/>
          <a:p>
            <a:r>
              <a:rPr lang="zh-CN" altLang="en-US" dirty="0" smtClean="0"/>
              <a:t>定义</a:t>
            </a:r>
            <a:r>
              <a:rPr lang="zh-CN" altLang="en-US" dirty="0"/>
              <a:t>目标产品质量概况</a:t>
            </a:r>
          </a:p>
          <a:p>
            <a:r>
              <a:rPr lang="zh-CN" altLang="en-US" dirty="0"/>
              <a:t>设计产品和制造工艺</a:t>
            </a:r>
          </a:p>
          <a:p>
            <a:r>
              <a:rPr lang="zh-CN" altLang="en-US" dirty="0"/>
              <a:t>识别关键的质量属性、过程参数和可变性来源</a:t>
            </a:r>
          </a:p>
          <a:p>
            <a:r>
              <a:rPr lang="zh-CN" altLang="en-US" dirty="0"/>
              <a:t>控制生产</a:t>
            </a:r>
            <a:r>
              <a:rPr lang="zh-CN" altLang="en-US" dirty="0" smtClean="0"/>
              <a:t>过程</a:t>
            </a:r>
            <a:endParaRPr lang="zh-CN" altLang="en-US" dirty="0"/>
          </a:p>
        </p:txBody>
      </p:sp>
    </p:spTree>
    <p:extLst>
      <p:ext uri="{BB962C8B-B14F-4D97-AF65-F5344CB8AC3E}">
        <p14:creationId xmlns:p14="http://schemas.microsoft.com/office/powerpoint/2010/main" val="235247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工艺控制</a:t>
            </a:r>
            <a:endParaRPr lang="zh-CN" altLang="en-US" dirty="0"/>
          </a:p>
        </p:txBody>
      </p:sp>
      <p:sp>
        <p:nvSpPr>
          <p:cNvPr id="3" name="内容占位符 2"/>
          <p:cNvSpPr>
            <a:spLocks noGrp="1"/>
          </p:cNvSpPr>
          <p:nvPr>
            <p:ph idx="1"/>
          </p:nvPr>
        </p:nvSpPr>
        <p:spPr/>
        <p:txBody>
          <a:bodyPr>
            <a:normAutofit/>
          </a:bodyPr>
          <a:lstStyle/>
          <a:p>
            <a:r>
              <a:rPr lang="zh-CN" altLang="en-US" dirty="0" smtClean="0"/>
              <a:t>基于</a:t>
            </a:r>
            <a:r>
              <a:rPr lang="zh-CN" altLang="en-US" dirty="0"/>
              <a:t>对产品和工艺的了解，为确保工艺性能和产品质量而计划进行的一系列</a:t>
            </a:r>
            <a:r>
              <a:rPr lang="zh-CN" altLang="en-US" dirty="0" smtClean="0"/>
              <a:t>控制，包括：</a:t>
            </a:r>
            <a:endParaRPr lang="en-US" altLang="zh-CN" dirty="0" smtClean="0"/>
          </a:p>
          <a:p>
            <a:pPr marL="720000"/>
            <a:r>
              <a:rPr lang="zh-CN" altLang="en-US" dirty="0" smtClean="0"/>
              <a:t>与</a:t>
            </a:r>
            <a:r>
              <a:rPr lang="zh-CN" altLang="en-US" dirty="0"/>
              <a:t>原料药</a:t>
            </a:r>
            <a:r>
              <a:rPr lang="zh-CN" altLang="en-US" dirty="0" smtClean="0"/>
              <a:t>以及制剂</a:t>
            </a:r>
            <a:r>
              <a:rPr lang="zh-CN" altLang="en-US" dirty="0"/>
              <a:t>的材料和组分相关的</a:t>
            </a:r>
            <a:r>
              <a:rPr lang="zh-CN" altLang="en-US" dirty="0">
                <a:solidFill>
                  <a:srgbClr val="FF0000"/>
                </a:solidFill>
              </a:rPr>
              <a:t>参数</a:t>
            </a:r>
            <a:r>
              <a:rPr lang="zh-CN" altLang="en-US" dirty="0"/>
              <a:t>和</a:t>
            </a:r>
            <a:r>
              <a:rPr lang="zh-CN" altLang="en-US" dirty="0" smtClean="0">
                <a:solidFill>
                  <a:srgbClr val="FF0000"/>
                </a:solidFill>
              </a:rPr>
              <a:t>属性</a:t>
            </a:r>
            <a:endParaRPr lang="en-US" altLang="zh-CN" dirty="0" smtClean="0"/>
          </a:p>
          <a:p>
            <a:pPr marL="720000"/>
            <a:r>
              <a:rPr lang="zh-CN" altLang="en-US" dirty="0" smtClean="0"/>
              <a:t>设施</a:t>
            </a:r>
            <a:r>
              <a:rPr lang="zh-CN" altLang="en-US" dirty="0"/>
              <a:t>和设备</a:t>
            </a:r>
            <a:r>
              <a:rPr lang="zh-CN" altLang="en-US" dirty="0" smtClean="0">
                <a:solidFill>
                  <a:srgbClr val="FF0000"/>
                </a:solidFill>
              </a:rPr>
              <a:t>运行条件</a:t>
            </a:r>
            <a:endParaRPr lang="en-US" altLang="zh-CN" dirty="0" smtClean="0"/>
          </a:p>
          <a:p>
            <a:pPr marL="720000"/>
            <a:r>
              <a:rPr lang="zh-CN" altLang="en-US" dirty="0" smtClean="0">
                <a:solidFill>
                  <a:srgbClr val="FF0000"/>
                </a:solidFill>
              </a:rPr>
              <a:t>过程控制、监测</a:t>
            </a:r>
            <a:r>
              <a:rPr lang="zh-CN" altLang="en-US" dirty="0">
                <a:solidFill>
                  <a:srgbClr val="FF0000"/>
                </a:solidFill>
              </a:rPr>
              <a:t>方法</a:t>
            </a:r>
            <a:r>
              <a:rPr lang="zh-CN" altLang="en-US" dirty="0"/>
              <a:t>与</a:t>
            </a:r>
            <a:r>
              <a:rPr lang="zh-CN" altLang="en-US" dirty="0">
                <a:solidFill>
                  <a:srgbClr val="FF0000"/>
                </a:solidFill>
              </a:rPr>
              <a:t>频率</a:t>
            </a:r>
            <a:endParaRPr lang="en-US" altLang="zh-CN" dirty="0" smtClean="0"/>
          </a:p>
          <a:p>
            <a:pPr marL="720000"/>
            <a:r>
              <a:rPr lang="zh-CN" altLang="en-US" dirty="0" smtClean="0">
                <a:solidFill>
                  <a:srgbClr val="FF0000"/>
                </a:solidFill>
              </a:rPr>
              <a:t>成品质量标准</a:t>
            </a:r>
            <a:endParaRPr lang="zh-CN" altLang="en-US" dirty="0"/>
          </a:p>
          <a:p>
            <a:endParaRPr lang="zh-CN" altLang="en-US" dirty="0"/>
          </a:p>
        </p:txBody>
      </p:sp>
    </p:spTree>
    <p:extLst>
      <p:ext uri="{BB962C8B-B14F-4D97-AF65-F5344CB8AC3E}">
        <p14:creationId xmlns:p14="http://schemas.microsoft.com/office/powerpoint/2010/main" val="177280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关键质量属性</a:t>
            </a:r>
            <a:endParaRPr lang="zh-CN" altLang="en-US" dirty="0"/>
          </a:p>
        </p:txBody>
      </p:sp>
      <p:sp>
        <p:nvSpPr>
          <p:cNvPr id="3" name="内容占位符 2"/>
          <p:cNvSpPr>
            <a:spLocks noGrp="1"/>
          </p:cNvSpPr>
          <p:nvPr>
            <p:ph idx="1"/>
          </p:nvPr>
        </p:nvSpPr>
        <p:spPr/>
        <p:txBody>
          <a:bodyPr>
            <a:normAutofit fontScale="92500"/>
          </a:bodyPr>
          <a:lstStyle/>
          <a:p>
            <a:r>
              <a:rPr lang="en-US" altLang="zh-CN" dirty="0"/>
              <a:t>Critical Quality Attribute (CQA):  A physical, chemical, biological or microbiological property or characteristic that should be within an appropriate limit, range, or distribution to ensure the desired product quality. </a:t>
            </a:r>
          </a:p>
          <a:p>
            <a:r>
              <a:rPr lang="zh-CN" altLang="en-US" dirty="0" smtClean="0"/>
              <a:t>关键</a:t>
            </a:r>
            <a:r>
              <a:rPr lang="zh-CN" altLang="en-US" dirty="0"/>
              <a:t>质量属性（</a:t>
            </a:r>
            <a:r>
              <a:rPr lang="en-US" altLang="zh-CN" dirty="0"/>
              <a:t>CQA</a:t>
            </a:r>
            <a:r>
              <a:rPr lang="zh-CN" altLang="en-US" dirty="0"/>
              <a:t>）是应在适宜限度、范围和分布内以保证药品质量的物理、化学、生物或</a:t>
            </a:r>
            <a:r>
              <a:rPr lang="zh-CN" altLang="en-US" dirty="0" smtClean="0"/>
              <a:t>微生物属性</a:t>
            </a:r>
            <a:r>
              <a:rPr lang="zh-CN" altLang="en-US" dirty="0"/>
              <a:t>或特性。一般来说，</a:t>
            </a:r>
            <a:r>
              <a:rPr lang="en-US" altLang="zh-CN" dirty="0"/>
              <a:t>CQAs </a:t>
            </a:r>
            <a:r>
              <a:rPr lang="zh-CN" altLang="en-US" dirty="0"/>
              <a:t>是与药物活性成分、赋形剂、中间体和药品相关的。 </a:t>
            </a:r>
          </a:p>
        </p:txBody>
      </p:sp>
    </p:spTree>
    <p:extLst>
      <p:ext uri="{BB962C8B-B14F-4D97-AF65-F5344CB8AC3E}">
        <p14:creationId xmlns:p14="http://schemas.microsoft.com/office/powerpoint/2010/main" val="88256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关键工艺参数</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a:t>Critical Process Parameter (CPP):  A process parameter whose variability has an impact on a critical quality attribute and therefore should be monitored or controlled to ensure the process produces the desired quality. </a:t>
            </a:r>
            <a:endParaRPr lang="en-US" altLang="zh-CN" dirty="0" smtClean="0"/>
          </a:p>
          <a:p>
            <a:r>
              <a:rPr lang="zh-CN" altLang="en-US" dirty="0"/>
              <a:t>关键工艺参数（</a:t>
            </a:r>
            <a:r>
              <a:rPr lang="en-US" altLang="zh-CN" dirty="0"/>
              <a:t>CPP</a:t>
            </a:r>
            <a:r>
              <a:rPr lang="zh-CN" altLang="en-US" dirty="0"/>
              <a:t>）： 指变化时能对关键质量属性产生影响的工艺参数，因此需要被监测或控制以保证</a:t>
            </a:r>
            <a:r>
              <a:rPr lang="zh-CN" altLang="en-US" dirty="0" smtClean="0"/>
              <a:t>工艺</a:t>
            </a:r>
            <a:r>
              <a:rPr lang="zh-CN" altLang="en-US" dirty="0"/>
              <a:t>能生产出预期质量的产品。 </a:t>
            </a:r>
            <a:endParaRPr lang="en-US" altLang="zh-CN" dirty="0"/>
          </a:p>
        </p:txBody>
      </p:sp>
    </p:spTree>
    <p:extLst>
      <p:ext uri="{BB962C8B-B14F-4D97-AF65-F5344CB8AC3E}">
        <p14:creationId xmlns:p14="http://schemas.microsoft.com/office/powerpoint/2010/main" val="271506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工艺能力 </a:t>
            </a:r>
          </a:p>
        </p:txBody>
      </p:sp>
      <p:grpSp>
        <p:nvGrpSpPr>
          <p:cNvPr id="4" name="Group 10"/>
          <p:cNvGrpSpPr>
            <a:grpSpLocks/>
          </p:cNvGrpSpPr>
          <p:nvPr/>
        </p:nvGrpSpPr>
        <p:grpSpPr bwMode="auto">
          <a:xfrm>
            <a:off x="2039938" y="5091113"/>
            <a:ext cx="4845050" cy="909637"/>
            <a:chOff x="1392" y="3072"/>
            <a:chExt cx="3306" cy="573"/>
          </a:xfrm>
        </p:grpSpPr>
        <p:sp>
          <p:nvSpPr>
            <p:cNvPr id="5" name="Rectangle 11"/>
            <p:cNvSpPr>
              <a:spLocks noChangeArrowheads="1"/>
            </p:cNvSpPr>
            <p:nvPr/>
          </p:nvSpPr>
          <p:spPr bwMode="auto">
            <a:xfrm>
              <a:off x="3552" y="3072"/>
              <a:ext cx="981" cy="237"/>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pPr eaLnBrk="0" fontAlgn="base" hangingPunct="0">
                <a:spcBef>
                  <a:spcPct val="0"/>
                </a:spcBef>
                <a:spcAft>
                  <a:spcPct val="0"/>
                </a:spcAft>
              </a:pPr>
              <a:r>
                <a:rPr lang="en-GB" altLang="zh-CN" b="1" smtClean="0">
                  <a:solidFill>
                    <a:srgbClr val="002060"/>
                  </a:solidFill>
                  <a:latin typeface="Arial" charset="0"/>
                  <a:ea typeface="宋体" charset="-122"/>
                </a:rPr>
                <a:t>(USL - LSL)</a:t>
              </a:r>
            </a:p>
          </p:txBody>
        </p:sp>
        <p:sp>
          <p:nvSpPr>
            <p:cNvPr id="6" name="Rectangle 12"/>
            <p:cNvSpPr>
              <a:spLocks noChangeArrowheads="1"/>
            </p:cNvSpPr>
            <p:nvPr/>
          </p:nvSpPr>
          <p:spPr bwMode="auto">
            <a:xfrm>
              <a:off x="3888" y="3408"/>
              <a:ext cx="313" cy="237"/>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pPr eaLnBrk="0" fontAlgn="base" hangingPunct="0">
                <a:spcBef>
                  <a:spcPct val="0"/>
                </a:spcBef>
                <a:spcAft>
                  <a:spcPct val="0"/>
                </a:spcAft>
              </a:pPr>
              <a:r>
                <a:rPr lang="en-GB" altLang="zh-CN" b="1" smtClean="0">
                  <a:solidFill>
                    <a:srgbClr val="002060"/>
                  </a:solidFill>
                  <a:latin typeface="Arial" charset="0"/>
                  <a:ea typeface="宋体" charset="-122"/>
                </a:rPr>
                <a:t>6</a:t>
              </a:r>
              <a:r>
                <a:rPr lang="en-GB" altLang="zh-CN" b="1" smtClean="0">
                  <a:solidFill>
                    <a:srgbClr val="C00000"/>
                  </a:solidFill>
                  <a:latin typeface="Symbol" pitchFamily="18" charset="2"/>
                  <a:ea typeface="宋体" charset="-122"/>
                </a:rPr>
                <a:t></a:t>
              </a:r>
            </a:p>
          </p:txBody>
        </p:sp>
        <p:sp>
          <p:nvSpPr>
            <p:cNvPr id="7" name="Line 13"/>
            <p:cNvSpPr>
              <a:spLocks noChangeShapeType="1"/>
            </p:cNvSpPr>
            <p:nvPr/>
          </p:nvSpPr>
          <p:spPr bwMode="auto">
            <a:xfrm>
              <a:off x="3408" y="3360"/>
              <a:ext cx="1290" cy="0"/>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8" name="Rectangle 14"/>
            <p:cNvSpPr>
              <a:spLocks noChangeArrowheads="1"/>
            </p:cNvSpPr>
            <p:nvPr/>
          </p:nvSpPr>
          <p:spPr bwMode="auto">
            <a:xfrm>
              <a:off x="1392" y="3260"/>
              <a:ext cx="1904" cy="237"/>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pPr eaLnBrk="0" fontAlgn="base" hangingPunct="0">
                <a:spcBef>
                  <a:spcPct val="0"/>
                </a:spcBef>
                <a:spcAft>
                  <a:spcPct val="0"/>
                </a:spcAft>
              </a:pPr>
              <a:r>
                <a:rPr lang="en-GB" altLang="zh-CN" b="1" smtClean="0">
                  <a:solidFill>
                    <a:srgbClr val="002060"/>
                  </a:solidFill>
                  <a:latin typeface="Arial" charset="0"/>
                  <a:ea typeface="宋体" charset="-122"/>
                </a:rPr>
                <a:t>Capability Index (</a:t>
              </a:r>
              <a:r>
                <a:rPr lang="en-GB" altLang="zh-CN" b="1" smtClean="0">
                  <a:solidFill>
                    <a:srgbClr val="C00000"/>
                  </a:solidFill>
                  <a:latin typeface="Arial" charset="0"/>
                  <a:ea typeface="宋体" charset="-122"/>
                </a:rPr>
                <a:t>Cp</a:t>
              </a:r>
              <a:r>
                <a:rPr lang="en-GB" altLang="zh-CN" b="1" smtClean="0">
                  <a:solidFill>
                    <a:srgbClr val="002060"/>
                  </a:solidFill>
                  <a:latin typeface="Arial" charset="0"/>
                  <a:ea typeface="宋体" charset="-122"/>
                </a:rPr>
                <a:t>)  = </a:t>
              </a:r>
            </a:p>
          </p:txBody>
        </p:sp>
      </p:grpSp>
      <p:grpSp>
        <p:nvGrpSpPr>
          <p:cNvPr id="9" name="组合 53"/>
          <p:cNvGrpSpPr>
            <a:grpSpLocks/>
          </p:cNvGrpSpPr>
          <p:nvPr/>
        </p:nvGrpSpPr>
        <p:grpSpPr bwMode="auto">
          <a:xfrm>
            <a:off x="1055688" y="1509713"/>
            <a:ext cx="7170737" cy="3378200"/>
            <a:chOff x="1055688" y="1509731"/>
            <a:chExt cx="7170737" cy="3378501"/>
          </a:xfrm>
        </p:grpSpPr>
        <p:sp>
          <p:nvSpPr>
            <p:cNvPr id="10" name="Rectangle 4"/>
            <p:cNvSpPr>
              <a:spLocks noChangeArrowheads="1"/>
            </p:cNvSpPr>
            <p:nvPr/>
          </p:nvSpPr>
          <p:spPr bwMode="auto">
            <a:xfrm>
              <a:off x="3968750" y="1509731"/>
              <a:ext cx="1531938" cy="274661"/>
            </a:xfrm>
            <a:prstGeom prst="rect">
              <a:avLst/>
            </a:prstGeom>
            <a:noFill/>
            <a:ln w="12700">
              <a:noFill/>
              <a:miter lim="800000"/>
              <a:headEnd/>
              <a:tailEnd/>
            </a:ln>
          </p:spPr>
          <p:txBody>
            <a:bodyPr wrap="none" lIns="90488" tIns="44450" rIns="90488" bIns="44450">
              <a:spAutoFit/>
            </a:bodyPr>
            <a:lstStyle/>
            <a:p>
              <a:pPr eaLnBrk="0" fontAlgn="base" hangingPunct="0">
                <a:spcBef>
                  <a:spcPct val="0"/>
                </a:spcBef>
                <a:spcAft>
                  <a:spcPct val="0"/>
                </a:spcAft>
                <a:defRPr/>
              </a:pPr>
              <a:r>
                <a:rPr lang="zh-CN" altLang="en-US" sz="1200" dirty="0">
                  <a:solidFill>
                    <a:srgbClr val="002060"/>
                  </a:solidFill>
                  <a:latin typeface="微软雅黑"/>
                  <a:ea typeface="微软雅黑"/>
                </a:rPr>
                <a:t>标准 </a:t>
              </a:r>
              <a:r>
                <a:rPr lang="en-GB" altLang="zh-CN" sz="1200" dirty="0">
                  <a:solidFill>
                    <a:srgbClr val="002060"/>
                  </a:solidFill>
                  <a:latin typeface="微软雅黑"/>
                  <a:ea typeface="微软雅黑"/>
                </a:rPr>
                <a:t>Specification</a:t>
              </a:r>
            </a:p>
          </p:txBody>
        </p:sp>
        <p:sp>
          <p:nvSpPr>
            <p:cNvPr id="11" name="Line 5"/>
            <p:cNvSpPr>
              <a:spLocks noChangeShapeType="1"/>
            </p:cNvSpPr>
            <p:nvPr/>
          </p:nvSpPr>
          <p:spPr bwMode="auto">
            <a:xfrm>
              <a:off x="5451791" y="1668481"/>
              <a:ext cx="1906291" cy="0"/>
            </a:xfrm>
            <a:prstGeom prst="line">
              <a:avLst/>
            </a:prstGeom>
            <a:noFill/>
            <a:ln w="127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12" name="Line 6"/>
            <p:cNvSpPr>
              <a:spLocks noChangeShapeType="1"/>
            </p:cNvSpPr>
            <p:nvPr/>
          </p:nvSpPr>
          <p:spPr bwMode="auto">
            <a:xfrm flipH="1">
              <a:off x="2030432" y="1668481"/>
              <a:ext cx="1875520" cy="0"/>
            </a:xfrm>
            <a:prstGeom prst="line">
              <a:avLst/>
            </a:prstGeom>
            <a:noFill/>
            <a:ln w="127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grpSp>
          <p:nvGrpSpPr>
            <p:cNvPr id="13" name="Group 7"/>
            <p:cNvGrpSpPr>
              <a:grpSpLocks/>
            </p:cNvGrpSpPr>
            <p:nvPr/>
          </p:nvGrpSpPr>
          <p:grpSpPr bwMode="auto">
            <a:xfrm>
              <a:off x="1055688" y="1585931"/>
              <a:ext cx="1939925" cy="3278188"/>
              <a:chOff x="240" y="864"/>
              <a:chExt cx="1324" cy="2065"/>
            </a:xfrm>
          </p:grpSpPr>
          <p:sp>
            <p:nvSpPr>
              <p:cNvPr id="47" name="Line 8"/>
              <p:cNvSpPr>
                <a:spLocks noChangeShapeType="1"/>
              </p:cNvSpPr>
              <p:nvPr/>
            </p:nvSpPr>
            <p:spPr bwMode="auto">
              <a:xfrm flipV="1">
                <a:off x="864" y="864"/>
                <a:ext cx="0" cy="172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48" name="Rectangle 9"/>
              <p:cNvSpPr>
                <a:spLocks noChangeArrowheads="1"/>
              </p:cNvSpPr>
              <p:nvPr/>
            </p:nvSpPr>
            <p:spPr bwMode="auto">
              <a:xfrm>
                <a:off x="240" y="2640"/>
                <a:ext cx="1324" cy="289"/>
              </a:xfrm>
              <a:prstGeom prst="rect">
                <a:avLst/>
              </a:prstGeom>
              <a:noFill/>
              <a:ln w="12700">
                <a:noFill/>
                <a:miter lim="800000"/>
                <a:headEnd/>
                <a:tailEnd/>
              </a:ln>
            </p:spPr>
            <p:txBody>
              <a:bodyPr lIns="90488" tIns="44450" rIns="90488" bIns="44450">
                <a:spAutoFit/>
              </a:bodyPr>
              <a:lstStyle/>
              <a:p>
                <a:pPr algn="ctr" eaLnBrk="0" fontAlgn="base" hangingPunct="0">
                  <a:spcBef>
                    <a:spcPct val="0"/>
                  </a:spcBef>
                  <a:spcAft>
                    <a:spcPct val="0"/>
                  </a:spcAft>
                  <a:defRPr/>
                </a:pPr>
                <a:r>
                  <a:rPr lang="en-GB" altLang="zh-CN" sz="1200" dirty="0">
                    <a:solidFill>
                      <a:srgbClr val="002060"/>
                    </a:solidFill>
                    <a:latin typeface="微软雅黑"/>
                    <a:ea typeface="微软雅黑"/>
                  </a:rPr>
                  <a:t>Lower Specification Limit (LSL) </a:t>
                </a:r>
                <a:r>
                  <a:rPr lang="zh-CN" altLang="en-US" sz="1200" dirty="0">
                    <a:solidFill>
                      <a:srgbClr val="002060"/>
                    </a:solidFill>
                    <a:latin typeface="微软雅黑"/>
                    <a:ea typeface="微软雅黑"/>
                  </a:rPr>
                  <a:t>标准低限</a:t>
                </a:r>
                <a:endParaRPr lang="en-GB" altLang="zh-CN" sz="1200" dirty="0">
                  <a:solidFill>
                    <a:srgbClr val="002060"/>
                  </a:solidFill>
                  <a:latin typeface="微软雅黑"/>
                  <a:ea typeface="微软雅黑"/>
                </a:endParaRPr>
              </a:p>
            </p:txBody>
          </p:sp>
        </p:grpSp>
        <p:grpSp>
          <p:nvGrpSpPr>
            <p:cNvPr id="14" name="组合 52"/>
            <p:cNvGrpSpPr>
              <a:grpSpLocks/>
            </p:cNvGrpSpPr>
            <p:nvPr/>
          </p:nvGrpSpPr>
          <p:grpSpPr bwMode="auto">
            <a:xfrm>
              <a:off x="6572264" y="1585931"/>
              <a:ext cx="1654161" cy="3302301"/>
              <a:chOff x="6572264" y="1585931"/>
              <a:chExt cx="1654161" cy="3302301"/>
            </a:xfrm>
          </p:grpSpPr>
          <p:sp>
            <p:nvSpPr>
              <p:cNvPr id="45" name="Rectangle 16"/>
              <p:cNvSpPr>
                <a:spLocks noChangeArrowheads="1"/>
              </p:cNvSpPr>
              <p:nvPr/>
            </p:nvSpPr>
            <p:spPr bwMode="auto">
              <a:xfrm>
                <a:off x="6572250" y="4429403"/>
                <a:ext cx="1654175" cy="458829"/>
              </a:xfrm>
              <a:prstGeom prst="rect">
                <a:avLst/>
              </a:prstGeom>
              <a:noFill/>
              <a:ln w="12700">
                <a:noFill/>
                <a:miter lim="800000"/>
                <a:headEnd/>
                <a:tailEnd/>
              </a:ln>
            </p:spPr>
            <p:txBody>
              <a:bodyPr lIns="90488" tIns="44450" rIns="90488" bIns="44450">
                <a:spAutoFit/>
              </a:bodyPr>
              <a:lstStyle/>
              <a:p>
                <a:pPr algn="ctr" eaLnBrk="0" fontAlgn="base" hangingPunct="0">
                  <a:spcBef>
                    <a:spcPct val="0"/>
                  </a:spcBef>
                  <a:spcAft>
                    <a:spcPct val="0"/>
                  </a:spcAft>
                  <a:defRPr/>
                </a:pPr>
                <a:r>
                  <a:rPr lang="en-GB" altLang="zh-CN" sz="1200" dirty="0">
                    <a:solidFill>
                      <a:srgbClr val="002060"/>
                    </a:solidFill>
                    <a:latin typeface="微软雅黑"/>
                    <a:ea typeface="微软雅黑"/>
                  </a:rPr>
                  <a:t>Upper Specification Limit (USL) </a:t>
                </a:r>
                <a:r>
                  <a:rPr lang="zh-CN" altLang="en-US" sz="1200" dirty="0">
                    <a:solidFill>
                      <a:srgbClr val="002060"/>
                    </a:solidFill>
                    <a:latin typeface="微软雅黑"/>
                    <a:ea typeface="微软雅黑"/>
                  </a:rPr>
                  <a:t>标准高限</a:t>
                </a:r>
                <a:endParaRPr lang="en-GB" altLang="zh-CN" sz="1200" dirty="0">
                  <a:solidFill>
                    <a:srgbClr val="002060"/>
                  </a:solidFill>
                  <a:latin typeface="微软雅黑"/>
                  <a:ea typeface="微软雅黑"/>
                </a:endParaRPr>
              </a:p>
            </p:txBody>
          </p:sp>
          <p:sp>
            <p:nvSpPr>
              <p:cNvPr id="46" name="Line 17"/>
              <p:cNvSpPr>
                <a:spLocks noChangeShapeType="1"/>
              </p:cNvSpPr>
              <p:nvPr/>
            </p:nvSpPr>
            <p:spPr bwMode="auto">
              <a:xfrm flipV="1">
                <a:off x="7382555" y="1585931"/>
                <a:ext cx="0" cy="2743200"/>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grpSp>
        <p:sp>
          <p:nvSpPr>
            <p:cNvPr id="15" name="Rectangle 18"/>
            <p:cNvSpPr>
              <a:spLocks noChangeArrowheads="1"/>
            </p:cNvSpPr>
            <p:nvPr/>
          </p:nvSpPr>
          <p:spPr bwMode="auto">
            <a:xfrm>
              <a:off x="3429000" y="3903894"/>
              <a:ext cx="2543175" cy="458828"/>
            </a:xfrm>
            <a:prstGeom prst="rect">
              <a:avLst/>
            </a:prstGeom>
            <a:noFill/>
            <a:ln w="12700">
              <a:noFill/>
              <a:miter lim="800000"/>
              <a:headEnd/>
              <a:tailEnd/>
            </a:ln>
          </p:spPr>
          <p:txBody>
            <a:bodyPr wrap="none" lIns="90488" tIns="44450" rIns="90488" bIns="44450">
              <a:spAutoFit/>
            </a:bodyPr>
            <a:lstStyle/>
            <a:p>
              <a:pPr algn="ctr" eaLnBrk="0" fontAlgn="base" hangingPunct="0">
                <a:spcBef>
                  <a:spcPct val="0"/>
                </a:spcBef>
                <a:spcAft>
                  <a:spcPct val="0"/>
                </a:spcAft>
                <a:defRPr/>
              </a:pPr>
              <a:r>
                <a:rPr lang="en-GB" altLang="zh-CN" sz="1200" dirty="0">
                  <a:solidFill>
                    <a:srgbClr val="002060"/>
                  </a:solidFill>
                  <a:latin typeface="微软雅黑"/>
                  <a:ea typeface="微软雅黑"/>
                </a:rPr>
                <a:t>6</a:t>
              </a:r>
              <a:r>
                <a:rPr lang="zh-CN" altLang="en-US" sz="1200" dirty="0">
                  <a:solidFill>
                    <a:srgbClr val="002060"/>
                  </a:solidFill>
                  <a:latin typeface="微软雅黑"/>
                  <a:ea typeface="微软雅黑"/>
                </a:rPr>
                <a:t>倍标准差</a:t>
              </a:r>
              <a:r>
                <a:rPr lang="en-GB" altLang="zh-CN" sz="1200" dirty="0">
                  <a:solidFill>
                    <a:srgbClr val="002060"/>
                  </a:solidFill>
                  <a:latin typeface="微软雅黑"/>
                  <a:ea typeface="微软雅黑"/>
                </a:rPr>
                <a:t> 6 Standard Deviations</a:t>
              </a:r>
            </a:p>
            <a:p>
              <a:pPr algn="ctr" eaLnBrk="0" fontAlgn="base" hangingPunct="0">
                <a:spcBef>
                  <a:spcPct val="0"/>
                </a:spcBef>
                <a:spcAft>
                  <a:spcPct val="0"/>
                </a:spcAft>
                <a:defRPr/>
              </a:pPr>
              <a:r>
                <a:rPr lang="en-GB" altLang="zh-CN" sz="1200" dirty="0">
                  <a:solidFill>
                    <a:srgbClr val="002060"/>
                  </a:solidFill>
                  <a:latin typeface="微软雅黑"/>
                  <a:ea typeface="微软雅黑"/>
                </a:rPr>
                <a:t>(6</a:t>
              </a:r>
              <a:r>
                <a:rPr lang="en-GB" altLang="zh-CN" sz="1200" dirty="0">
                  <a:solidFill>
                    <a:srgbClr val="C00000"/>
                  </a:solidFill>
                  <a:latin typeface="Symbol" pitchFamily="18" charset="2"/>
                  <a:ea typeface="微软雅黑"/>
                </a:rPr>
                <a:t></a:t>
              </a:r>
              <a:r>
                <a:rPr lang="en-GB" altLang="zh-CN" sz="1200" dirty="0">
                  <a:solidFill>
                    <a:srgbClr val="002060"/>
                  </a:solidFill>
                  <a:latin typeface="微软雅黑"/>
                  <a:ea typeface="微软雅黑"/>
                </a:rPr>
                <a:t>)</a:t>
              </a:r>
            </a:p>
          </p:txBody>
        </p:sp>
        <p:sp>
          <p:nvSpPr>
            <p:cNvPr id="16" name="Rectangle 20"/>
            <p:cNvSpPr>
              <a:spLocks noChangeArrowheads="1"/>
            </p:cNvSpPr>
            <p:nvPr/>
          </p:nvSpPr>
          <p:spPr bwMode="auto">
            <a:xfrm>
              <a:off x="4191000" y="1862187"/>
              <a:ext cx="1023938" cy="274661"/>
            </a:xfrm>
            <a:prstGeom prst="rect">
              <a:avLst/>
            </a:prstGeom>
            <a:noFill/>
            <a:ln w="12700">
              <a:noFill/>
              <a:miter lim="800000"/>
              <a:headEnd/>
              <a:tailEnd/>
            </a:ln>
          </p:spPr>
          <p:txBody>
            <a:bodyPr wrap="none" lIns="90488" tIns="44450" rIns="90488" bIns="44450">
              <a:spAutoFit/>
            </a:bodyPr>
            <a:lstStyle/>
            <a:p>
              <a:pPr eaLnBrk="0" fontAlgn="base" hangingPunct="0">
                <a:spcBef>
                  <a:spcPct val="0"/>
                </a:spcBef>
                <a:spcAft>
                  <a:spcPct val="0"/>
                </a:spcAft>
                <a:defRPr/>
              </a:pPr>
              <a:r>
                <a:rPr lang="zh-CN" altLang="en-US" sz="1200" dirty="0">
                  <a:solidFill>
                    <a:srgbClr val="002060"/>
                  </a:solidFill>
                  <a:latin typeface="微软雅黑"/>
                  <a:ea typeface="微软雅黑"/>
                </a:rPr>
                <a:t>极差 </a:t>
              </a:r>
              <a:r>
                <a:rPr lang="en-GB" altLang="zh-CN" sz="1200" dirty="0">
                  <a:solidFill>
                    <a:srgbClr val="002060"/>
                  </a:solidFill>
                  <a:latin typeface="微软雅黑"/>
                  <a:ea typeface="微软雅黑"/>
                </a:rPr>
                <a:t>Range</a:t>
              </a:r>
            </a:p>
          </p:txBody>
        </p:sp>
        <p:sp>
          <p:nvSpPr>
            <p:cNvPr id="17" name="Freeform 21"/>
            <p:cNvSpPr>
              <a:spLocks/>
            </p:cNvSpPr>
            <p:nvPr/>
          </p:nvSpPr>
          <p:spPr bwMode="auto">
            <a:xfrm>
              <a:off x="4567604" y="2330469"/>
              <a:ext cx="221273" cy="1322388"/>
            </a:xfrm>
            <a:custGeom>
              <a:avLst/>
              <a:gdLst>
                <a:gd name="T0" fmla="*/ 2147483647 w 98"/>
                <a:gd name="T1" fmla="*/ 0 h 683"/>
                <a:gd name="T2" fmla="*/ 0 w 98"/>
                <a:gd name="T3" fmla="*/ 0 h 683"/>
                <a:gd name="T4" fmla="*/ 0 w 98"/>
                <a:gd name="T5" fmla="*/ 2147483647 h 683"/>
                <a:gd name="T6" fmla="*/ 2147483647 w 98"/>
                <a:gd name="T7" fmla="*/ 2147483647 h 683"/>
                <a:gd name="T8" fmla="*/ 2147483647 w 98"/>
                <a:gd name="T9" fmla="*/ 0 h 683"/>
                <a:gd name="T10" fmla="*/ 0 60000 65536"/>
                <a:gd name="T11" fmla="*/ 0 60000 65536"/>
                <a:gd name="T12" fmla="*/ 0 60000 65536"/>
                <a:gd name="T13" fmla="*/ 0 60000 65536"/>
                <a:gd name="T14" fmla="*/ 0 60000 65536"/>
                <a:gd name="T15" fmla="*/ 0 w 98"/>
                <a:gd name="T16" fmla="*/ 0 h 683"/>
                <a:gd name="T17" fmla="*/ 98 w 98"/>
                <a:gd name="T18" fmla="*/ 683 h 683"/>
              </a:gdLst>
              <a:ahLst/>
              <a:cxnLst>
                <a:cxn ang="T10">
                  <a:pos x="T0" y="T1"/>
                </a:cxn>
                <a:cxn ang="T11">
                  <a:pos x="T2" y="T3"/>
                </a:cxn>
                <a:cxn ang="T12">
                  <a:pos x="T4" y="T5"/>
                </a:cxn>
                <a:cxn ang="T13">
                  <a:pos x="T6" y="T7"/>
                </a:cxn>
                <a:cxn ang="T14">
                  <a:pos x="T8" y="T9"/>
                </a:cxn>
              </a:cxnLst>
              <a:rect l="T15" t="T16" r="T17" b="T18"/>
              <a:pathLst>
                <a:path w="98" h="683">
                  <a:moveTo>
                    <a:pt x="97" y="0"/>
                  </a:moveTo>
                  <a:lnTo>
                    <a:pt x="0" y="0"/>
                  </a:lnTo>
                  <a:lnTo>
                    <a:pt x="0" y="682"/>
                  </a:lnTo>
                  <a:lnTo>
                    <a:pt x="97" y="682"/>
                  </a:lnTo>
                  <a:lnTo>
                    <a:pt x="97"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18" name="Freeform 22"/>
            <p:cNvSpPr>
              <a:spLocks/>
            </p:cNvSpPr>
            <p:nvPr/>
          </p:nvSpPr>
          <p:spPr bwMode="auto">
            <a:xfrm>
              <a:off x="4245219" y="2733694"/>
              <a:ext cx="216877" cy="919163"/>
            </a:xfrm>
            <a:custGeom>
              <a:avLst/>
              <a:gdLst>
                <a:gd name="T0" fmla="*/ 2147483647 w 96"/>
                <a:gd name="T1" fmla="*/ 0 h 475"/>
                <a:gd name="T2" fmla="*/ 0 w 96"/>
                <a:gd name="T3" fmla="*/ 0 h 475"/>
                <a:gd name="T4" fmla="*/ 0 w 96"/>
                <a:gd name="T5" fmla="*/ 2147483647 h 475"/>
                <a:gd name="T6" fmla="*/ 2147483647 w 96"/>
                <a:gd name="T7" fmla="*/ 2147483647 h 475"/>
                <a:gd name="T8" fmla="*/ 2147483647 w 96"/>
                <a:gd name="T9" fmla="*/ 0 h 475"/>
                <a:gd name="T10" fmla="*/ 0 60000 65536"/>
                <a:gd name="T11" fmla="*/ 0 60000 65536"/>
                <a:gd name="T12" fmla="*/ 0 60000 65536"/>
                <a:gd name="T13" fmla="*/ 0 60000 65536"/>
                <a:gd name="T14" fmla="*/ 0 60000 65536"/>
                <a:gd name="T15" fmla="*/ 0 w 96"/>
                <a:gd name="T16" fmla="*/ 0 h 475"/>
                <a:gd name="T17" fmla="*/ 96 w 96"/>
                <a:gd name="T18" fmla="*/ 475 h 475"/>
              </a:gdLst>
              <a:ahLst/>
              <a:cxnLst>
                <a:cxn ang="T10">
                  <a:pos x="T0" y="T1"/>
                </a:cxn>
                <a:cxn ang="T11">
                  <a:pos x="T2" y="T3"/>
                </a:cxn>
                <a:cxn ang="T12">
                  <a:pos x="T4" y="T5"/>
                </a:cxn>
                <a:cxn ang="T13">
                  <a:pos x="T6" y="T7"/>
                </a:cxn>
                <a:cxn ang="T14">
                  <a:pos x="T8" y="T9"/>
                </a:cxn>
              </a:cxnLst>
              <a:rect l="T15" t="T16" r="T17" b="T18"/>
              <a:pathLst>
                <a:path w="96" h="475">
                  <a:moveTo>
                    <a:pt x="95" y="0"/>
                  </a:moveTo>
                  <a:lnTo>
                    <a:pt x="0" y="0"/>
                  </a:lnTo>
                  <a:lnTo>
                    <a:pt x="0" y="474"/>
                  </a:lnTo>
                  <a:lnTo>
                    <a:pt x="95" y="474"/>
                  </a:lnTo>
                  <a:lnTo>
                    <a:pt x="95"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19" name="Freeform 23"/>
            <p:cNvSpPr>
              <a:spLocks/>
            </p:cNvSpPr>
            <p:nvPr/>
          </p:nvSpPr>
          <p:spPr bwMode="auto">
            <a:xfrm>
              <a:off x="3921369" y="3063894"/>
              <a:ext cx="218342" cy="588963"/>
            </a:xfrm>
            <a:custGeom>
              <a:avLst/>
              <a:gdLst>
                <a:gd name="T0" fmla="*/ 2147483647 w 97"/>
                <a:gd name="T1" fmla="*/ 0 h 304"/>
                <a:gd name="T2" fmla="*/ 0 w 97"/>
                <a:gd name="T3" fmla="*/ 0 h 304"/>
                <a:gd name="T4" fmla="*/ 0 w 97"/>
                <a:gd name="T5" fmla="*/ 2147483647 h 304"/>
                <a:gd name="T6" fmla="*/ 2147483647 w 97"/>
                <a:gd name="T7" fmla="*/ 2147483647 h 304"/>
                <a:gd name="T8" fmla="*/ 2147483647 w 97"/>
                <a:gd name="T9" fmla="*/ 0 h 304"/>
                <a:gd name="T10" fmla="*/ 0 60000 65536"/>
                <a:gd name="T11" fmla="*/ 0 60000 65536"/>
                <a:gd name="T12" fmla="*/ 0 60000 65536"/>
                <a:gd name="T13" fmla="*/ 0 60000 65536"/>
                <a:gd name="T14" fmla="*/ 0 60000 65536"/>
                <a:gd name="T15" fmla="*/ 0 w 97"/>
                <a:gd name="T16" fmla="*/ 0 h 304"/>
                <a:gd name="T17" fmla="*/ 97 w 97"/>
                <a:gd name="T18" fmla="*/ 304 h 304"/>
              </a:gdLst>
              <a:ahLst/>
              <a:cxnLst>
                <a:cxn ang="T10">
                  <a:pos x="T0" y="T1"/>
                </a:cxn>
                <a:cxn ang="T11">
                  <a:pos x="T2" y="T3"/>
                </a:cxn>
                <a:cxn ang="T12">
                  <a:pos x="T4" y="T5"/>
                </a:cxn>
                <a:cxn ang="T13">
                  <a:pos x="T6" y="T7"/>
                </a:cxn>
                <a:cxn ang="T14">
                  <a:pos x="T8" y="T9"/>
                </a:cxn>
              </a:cxnLst>
              <a:rect l="T15" t="T16" r="T17" b="T18"/>
              <a:pathLst>
                <a:path w="97" h="304">
                  <a:moveTo>
                    <a:pt x="96" y="0"/>
                  </a:moveTo>
                  <a:lnTo>
                    <a:pt x="0" y="0"/>
                  </a:lnTo>
                  <a:lnTo>
                    <a:pt x="0" y="303"/>
                  </a:lnTo>
                  <a:lnTo>
                    <a:pt x="96" y="303"/>
                  </a:lnTo>
                  <a:lnTo>
                    <a:pt x="96"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20" name="Freeform 24"/>
            <p:cNvSpPr>
              <a:spLocks/>
            </p:cNvSpPr>
            <p:nvPr/>
          </p:nvSpPr>
          <p:spPr bwMode="auto">
            <a:xfrm>
              <a:off x="3596054" y="3284556"/>
              <a:ext cx="219808" cy="368300"/>
            </a:xfrm>
            <a:custGeom>
              <a:avLst/>
              <a:gdLst>
                <a:gd name="T0" fmla="*/ 2147483647 w 97"/>
                <a:gd name="T1" fmla="*/ 0 h 190"/>
                <a:gd name="T2" fmla="*/ 0 w 97"/>
                <a:gd name="T3" fmla="*/ 0 h 190"/>
                <a:gd name="T4" fmla="*/ 0 w 97"/>
                <a:gd name="T5" fmla="*/ 2147483647 h 190"/>
                <a:gd name="T6" fmla="*/ 2147483647 w 97"/>
                <a:gd name="T7" fmla="*/ 2147483647 h 190"/>
                <a:gd name="T8" fmla="*/ 2147483647 w 97"/>
                <a:gd name="T9" fmla="*/ 0 h 190"/>
                <a:gd name="T10" fmla="*/ 0 60000 65536"/>
                <a:gd name="T11" fmla="*/ 0 60000 65536"/>
                <a:gd name="T12" fmla="*/ 0 60000 65536"/>
                <a:gd name="T13" fmla="*/ 0 60000 65536"/>
                <a:gd name="T14" fmla="*/ 0 60000 65536"/>
                <a:gd name="T15" fmla="*/ 0 w 97"/>
                <a:gd name="T16" fmla="*/ 0 h 190"/>
                <a:gd name="T17" fmla="*/ 97 w 97"/>
                <a:gd name="T18" fmla="*/ 190 h 190"/>
              </a:gdLst>
              <a:ahLst/>
              <a:cxnLst>
                <a:cxn ang="T10">
                  <a:pos x="T0" y="T1"/>
                </a:cxn>
                <a:cxn ang="T11">
                  <a:pos x="T2" y="T3"/>
                </a:cxn>
                <a:cxn ang="T12">
                  <a:pos x="T4" y="T5"/>
                </a:cxn>
                <a:cxn ang="T13">
                  <a:pos x="T6" y="T7"/>
                </a:cxn>
                <a:cxn ang="T14">
                  <a:pos x="T8" y="T9"/>
                </a:cxn>
              </a:cxnLst>
              <a:rect l="T15" t="T16" r="T17" b="T18"/>
              <a:pathLst>
                <a:path w="97" h="190">
                  <a:moveTo>
                    <a:pt x="96" y="0"/>
                  </a:moveTo>
                  <a:lnTo>
                    <a:pt x="0" y="0"/>
                  </a:lnTo>
                  <a:lnTo>
                    <a:pt x="0" y="189"/>
                  </a:lnTo>
                  <a:lnTo>
                    <a:pt x="96" y="189"/>
                  </a:lnTo>
                  <a:lnTo>
                    <a:pt x="96"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21" name="Freeform 25"/>
            <p:cNvSpPr>
              <a:spLocks/>
            </p:cNvSpPr>
            <p:nvPr/>
          </p:nvSpPr>
          <p:spPr bwMode="auto">
            <a:xfrm>
              <a:off x="3275135" y="3432194"/>
              <a:ext cx="218342" cy="220663"/>
            </a:xfrm>
            <a:custGeom>
              <a:avLst/>
              <a:gdLst>
                <a:gd name="T0" fmla="*/ 2147483647 w 97"/>
                <a:gd name="T1" fmla="*/ 0 h 114"/>
                <a:gd name="T2" fmla="*/ 0 w 97"/>
                <a:gd name="T3" fmla="*/ 0 h 114"/>
                <a:gd name="T4" fmla="*/ 0 w 97"/>
                <a:gd name="T5" fmla="*/ 2147483647 h 114"/>
                <a:gd name="T6" fmla="*/ 2147483647 w 97"/>
                <a:gd name="T7" fmla="*/ 2147483647 h 114"/>
                <a:gd name="T8" fmla="*/ 2147483647 w 97"/>
                <a:gd name="T9" fmla="*/ 0 h 114"/>
                <a:gd name="T10" fmla="*/ 0 60000 65536"/>
                <a:gd name="T11" fmla="*/ 0 60000 65536"/>
                <a:gd name="T12" fmla="*/ 0 60000 65536"/>
                <a:gd name="T13" fmla="*/ 0 60000 65536"/>
                <a:gd name="T14" fmla="*/ 0 60000 65536"/>
                <a:gd name="T15" fmla="*/ 0 w 97"/>
                <a:gd name="T16" fmla="*/ 0 h 114"/>
                <a:gd name="T17" fmla="*/ 97 w 97"/>
                <a:gd name="T18" fmla="*/ 114 h 114"/>
              </a:gdLst>
              <a:ahLst/>
              <a:cxnLst>
                <a:cxn ang="T10">
                  <a:pos x="T0" y="T1"/>
                </a:cxn>
                <a:cxn ang="T11">
                  <a:pos x="T2" y="T3"/>
                </a:cxn>
                <a:cxn ang="T12">
                  <a:pos x="T4" y="T5"/>
                </a:cxn>
                <a:cxn ang="T13">
                  <a:pos x="T6" y="T7"/>
                </a:cxn>
                <a:cxn ang="T14">
                  <a:pos x="T8" y="T9"/>
                </a:cxn>
              </a:cxnLst>
              <a:rect l="T15" t="T16" r="T17" b="T18"/>
              <a:pathLst>
                <a:path w="97" h="114">
                  <a:moveTo>
                    <a:pt x="96" y="0"/>
                  </a:moveTo>
                  <a:lnTo>
                    <a:pt x="0" y="0"/>
                  </a:lnTo>
                  <a:lnTo>
                    <a:pt x="0" y="113"/>
                  </a:lnTo>
                  <a:lnTo>
                    <a:pt x="96" y="113"/>
                  </a:lnTo>
                  <a:lnTo>
                    <a:pt x="96"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22" name="Freeform 26"/>
            <p:cNvSpPr>
              <a:spLocks/>
            </p:cNvSpPr>
            <p:nvPr/>
          </p:nvSpPr>
          <p:spPr bwMode="auto">
            <a:xfrm>
              <a:off x="2952750" y="3576656"/>
              <a:ext cx="215412" cy="76200"/>
            </a:xfrm>
            <a:custGeom>
              <a:avLst/>
              <a:gdLst>
                <a:gd name="T0" fmla="*/ 2147483647 w 96"/>
                <a:gd name="T1" fmla="*/ 0 h 39"/>
                <a:gd name="T2" fmla="*/ 0 w 96"/>
                <a:gd name="T3" fmla="*/ 0 h 39"/>
                <a:gd name="T4" fmla="*/ 0 w 96"/>
                <a:gd name="T5" fmla="*/ 2147483647 h 39"/>
                <a:gd name="T6" fmla="*/ 2147483647 w 96"/>
                <a:gd name="T7" fmla="*/ 2147483647 h 39"/>
                <a:gd name="T8" fmla="*/ 2147483647 w 96"/>
                <a:gd name="T9" fmla="*/ 0 h 39"/>
                <a:gd name="T10" fmla="*/ 0 60000 65536"/>
                <a:gd name="T11" fmla="*/ 0 60000 65536"/>
                <a:gd name="T12" fmla="*/ 0 60000 65536"/>
                <a:gd name="T13" fmla="*/ 0 60000 65536"/>
                <a:gd name="T14" fmla="*/ 0 60000 65536"/>
                <a:gd name="T15" fmla="*/ 0 w 96"/>
                <a:gd name="T16" fmla="*/ 0 h 39"/>
                <a:gd name="T17" fmla="*/ 96 w 96"/>
                <a:gd name="T18" fmla="*/ 39 h 39"/>
              </a:gdLst>
              <a:ahLst/>
              <a:cxnLst>
                <a:cxn ang="T10">
                  <a:pos x="T0" y="T1"/>
                </a:cxn>
                <a:cxn ang="T11">
                  <a:pos x="T2" y="T3"/>
                </a:cxn>
                <a:cxn ang="T12">
                  <a:pos x="T4" y="T5"/>
                </a:cxn>
                <a:cxn ang="T13">
                  <a:pos x="T6" y="T7"/>
                </a:cxn>
                <a:cxn ang="T14">
                  <a:pos x="T8" y="T9"/>
                </a:cxn>
              </a:cxnLst>
              <a:rect l="T15" t="T16" r="T17" b="T18"/>
              <a:pathLst>
                <a:path w="96" h="39">
                  <a:moveTo>
                    <a:pt x="95" y="0"/>
                  </a:moveTo>
                  <a:lnTo>
                    <a:pt x="0" y="0"/>
                  </a:lnTo>
                  <a:lnTo>
                    <a:pt x="0" y="38"/>
                  </a:lnTo>
                  <a:lnTo>
                    <a:pt x="95" y="38"/>
                  </a:lnTo>
                  <a:lnTo>
                    <a:pt x="95"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23" name="Line 27"/>
            <p:cNvSpPr>
              <a:spLocks noChangeShapeType="1"/>
            </p:cNvSpPr>
            <p:nvPr/>
          </p:nvSpPr>
          <p:spPr bwMode="auto">
            <a:xfrm>
              <a:off x="1866900" y="3651269"/>
              <a:ext cx="5695950" cy="0"/>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24" name="Line 28"/>
            <p:cNvSpPr>
              <a:spLocks noChangeShapeType="1"/>
            </p:cNvSpPr>
            <p:nvPr/>
          </p:nvSpPr>
          <p:spPr bwMode="auto">
            <a:xfrm flipV="1">
              <a:off x="3226777" y="3624281"/>
              <a:ext cx="0" cy="55563"/>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25" name="Line 29"/>
            <p:cNvSpPr>
              <a:spLocks noChangeShapeType="1"/>
            </p:cNvSpPr>
            <p:nvPr/>
          </p:nvSpPr>
          <p:spPr bwMode="auto">
            <a:xfrm flipV="1">
              <a:off x="3549162" y="3624281"/>
              <a:ext cx="0" cy="55563"/>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26" name="Line 30"/>
            <p:cNvSpPr>
              <a:spLocks noChangeShapeType="1"/>
            </p:cNvSpPr>
            <p:nvPr/>
          </p:nvSpPr>
          <p:spPr bwMode="auto">
            <a:xfrm flipV="1">
              <a:off x="3874477" y="3624281"/>
              <a:ext cx="0" cy="55563"/>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27" name="Line 31"/>
            <p:cNvSpPr>
              <a:spLocks noChangeShapeType="1"/>
            </p:cNvSpPr>
            <p:nvPr/>
          </p:nvSpPr>
          <p:spPr bwMode="auto">
            <a:xfrm flipV="1">
              <a:off x="4195396" y="3624281"/>
              <a:ext cx="0" cy="55563"/>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28" name="Line 32"/>
            <p:cNvSpPr>
              <a:spLocks noChangeShapeType="1"/>
            </p:cNvSpPr>
            <p:nvPr/>
          </p:nvSpPr>
          <p:spPr bwMode="auto">
            <a:xfrm flipV="1">
              <a:off x="4520712" y="3624281"/>
              <a:ext cx="0" cy="55563"/>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29" name="Line 33"/>
            <p:cNvSpPr>
              <a:spLocks noChangeShapeType="1"/>
            </p:cNvSpPr>
            <p:nvPr/>
          </p:nvSpPr>
          <p:spPr bwMode="auto">
            <a:xfrm flipV="1">
              <a:off x="4844562" y="3624281"/>
              <a:ext cx="0" cy="55563"/>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30" name="Line 34"/>
            <p:cNvSpPr>
              <a:spLocks noChangeShapeType="1"/>
            </p:cNvSpPr>
            <p:nvPr/>
          </p:nvSpPr>
          <p:spPr bwMode="auto">
            <a:xfrm flipV="1">
              <a:off x="5166946" y="3624281"/>
              <a:ext cx="0" cy="55563"/>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31" name="Line 35"/>
            <p:cNvSpPr>
              <a:spLocks noChangeShapeType="1"/>
            </p:cNvSpPr>
            <p:nvPr/>
          </p:nvSpPr>
          <p:spPr bwMode="auto">
            <a:xfrm flipV="1">
              <a:off x="5492262" y="3624281"/>
              <a:ext cx="0" cy="55563"/>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32" name="Line 36"/>
            <p:cNvSpPr>
              <a:spLocks noChangeShapeType="1"/>
            </p:cNvSpPr>
            <p:nvPr/>
          </p:nvSpPr>
          <p:spPr bwMode="auto">
            <a:xfrm flipV="1">
              <a:off x="5813181" y="3624281"/>
              <a:ext cx="0" cy="55563"/>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33" name="Line 37"/>
            <p:cNvSpPr>
              <a:spLocks noChangeShapeType="1"/>
            </p:cNvSpPr>
            <p:nvPr/>
          </p:nvSpPr>
          <p:spPr bwMode="auto">
            <a:xfrm flipV="1">
              <a:off x="6135565" y="3624281"/>
              <a:ext cx="0" cy="55563"/>
            </a:xfrm>
            <a:prstGeom prst="line">
              <a:avLst/>
            </a:prstGeom>
            <a:noFill/>
            <a:ln w="12700">
              <a:solidFill>
                <a:srgbClr val="063DE8"/>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34" name="Line 38"/>
            <p:cNvSpPr>
              <a:spLocks noChangeShapeType="1"/>
            </p:cNvSpPr>
            <p:nvPr/>
          </p:nvSpPr>
          <p:spPr bwMode="auto">
            <a:xfrm>
              <a:off x="2929304" y="2028844"/>
              <a:ext cx="1277815" cy="0"/>
            </a:xfrm>
            <a:prstGeom prst="line">
              <a:avLst/>
            </a:prstGeom>
            <a:noFill/>
            <a:ln w="12700">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35" name="Line 39"/>
            <p:cNvSpPr>
              <a:spLocks noChangeShapeType="1"/>
            </p:cNvSpPr>
            <p:nvPr/>
          </p:nvSpPr>
          <p:spPr bwMode="auto">
            <a:xfrm>
              <a:off x="5111641" y="2028844"/>
              <a:ext cx="1389185" cy="0"/>
            </a:xfrm>
            <a:prstGeom prst="line">
              <a:avLst/>
            </a:prstGeom>
            <a:noFill/>
            <a:ln w="127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36" name="Line 40"/>
            <p:cNvSpPr>
              <a:spLocks noChangeShapeType="1"/>
            </p:cNvSpPr>
            <p:nvPr/>
          </p:nvSpPr>
          <p:spPr bwMode="auto">
            <a:xfrm>
              <a:off x="2929304" y="4083069"/>
              <a:ext cx="574431" cy="0"/>
            </a:xfrm>
            <a:prstGeom prst="line">
              <a:avLst/>
            </a:prstGeom>
            <a:noFill/>
            <a:ln w="12700">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37" name="Line 41"/>
            <p:cNvSpPr>
              <a:spLocks noChangeShapeType="1"/>
            </p:cNvSpPr>
            <p:nvPr/>
          </p:nvSpPr>
          <p:spPr bwMode="auto">
            <a:xfrm>
              <a:off x="5894157" y="4083069"/>
              <a:ext cx="606669" cy="0"/>
            </a:xfrm>
            <a:prstGeom prst="line">
              <a:avLst/>
            </a:prstGeom>
            <a:noFill/>
            <a:ln w="127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38" name="Freeform 42"/>
            <p:cNvSpPr>
              <a:spLocks/>
            </p:cNvSpPr>
            <p:nvPr/>
          </p:nvSpPr>
          <p:spPr bwMode="auto">
            <a:xfrm>
              <a:off x="4897315" y="2733694"/>
              <a:ext cx="218342" cy="919163"/>
            </a:xfrm>
            <a:custGeom>
              <a:avLst/>
              <a:gdLst>
                <a:gd name="T0" fmla="*/ 0 w 97"/>
                <a:gd name="T1" fmla="*/ 0 h 475"/>
                <a:gd name="T2" fmla="*/ 2147483647 w 97"/>
                <a:gd name="T3" fmla="*/ 0 h 475"/>
                <a:gd name="T4" fmla="*/ 2147483647 w 97"/>
                <a:gd name="T5" fmla="*/ 2147483647 h 475"/>
                <a:gd name="T6" fmla="*/ 0 w 97"/>
                <a:gd name="T7" fmla="*/ 2147483647 h 475"/>
                <a:gd name="T8" fmla="*/ 0 w 97"/>
                <a:gd name="T9" fmla="*/ 0 h 475"/>
                <a:gd name="T10" fmla="*/ 0 60000 65536"/>
                <a:gd name="T11" fmla="*/ 0 60000 65536"/>
                <a:gd name="T12" fmla="*/ 0 60000 65536"/>
                <a:gd name="T13" fmla="*/ 0 60000 65536"/>
                <a:gd name="T14" fmla="*/ 0 60000 65536"/>
                <a:gd name="T15" fmla="*/ 0 w 97"/>
                <a:gd name="T16" fmla="*/ 0 h 475"/>
                <a:gd name="T17" fmla="*/ 97 w 97"/>
                <a:gd name="T18" fmla="*/ 475 h 475"/>
              </a:gdLst>
              <a:ahLst/>
              <a:cxnLst>
                <a:cxn ang="T10">
                  <a:pos x="T0" y="T1"/>
                </a:cxn>
                <a:cxn ang="T11">
                  <a:pos x="T2" y="T3"/>
                </a:cxn>
                <a:cxn ang="T12">
                  <a:pos x="T4" y="T5"/>
                </a:cxn>
                <a:cxn ang="T13">
                  <a:pos x="T6" y="T7"/>
                </a:cxn>
                <a:cxn ang="T14">
                  <a:pos x="T8" y="T9"/>
                </a:cxn>
              </a:cxnLst>
              <a:rect l="T15" t="T16" r="T17" b="T18"/>
              <a:pathLst>
                <a:path w="97" h="475">
                  <a:moveTo>
                    <a:pt x="0" y="0"/>
                  </a:moveTo>
                  <a:lnTo>
                    <a:pt x="96" y="0"/>
                  </a:lnTo>
                  <a:lnTo>
                    <a:pt x="96" y="474"/>
                  </a:lnTo>
                  <a:lnTo>
                    <a:pt x="0" y="474"/>
                  </a:lnTo>
                  <a:lnTo>
                    <a:pt x="0"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39" name="Freeform 43"/>
            <p:cNvSpPr>
              <a:spLocks/>
            </p:cNvSpPr>
            <p:nvPr/>
          </p:nvSpPr>
          <p:spPr bwMode="auto">
            <a:xfrm>
              <a:off x="5221165" y="3063894"/>
              <a:ext cx="218342" cy="588963"/>
            </a:xfrm>
            <a:custGeom>
              <a:avLst/>
              <a:gdLst>
                <a:gd name="T0" fmla="*/ 0 w 97"/>
                <a:gd name="T1" fmla="*/ 0 h 304"/>
                <a:gd name="T2" fmla="*/ 2147483647 w 97"/>
                <a:gd name="T3" fmla="*/ 0 h 304"/>
                <a:gd name="T4" fmla="*/ 2147483647 w 97"/>
                <a:gd name="T5" fmla="*/ 2147483647 h 304"/>
                <a:gd name="T6" fmla="*/ 0 w 97"/>
                <a:gd name="T7" fmla="*/ 2147483647 h 304"/>
                <a:gd name="T8" fmla="*/ 0 w 97"/>
                <a:gd name="T9" fmla="*/ 0 h 304"/>
                <a:gd name="T10" fmla="*/ 0 60000 65536"/>
                <a:gd name="T11" fmla="*/ 0 60000 65536"/>
                <a:gd name="T12" fmla="*/ 0 60000 65536"/>
                <a:gd name="T13" fmla="*/ 0 60000 65536"/>
                <a:gd name="T14" fmla="*/ 0 60000 65536"/>
                <a:gd name="T15" fmla="*/ 0 w 97"/>
                <a:gd name="T16" fmla="*/ 0 h 304"/>
                <a:gd name="T17" fmla="*/ 97 w 97"/>
                <a:gd name="T18" fmla="*/ 304 h 304"/>
              </a:gdLst>
              <a:ahLst/>
              <a:cxnLst>
                <a:cxn ang="T10">
                  <a:pos x="T0" y="T1"/>
                </a:cxn>
                <a:cxn ang="T11">
                  <a:pos x="T2" y="T3"/>
                </a:cxn>
                <a:cxn ang="T12">
                  <a:pos x="T4" y="T5"/>
                </a:cxn>
                <a:cxn ang="T13">
                  <a:pos x="T6" y="T7"/>
                </a:cxn>
                <a:cxn ang="T14">
                  <a:pos x="T8" y="T9"/>
                </a:cxn>
              </a:cxnLst>
              <a:rect l="T15" t="T16" r="T17" b="T18"/>
              <a:pathLst>
                <a:path w="97" h="304">
                  <a:moveTo>
                    <a:pt x="0" y="0"/>
                  </a:moveTo>
                  <a:lnTo>
                    <a:pt x="96" y="0"/>
                  </a:lnTo>
                  <a:lnTo>
                    <a:pt x="96" y="303"/>
                  </a:lnTo>
                  <a:lnTo>
                    <a:pt x="0" y="303"/>
                  </a:lnTo>
                  <a:lnTo>
                    <a:pt x="0"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40" name="Freeform 44"/>
            <p:cNvSpPr>
              <a:spLocks/>
            </p:cNvSpPr>
            <p:nvPr/>
          </p:nvSpPr>
          <p:spPr bwMode="auto">
            <a:xfrm>
              <a:off x="5545015" y="3284556"/>
              <a:ext cx="216877" cy="368300"/>
            </a:xfrm>
            <a:custGeom>
              <a:avLst/>
              <a:gdLst>
                <a:gd name="T0" fmla="*/ 0 w 96"/>
                <a:gd name="T1" fmla="*/ 0 h 190"/>
                <a:gd name="T2" fmla="*/ 2147483647 w 96"/>
                <a:gd name="T3" fmla="*/ 0 h 190"/>
                <a:gd name="T4" fmla="*/ 2147483647 w 96"/>
                <a:gd name="T5" fmla="*/ 2147483647 h 190"/>
                <a:gd name="T6" fmla="*/ 0 w 96"/>
                <a:gd name="T7" fmla="*/ 2147483647 h 190"/>
                <a:gd name="T8" fmla="*/ 0 w 96"/>
                <a:gd name="T9" fmla="*/ 0 h 190"/>
                <a:gd name="T10" fmla="*/ 0 60000 65536"/>
                <a:gd name="T11" fmla="*/ 0 60000 65536"/>
                <a:gd name="T12" fmla="*/ 0 60000 65536"/>
                <a:gd name="T13" fmla="*/ 0 60000 65536"/>
                <a:gd name="T14" fmla="*/ 0 60000 65536"/>
                <a:gd name="T15" fmla="*/ 0 w 96"/>
                <a:gd name="T16" fmla="*/ 0 h 190"/>
                <a:gd name="T17" fmla="*/ 96 w 96"/>
                <a:gd name="T18" fmla="*/ 190 h 190"/>
              </a:gdLst>
              <a:ahLst/>
              <a:cxnLst>
                <a:cxn ang="T10">
                  <a:pos x="T0" y="T1"/>
                </a:cxn>
                <a:cxn ang="T11">
                  <a:pos x="T2" y="T3"/>
                </a:cxn>
                <a:cxn ang="T12">
                  <a:pos x="T4" y="T5"/>
                </a:cxn>
                <a:cxn ang="T13">
                  <a:pos x="T6" y="T7"/>
                </a:cxn>
                <a:cxn ang="T14">
                  <a:pos x="T8" y="T9"/>
                </a:cxn>
              </a:cxnLst>
              <a:rect l="T15" t="T16" r="T17" b="T18"/>
              <a:pathLst>
                <a:path w="96" h="190">
                  <a:moveTo>
                    <a:pt x="0" y="0"/>
                  </a:moveTo>
                  <a:lnTo>
                    <a:pt x="95" y="0"/>
                  </a:lnTo>
                  <a:lnTo>
                    <a:pt x="95" y="189"/>
                  </a:lnTo>
                  <a:lnTo>
                    <a:pt x="0" y="189"/>
                  </a:lnTo>
                  <a:lnTo>
                    <a:pt x="0"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41" name="Freeform 45"/>
            <p:cNvSpPr>
              <a:spLocks/>
            </p:cNvSpPr>
            <p:nvPr/>
          </p:nvSpPr>
          <p:spPr bwMode="auto">
            <a:xfrm>
              <a:off x="5867400" y="3432194"/>
              <a:ext cx="218342" cy="220663"/>
            </a:xfrm>
            <a:custGeom>
              <a:avLst/>
              <a:gdLst>
                <a:gd name="T0" fmla="*/ 0 w 97"/>
                <a:gd name="T1" fmla="*/ 0 h 114"/>
                <a:gd name="T2" fmla="*/ 2147483647 w 97"/>
                <a:gd name="T3" fmla="*/ 0 h 114"/>
                <a:gd name="T4" fmla="*/ 2147483647 w 97"/>
                <a:gd name="T5" fmla="*/ 2147483647 h 114"/>
                <a:gd name="T6" fmla="*/ 0 w 97"/>
                <a:gd name="T7" fmla="*/ 2147483647 h 114"/>
                <a:gd name="T8" fmla="*/ 0 w 97"/>
                <a:gd name="T9" fmla="*/ 0 h 114"/>
                <a:gd name="T10" fmla="*/ 0 60000 65536"/>
                <a:gd name="T11" fmla="*/ 0 60000 65536"/>
                <a:gd name="T12" fmla="*/ 0 60000 65536"/>
                <a:gd name="T13" fmla="*/ 0 60000 65536"/>
                <a:gd name="T14" fmla="*/ 0 60000 65536"/>
                <a:gd name="T15" fmla="*/ 0 w 97"/>
                <a:gd name="T16" fmla="*/ 0 h 114"/>
                <a:gd name="T17" fmla="*/ 97 w 97"/>
                <a:gd name="T18" fmla="*/ 114 h 114"/>
              </a:gdLst>
              <a:ahLst/>
              <a:cxnLst>
                <a:cxn ang="T10">
                  <a:pos x="T0" y="T1"/>
                </a:cxn>
                <a:cxn ang="T11">
                  <a:pos x="T2" y="T3"/>
                </a:cxn>
                <a:cxn ang="T12">
                  <a:pos x="T4" y="T5"/>
                </a:cxn>
                <a:cxn ang="T13">
                  <a:pos x="T6" y="T7"/>
                </a:cxn>
                <a:cxn ang="T14">
                  <a:pos x="T8" y="T9"/>
                </a:cxn>
              </a:cxnLst>
              <a:rect l="T15" t="T16" r="T17" b="T18"/>
              <a:pathLst>
                <a:path w="97" h="114">
                  <a:moveTo>
                    <a:pt x="0" y="0"/>
                  </a:moveTo>
                  <a:lnTo>
                    <a:pt x="96" y="0"/>
                  </a:lnTo>
                  <a:lnTo>
                    <a:pt x="96" y="113"/>
                  </a:lnTo>
                  <a:lnTo>
                    <a:pt x="0" y="113"/>
                  </a:lnTo>
                  <a:lnTo>
                    <a:pt x="0"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42" name="Freeform 46"/>
            <p:cNvSpPr>
              <a:spLocks/>
            </p:cNvSpPr>
            <p:nvPr/>
          </p:nvSpPr>
          <p:spPr bwMode="auto">
            <a:xfrm>
              <a:off x="6192715" y="3576656"/>
              <a:ext cx="215412" cy="76200"/>
            </a:xfrm>
            <a:custGeom>
              <a:avLst/>
              <a:gdLst>
                <a:gd name="T0" fmla="*/ 0 w 96"/>
                <a:gd name="T1" fmla="*/ 0 h 39"/>
                <a:gd name="T2" fmla="*/ 2147483647 w 96"/>
                <a:gd name="T3" fmla="*/ 0 h 39"/>
                <a:gd name="T4" fmla="*/ 2147483647 w 96"/>
                <a:gd name="T5" fmla="*/ 2147483647 h 39"/>
                <a:gd name="T6" fmla="*/ 0 w 96"/>
                <a:gd name="T7" fmla="*/ 2147483647 h 39"/>
                <a:gd name="T8" fmla="*/ 0 w 96"/>
                <a:gd name="T9" fmla="*/ 0 h 39"/>
                <a:gd name="T10" fmla="*/ 0 60000 65536"/>
                <a:gd name="T11" fmla="*/ 0 60000 65536"/>
                <a:gd name="T12" fmla="*/ 0 60000 65536"/>
                <a:gd name="T13" fmla="*/ 0 60000 65536"/>
                <a:gd name="T14" fmla="*/ 0 60000 65536"/>
                <a:gd name="T15" fmla="*/ 0 w 96"/>
                <a:gd name="T16" fmla="*/ 0 h 39"/>
                <a:gd name="T17" fmla="*/ 96 w 96"/>
                <a:gd name="T18" fmla="*/ 39 h 39"/>
              </a:gdLst>
              <a:ahLst/>
              <a:cxnLst>
                <a:cxn ang="T10">
                  <a:pos x="T0" y="T1"/>
                </a:cxn>
                <a:cxn ang="T11">
                  <a:pos x="T2" y="T3"/>
                </a:cxn>
                <a:cxn ang="T12">
                  <a:pos x="T4" y="T5"/>
                </a:cxn>
                <a:cxn ang="T13">
                  <a:pos x="T6" y="T7"/>
                </a:cxn>
                <a:cxn ang="T14">
                  <a:pos x="T8" y="T9"/>
                </a:cxn>
              </a:cxnLst>
              <a:rect l="T15" t="T16" r="T17" b="T18"/>
              <a:pathLst>
                <a:path w="96" h="39">
                  <a:moveTo>
                    <a:pt x="0" y="0"/>
                  </a:moveTo>
                  <a:lnTo>
                    <a:pt x="95" y="0"/>
                  </a:lnTo>
                  <a:lnTo>
                    <a:pt x="95" y="38"/>
                  </a:lnTo>
                  <a:lnTo>
                    <a:pt x="0" y="38"/>
                  </a:lnTo>
                  <a:lnTo>
                    <a:pt x="0" y="0"/>
                  </a:lnTo>
                </a:path>
              </a:pathLst>
            </a:custGeom>
            <a:solidFill>
              <a:srgbClr val="FF0000"/>
            </a:solidFill>
            <a:ln w="12700" cap="rnd">
              <a:solidFill>
                <a:srgbClr val="000000"/>
              </a:solidFill>
              <a:round/>
              <a:headEnd/>
              <a:tailEnd/>
            </a:ln>
          </p:spPr>
          <p:txBody>
            <a:bodyPr/>
            <a:lstStyle/>
            <a:p>
              <a:pPr algn="ctr" fontAlgn="base">
                <a:spcBef>
                  <a:spcPct val="0"/>
                </a:spcBef>
                <a:spcAft>
                  <a:spcPct val="0"/>
                </a:spcAft>
              </a:pPr>
              <a:endParaRPr lang="zh-CN" altLang="en-US" sz="1200" smtClean="0">
                <a:solidFill>
                  <a:srgbClr val="002060"/>
                </a:solidFill>
                <a:latin typeface="Times New Roman" pitchFamily="18" charset="0"/>
              </a:endParaRPr>
            </a:p>
          </p:txBody>
        </p:sp>
        <p:sp>
          <p:nvSpPr>
            <p:cNvPr id="43" name="Line 47"/>
            <p:cNvSpPr>
              <a:spLocks noChangeShapeType="1"/>
            </p:cNvSpPr>
            <p:nvPr/>
          </p:nvSpPr>
          <p:spPr bwMode="auto">
            <a:xfrm>
              <a:off x="6541477" y="1966931"/>
              <a:ext cx="0" cy="213360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sp>
          <p:nvSpPr>
            <p:cNvPr id="44" name="Line 48"/>
            <p:cNvSpPr>
              <a:spLocks noChangeShapeType="1"/>
            </p:cNvSpPr>
            <p:nvPr/>
          </p:nvSpPr>
          <p:spPr bwMode="auto">
            <a:xfrm>
              <a:off x="2883877" y="1966931"/>
              <a:ext cx="0" cy="213360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zh-CN" altLang="en-US" sz="1200" smtClean="0">
                <a:solidFill>
                  <a:prstClr val="black"/>
                </a:solidFill>
                <a:latin typeface="Times New Roman" pitchFamily="18" charset="0"/>
              </a:endParaRPr>
            </a:p>
          </p:txBody>
        </p:sp>
      </p:grpSp>
    </p:spTree>
    <p:extLst>
      <p:ext uri="{BB962C8B-B14F-4D97-AF65-F5344CB8AC3E}">
        <p14:creationId xmlns:p14="http://schemas.microsoft.com/office/powerpoint/2010/main" val="32326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什么是工艺验证？</a:t>
            </a:r>
            <a:endParaRPr lang="zh-CN" altLang="en-US" dirty="0"/>
          </a:p>
        </p:txBody>
      </p:sp>
      <p:sp>
        <p:nvSpPr>
          <p:cNvPr id="3" name="内容占位符 2"/>
          <p:cNvSpPr>
            <a:spLocks noGrp="1"/>
          </p:cNvSpPr>
          <p:nvPr>
            <p:ph idx="1"/>
          </p:nvPr>
        </p:nvSpPr>
        <p:spPr/>
        <p:txBody>
          <a:bodyPr/>
          <a:lstStyle/>
          <a:p>
            <a:r>
              <a:rPr lang="zh-CN" altLang="en-US" b="1" dirty="0"/>
              <a:t>工艺验证</a:t>
            </a:r>
            <a:r>
              <a:rPr lang="zh-CN" altLang="en-US" dirty="0"/>
              <a:t>：收集和评估从工艺设计、研发到商业化生产阶段的数据，并因此建立科学证据，证明该工艺能够有能力持续稳定地生产处</a:t>
            </a:r>
            <a:r>
              <a:rPr lang="zh-CN" altLang="en-US" dirty="0" smtClean="0"/>
              <a:t>优质产品。</a:t>
            </a:r>
            <a:endParaRPr lang="zh-CN" altLang="en-US" dirty="0"/>
          </a:p>
          <a:p>
            <a:endParaRPr lang="zh-CN" altLang="en-US" dirty="0"/>
          </a:p>
        </p:txBody>
      </p:sp>
    </p:spTree>
    <p:extLst>
      <p:ext uri="{BB962C8B-B14F-4D97-AF65-F5344CB8AC3E}">
        <p14:creationId xmlns:p14="http://schemas.microsoft.com/office/powerpoint/2010/main" val="16732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868</Words>
  <Application>Microsoft Macintosh PowerPoint</Application>
  <PresentationFormat>全屏显示(4:3)</PresentationFormat>
  <Paragraphs>70</Paragraphs>
  <Slides>15</Slides>
  <Notes>3</Notes>
  <HiddenSlides>0</HiddenSlides>
  <MMClips>0</MMClips>
  <ScaleCrop>false</ScaleCrop>
  <HeadingPairs>
    <vt:vector size="6" baseType="variant">
      <vt:variant>
        <vt:lpstr>已用的字体</vt:lpstr>
      </vt:variant>
      <vt:variant>
        <vt:i4>7</vt:i4>
      </vt:variant>
      <vt:variant>
        <vt:lpstr>主题</vt:lpstr>
      </vt:variant>
      <vt:variant>
        <vt:i4>4</vt:i4>
      </vt:variant>
      <vt:variant>
        <vt:lpstr>幻灯片标题</vt:lpstr>
      </vt:variant>
      <vt:variant>
        <vt:i4>15</vt:i4>
      </vt:variant>
    </vt:vector>
  </HeadingPairs>
  <TitlesOfParts>
    <vt:vector size="26" baseType="lpstr">
      <vt:lpstr>Calibri</vt:lpstr>
      <vt:lpstr>Calibri Light</vt:lpstr>
      <vt:lpstr>Symbol</vt:lpstr>
      <vt:lpstr>Times New Roman</vt:lpstr>
      <vt:lpstr>宋体</vt:lpstr>
      <vt:lpstr>微软雅黑</vt:lpstr>
      <vt:lpstr>Arial</vt:lpstr>
      <vt:lpstr>Office 主题</vt:lpstr>
      <vt:lpstr>1_Office 主题</vt:lpstr>
      <vt:lpstr>3_Office 主题</vt:lpstr>
      <vt:lpstr>Office Theme</vt:lpstr>
      <vt:lpstr>工艺管理与验证</vt:lpstr>
      <vt:lpstr>什么是工艺？</vt:lpstr>
      <vt:lpstr>生产工艺研究范围</vt:lpstr>
      <vt:lpstr>基于QbD的工艺研究</vt:lpstr>
      <vt:lpstr>工艺控制</vt:lpstr>
      <vt:lpstr>关键质量属性</vt:lpstr>
      <vt:lpstr>关键工艺参数</vt:lpstr>
      <vt:lpstr>工艺能力 </vt:lpstr>
      <vt:lpstr>什么是工艺验证？</vt:lpstr>
      <vt:lpstr>验证方案起草</vt:lpstr>
      <vt:lpstr>验证实施</vt:lpstr>
      <vt:lpstr>验证结果分析与评价</vt:lpstr>
      <vt:lpstr>验证报告</vt:lpstr>
      <vt:lpstr>验证报告</vt:lpstr>
      <vt:lpstr>谢谢！</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dingyong</dc:creator>
  <cp:lastModifiedBy>丁 勇</cp:lastModifiedBy>
  <cp:revision>40</cp:revision>
  <dcterms:created xsi:type="dcterms:W3CDTF">2018-07-05T04:49:26Z</dcterms:created>
  <dcterms:modified xsi:type="dcterms:W3CDTF">2018-08-18T15:24:39Z</dcterms:modified>
</cp:coreProperties>
</file>