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3"/>
    <p:sldId id="313" r:id="rId4"/>
    <p:sldId id="314" r:id="rId5"/>
    <p:sldId id="315" r:id="rId6"/>
    <p:sldId id="332" r:id="rId7"/>
    <p:sldId id="333" r:id="rId8"/>
    <p:sldId id="334" r:id="rId9"/>
    <p:sldId id="335" r:id="rId10"/>
    <p:sldId id="336" r:id="rId11"/>
    <p:sldId id="337" r:id="rId12"/>
    <p:sldId id="282" r:id="rId13"/>
    <p:sldId id="257" r:id="rId14"/>
    <p:sldId id="338" r:id="rId15"/>
    <p:sldId id="342" r:id="rId16"/>
    <p:sldId id="343" r:id="rId17"/>
    <p:sldId id="344" r:id="rId18"/>
    <p:sldId id="339" r:id="rId19"/>
    <p:sldId id="340" r:id="rId20"/>
    <p:sldId id="341" r:id="rId21"/>
    <p:sldId id="278" r:id="rId22"/>
  </p:sldIdLst>
  <p:sldSz cx="9144000" cy="6858000" type="screen4x3"/>
  <p:notesSz cx="6858000" cy="9144000"/>
  <p:embeddedFontLst>
    <p:embeddedFont>
      <p:font typeface="微软雅黑" panose="020B0503020204020204" pitchFamily="34" charset="-122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" panose="020F0502020204030204"/>
      <p:regular r:id="rId32"/>
      <p:bold r:id="rId33"/>
      <p:italic r:id="rId34"/>
      <p:boldItalic r:id="rId3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" id="{EA4A1DFB-01A3-4B37-960A-D0ADA4A19D44}">
          <p14:sldIdLst>
            <p14:sldId id="256"/>
            <p14:sldId id="313"/>
            <p14:sldId id="314"/>
            <p14:sldId id="315"/>
            <p14:sldId id="332"/>
            <p14:sldId id="333"/>
            <p14:sldId id="334"/>
            <p14:sldId id="335"/>
            <p14:sldId id="336"/>
            <p14:sldId id="337"/>
            <p14:sldId id="257"/>
            <p14:sldId id="338"/>
            <p14:sldId id="342"/>
            <p14:sldId id="343"/>
            <p14:sldId id="344"/>
            <p14:sldId id="339"/>
            <p14:sldId id="340"/>
            <p14:sldId id="341"/>
            <p14:sldId id="282"/>
          </p14:sldIdLst>
        </p14:section>
        <p14:section name="热力环流" id="{F636C4F6-4317-4985-B62D-6CEEC3228568}">
          <p14:sldIdLst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8" autoAdjust="0"/>
    <p:restoredTop sz="91360" autoAdjust="0"/>
  </p:normalViewPr>
  <p:slideViewPr>
    <p:cSldViewPr>
      <p:cViewPr varScale="1">
        <p:scale>
          <a:sx n="64" d="100"/>
          <a:sy n="64" d="100"/>
        </p:scale>
        <p:origin x="-1746" y="-102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font" Target="fonts/font9.fntdata"/><Relationship Id="rId34" Type="http://schemas.openxmlformats.org/officeDocument/2006/relationships/font" Target="fonts/font8.fntdata"/><Relationship Id="rId33" Type="http://schemas.openxmlformats.org/officeDocument/2006/relationships/font" Target="fonts/font7.fntdata"/><Relationship Id="rId32" Type="http://schemas.openxmlformats.org/officeDocument/2006/relationships/font" Target="fonts/font6.fntdata"/><Relationship Id="rId31" Type="http://schemas.openxmlformats.org/officeDocument/2006/relationships/font" Target="fonts/font5.fntdata"/><Relationship Id="rId30" Type="http://schemas.openxmlformats.org/officeDocument/2006/relationships/font" Target="fonts/font4.fntdata"/><Relationship Id="rId3" Type="http://schemas.openxmlformats.org/officeDocument/2006/relationships/slide" Target="slides/slide1.xml"/><Relationship Id="rId29" Type="http://schemas.openxmlformats.org/officeDocument/2006/relationships/font" Target="fonts/font3.fntdata"/><Relationship Id="rId28" Type="http://schemas.openxmlformats.org/officeDocument/2006/relationships/font" Target="fonts/font2.fntdata"/><Relationship Id="rId27" Type="http://schemas.openxmlformats.org/officeDocument/2006/relationships/font" Target="fonts/font1.fntdata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57558-CA20-450C-A8C5-4339E4E124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18EFB-6259-4738-9C27-71522785B37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3"/>
          <a:stretch>
            <a:fillRect/>
          </a:stretch>
        </p:blipFill>
        <p:spPr>
          <a:xfrm>
            <a:off x="0" y="2348880"/>
            <a:ext cx="9144000" cy="45091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166887"/>
            <a:ext cx="7772400" cy="1470025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50405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B0F3-717B-4B52-8F6A-C505AB5D76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819F-A22F-4389-9CB7-0AD3C718DCD6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-36512" y="2852936"/>
            <a:ext cx="2880320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 flipH="1">
            <a:off x="6228184" y="2852936"/>
            <a:ext cx="2880320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B0F3-717B-4B52-8F6A-C505AB5D76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819F-A22F-4389-9CB7-0AD3C718DC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B0F3-717B-4B52-8F6A-C505AB5D76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819F-A22F-4389-9CB7-0AD3C718DC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B0F3-717B-4B52-8F6A-C505AB5D76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819F-A22F-4389-9CB7-0AD3C718DC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B0F3-717B-4B52-8F6A-C505AB5D76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819F-A22F-4389-9CB7-0AD3C718DC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B0F3-717B-4B52-8F6A-C505AB5D76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819F-A22F-4389-9CB7-0AD3C718DC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B0F3-717B-4B52-8F6A-C505AB5D76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819F-A22F-4389-9CB7-0AD3C718DC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B0F3-717B-4B52-8F6A-C505AB5D76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819F-A22F-4389-9CB7-0AD3C718DC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B0F3-717B-4B52-8F6A-C505AB5D76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819F-A22F-4389-9CB7-0AD3C718DC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B0F3-717B-4B52-8F6A-C505AB5D76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819F-A22F-4389-9CB7-0AD3C718DC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B0F3-717B-4B52-8F6A-C505AB5D76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819F-A22F-4389-9CB7-0AD3C718DC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27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/>
        </p:nvGrpSpPr>
        <p:grpSpPr>
          <a:xfrm>
            <a:off x="0" y="1024272"/>
            <a:ext cx="9145285" cy="1684648"/>
            <a:chOff x="0" y="1052736"/>
            <a:chExt cx="9145285" cy="1684648"/>
          </a:xfrm>
        </p:grpSpPr>
        <p:sp>
          <p:nvSpPr>
            <p:cNvPr id="16" name="矩形 15"/>
            <p:cNvSpPr/>
            <p:nvPr userDrawn="1"/>
          </p:nvSpPr>
          <p:spPr>
            <a:xfrm>
              <a:off x="8317" y="1052736"/>
              <a:ext cx="9136968" cy="14401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alpha val="3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0" y="1153208"/>
              <a:ext cx="9136968" cy="1584176"/>
            </a:xfrm>
            <a:prstGeom prst="rect">
              <a:avLst/>
            </a:prstGeom>
            <a:gradFill>
              <a:gsLst>
                <a:gs pos="0">
                  <a:schemeClr val="bg1">
                    <a:lumMod val="93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" name="直接连接符 13"/>
            <p:cNvCxnSpPr/>
            <p:nvPr userDrawn="1"/>
          </p:nvCxnSpPr>
          <p:spPr>
            <a:xfrm>
              <a:off x="0" y="1153208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矩形 11"/>
          <p:cNvSpPr/>
          <p:nvPr userDrawn="1"/>
        </p:nvSpPr>
        <p:spPr>
          <a:xfrm flipH="1">
            <a:off x="6156176" y="0"/>
            <a:ext cx="2987824" cy="2708920"/>
          </a:xfrm>
          <a:prstGeom prst="rect">
            <a:avLst/>
          </a:prstGeom>
          <a:gradFill>
            <a:gsLst>
              <a:gs pos="0">
                <a:schemeClr val="bg1">
                  <a:alpha val="70000"/>
                </a:schemeClr>
              </a:gs>
              <a:gs pos="99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0"/>
            <a:ext cx="3131840" cy="2708920"/>
          </a:xfrm>
          <a:prstGeom prst="rect">
            <a:avLst/>
          </a:prstGeom>
          <a:gradFill>
            <a:gsLst>
              <a:gs pos="0">
                <a:schemeClr val="bg1">
                  <a:alpha val="70000"/>
                </a:schemeClr>
              </a:gs>
              <a:gs pos="99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 flipH="1">
            <a:off x="2267744" y="602663"/>
            <a:ext cx="6869224" cy="16623"/>
            <a:chOff x="4644008" y="764704"/>
            <a:chExt cx="4499992" cy="66"/>
          </a:xfrm>
        </p:grpSpPr>
        <p:cxnSp>
          <p:nvCxnSpPr>
            <p:cNvPr id="8" name="直接连接符 7"/>
            <p:cNvCxnSpPr/>
            <p:nvPr userDrawn="1"/>
          </p:nvCxnSpPr>
          <p:spPr>
            <a:xfrm>
              <a:off x="4644008" y="764704"/>
              <a:ext cx="4499992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bg1"/>
                  </a:gs>
                  <a:gs pos="99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 userDrawn="1"/>
          </p:nvCxnSpPr>
          <p:spPr>
            <a:xfrm>
              <a:off x="4644008" y="764770"/>
              <a:ext cx="4499992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9000">
                    <a:schemeClr val="bg1">
                      <a:lumMod val="75000"/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88168"/>
            <a:ext cx="4762872" cy="998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EB0F3-717B-4B52-8F6A-C505AB5D76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5819F-A22F-4389-9CB7-0AD3C718DCD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>
              <a:lumMod val="65000"/>
              <a:lumOff val="3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0070C0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wmf"/><Relationship Id="rId1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wmf"/><Relationship Id="rId1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7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wmf"/><Relationship Id="rId1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8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wmf"/><Relationship Id="rId1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wmf"/><Relationship Id="rId1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wmf"/><Relationship Id="rId1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wmf"/><Relationship Id="rId1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6.wmf"/><Relationship Id="rId3" Type="http://schemas.openxmlformats.org/officeDocument/2006/relationships/oleObject" Target="../embeddings/oleObject5.bin"/><Relationship Id="rId2" Type="http://schemas.openxmlformats.org/officeDocument/2006/relationships/image" Target="../media/image5.wmf"/><Relationship Id="rId1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9705" y="1268730"/>
            <a:ext cx="8820785" cy="5083175"/>
          </a:xfrm>
        </p:spPr>
        <p:txBody>
          <a:bodyPr>
            <a:normAutofit/>
          </a:bodyPr>
          <a:lstStyle/>
          <a:p>
            <a:r>
              <a:rPr lang="zh-CN" altLang="en-US" sz="5300" dirty="0" smtClean="0"/>
              <a:t>制药废水处理的新思维</a:t>
            </a:r>
            <a:br>
              <a:rPr lang="en-US" altLang="zh-CN" sz="5300" dirty="0" smtClean="0"/>
            </a:br>
            <a:br>
              <a:rPr lang="en-US" altLang="zh-CN" dirty="0" smtClean="0"/>
            </a:br>
            <a:r>
              <a:rPr lang="zh-CN" altLang="en-US" dirty="0" smtClean="0"/>
              <a:t>左卫雄</a:t>
            </a:r>
            <a:br>
              <a:rPr lang="zh-CN" altLang="en-US" dirty="0" smtClean="0"/>
            </a:br>
            <a:r>
              <a:rPr lang="zh-CN" altLang="en-US" dirty="0" smtClean="0"/>
              <a:t>济南  </a:t>
            </a:r>
            <a:r>
              <a:rPr lang="en-US" altLang="zh-CN" dirty="0" smtClean="0"/>
              <a:t>2017-4-26</a:t>
            </a:r>
            <a:endParaRPr lang="en-US" altLang="zh-CN" dirty="0" smtClean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63688" y="596280"/>
            <a:ext cx="5760640" cy="672480"/>
          </a:xfrm>
        </p:spPr>
        <p:txBody>
          <a:bodyPr>
            <a:no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昆山美淼环保科技有限公司</a:t>
            </a:r>
            <a:endParaRPr lang="zh-CN" altLang="en-US" sz="32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自由基淬灭及</a:t>
            </a:r>
            <a:r>
              <a:rPr lang="en-US" altLang="zh-CN"/>
              <a:t>----</a:t>
            </a:r>
            <a:r>
              <a:rPr lang="zh-CN" altLang="en-US"/>
              <a:t>链终止剂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zh-CN" altLang="en-US"/>
              <a:t>小分子羧酸，甲酸</a:t>
            </a:r>
            <a:endParaRPr lang="zh-CN" altLang="en-US"/>
          </a:p>
          <a:p>
            <a:r>
              <a:rPr lang="zh-CN" altLang="en-US"/>
              <a:t>多元醇，乙二醇，甘油</a:t>
            </a:r>
            <a:endParaRPr lang="zh-CN" altLang="en-US"/>
          </a:p>
          <a:p>
            <a:r>
              <a:rPr lang="zh-CN" altLang="en-US"/>
              <a:t>甲醇</a:t>
            </a:r>
            <a:endParaRPr lang="zh-CN" altLang="en-US"/>
          </a:p>
          <a:p>
            <a:r>
              <a:rPr lang="zh-CN" altLang="en-US"/>
              <a:t>醌</a:t>
            </a:r>
            <a:endParaRPr lang="zh-CN" altLang="en-US"/>
          </a:p>
          <a:p>
            <a:r>
              <a:rPr lang="zh-CN" altLang="en-US"/>
              <a:t>高盐分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169920"/>
          </a:xfrm>
        </p:spPr>
        <p:txBody>
          <a:bodyPr/>
          <a:p>
            <a:r>
              <a:rPr lang="zh-CN" altLang="en-US"/>
              <a:t>二级芬顿比一级差？</a:t>
            </a:r>
            <a:endParaRPr lang="zh-CN" altLang="en-US"/>
          </a:p>
          <a:p>
            <a:r>
              <a:rPr lang="zh-CN" altLang="en-US"/>
              <a:t>有些污水芬顿就是差？</a:t>
            </a:r>
            <a:endParaRPr lang="zh-CN" altLang="en-US"/>
          </a:p>
          <a:p>
            <a:r>
              <a:rPr lang="zh-CN" altLang="en-US"/>
              <a:t>盐分高，芬顿差？</a:t>
            </a:r>
            <a:endParaRPr lang="zh-CN" altLang="en-US"/>
          </a:p>
          <a:p>
            <a:r>
              <a:rPr lang="en-US" altLang="zh-CN"/>
              <a:t>SS</a:t>
            </a:r>
            <a:r>
              <a:rPr lang="zh-CN" altLang="en-US"/>
              <a:t>高，芬顿差？</a:t>
            </a:r>
            <a:endParaRPr lang="zh-CN" altLang="en-US"/>
          </a:p>
          <a:p>
            <a:r>
              <a:rPr lang="zh-CN" altLang="en-US"/>
              <a:t>乙醇，芬顿差？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546225" y="4913630"/>
            <a:ext cx="1080135" cy="1584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836920" y="4913630"/>
            <a:ext cx="1080135" cy="1584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>
            <a:off x="2617470" y="5355590"/>
            <a:ext cx="3185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H="1">
            <a:off x="2656840" y="6171565"/>
            <a:ext cx="31718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694180" y="5064760"/>
            <a:ext cx="1077595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bg1"/>
                </a:solidFill>
              </a:rPr>
              <a:t>生</a:t>
            </a:r>
            <a:endParaRPr lang="zh-CN" altLang="en-US" sz="3600">
              <a:solidFill>
                <a:schemeClr val="bg1"/>
              </a:solidFill>
            </a:endParaRPr>
          </a:p>
          <a:p>
            <a:r>
              <a:rPr lang="zh-CN" altLang="en-US" sz="3600">
                <a:solidFill>
                  <a:schemeClr val="bg1"/>
                </a:solidFill>
              </a:rPr>
              <a:t>化</a:t>
            </a:r>
            <a:endParaRPr lang="zh-CN" altLang="en-US" sz="360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982970" y="5111750"/>
            <a:ext cx="1077595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bg1"/>
                </a:solidFill>
              </a:rPr>
              <a:t>氧化</a:t>
            </a:r>
            <a:endParaRPr lang="zh-CN" altLang="en-US" sz="360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660650" y="5012055"/>
            <a:ext cx="315468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生化解决小分子，有利于氧化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656840" y="5805805"/>
            <a:ext cx="315468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氧化解决大分子，有利于生化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88265"/>
            <a:ext cx="6842760" cy="998855"/>
          </a:xfrm>
        </p:spPr>
        <p:txBody>
          <a:bodyPr/>
          <a:lstStyle/>
          <a:p>
            <a:r>
              <a:rPr lang="zh-CN" altLang="en-US" dirty="0"/>
              <a:t>高级氧化，直接臭氧不能酸作高级氧化</a:t>
            </a:r>
            <a:endParaRPr lang="zh-CN" altLang="en-US" dirty="0"/>
          </a:p>
        </p:txBody>
      </p:sp>
      <p:sp>
        <p:nvSpPr>
          <p:cNvPr id="11" name="椭圆 10"/>
          <p:cNvSpPr/>
          <p:nvPr/>
        </p:nvSpPr>
        <p:spPr>
          <a:xfrm>
            <a:off x="4860032" y="2852936"/>
            <a:ext cx="1008112" cy="4789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419872" y="2852936"/>
            <a:ext cx="1224136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2051720" y="2348880"/>
            <a:ext cx="936104" cy="4789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乘号 14"/>
          <p:cNvSpPr/>
          <p:nvPr/>
        </p:nvSpPr>
        <p:spPr>
          <a:xfrm>
            <a:off x="7740352" y="2852936"/>
            <a:ext cx="432048" cy="576064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18" name="内容占位符 17"/>
          <p:cNvGraphicFramePr>
            <a:graphicFrameLocks noGrp="1"/>
          </p:cNvGraphicFramePr>
          <p:nvPr>
            <p:ph idx="1"/>
          </p:nvPr>
        </p:nvGraphicFramePr>
        <p:xfrm>
          <a:off x="467544" y="1124744"/>
          <a:ext cx="8229600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464"/>
                <a:gridCol w="2653952"/>
                <a:gridCol w="1872208"/>
                <a:gridCol w="1224136"/>
                <a:gridCol w="1388840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技术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原理</a:t>
                      </a:r>
                      <a:endParaRPr lang="zh-CN" sz="18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优点</a:t>
                      </a:r>
                      <a:endParaRPr lang="zh-CN" sz="18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缺点</a:t>
                      </a:r>
                      <a:endParaRPr lang="zh-CN" sz="18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关键点</a:t>
                      </a:r>
                      <a:endParaRPr lang="zh-CN" sz="18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（改进）</a:t>
                      </a:r>
                      <a:r>
                        <a:rPr lang="zh-CN" sz="18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芬顿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用固体颗粒催化剂代替亚铁离子催化双氧水产生羟基自由基。</a:t>
                      </a:r>
                      <a:endParaRPr lang="zh-CN" sz="18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无固废</a:t>
                      </a:r>
                      <a:endParaRPr lang="zh-CN" sz="18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加入的酸大幅减少</a:t>
                      </a:r>
                      <a:endParaRPr lang="zh-CN" sz="18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处理成本低</a:t>
                      </a:r>
                      <a:endParaRPr lang="zh-CN" sz="18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加酸</a:t>
                      </a:r>
                      <a:endParaRPr lang="zh-CN" sz="18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催化剂效率衰减</a:t>
                      </a:r>
                      <a:endParaRPr lang="zh-CN" sz="18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催化剂内孔堵塞</a:t>
                      </a:r>
                      <a:endParaRPr lang="zh-CN" sz="18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光催化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用紫外光代替亚铁离子催化双氧水产生羟基自由基。</a:t>
                      </a:r>
                      <a:endParaRPr lang="zh-CN" sz="18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zh-CN" sz="1800" kern="100" dirty="0" smtClean="0">
                          <a:latin typeface="+mn-lt"/>
                          <a:ea typeface="+mn-ea"/>
                          <a:cs typeface="Times New Roman" panose="02020603050405020304"/>
                        </a:rPr>
                        <a:t>固废</a:t>
                      </a:r>
                      <a:endParaRPr lang="zh-CN" altLang="zh-CN" sz="1800" kern="100" dirty="0" smtClean="0">
                        <a:latin typeface="+mn-lt"/>
                        <a:ea typeface="+mn-ea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zh-CN" sz="1800" kern="100" dirty="0" smtClean="0">
                          <a:latin typeface="+mn-lt"/>
                          <a:ea typeface="+mn-ea"/>
                          <a:cs typeface="Times New Roman" panose="02020603050405020304"/>
                        </a:rPr>
                        <a:t>适用于</a:t>
                      </a:r>
                      <a:r>
                        <a:rPr lang="zh-CN" sz="1800" kern="100" dirty="0" smtClean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无高</a:t>
                      </a:r>
                      <a:r>
                        <a:rPr lang="en-US" sz="18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COD</a:t>
                      </a:r>
                      <a:r>
                        <a:rPr lang="zh-CN" sz="18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污水</a:t>
                      </a:r>
                      <a:endParaRPr lang="zh-CN" sz="18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光源老化</a:t>
                      </a:r>
                      <a:endParaRPr lang="zh-CN" sz="18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投资高</a:t>
                      </a:r>
                      <a:endParaRPr lang="zh-CN" sz="18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光源</a:t>
                      </a:r>
                      <a:endParaRPr lang="zh-CN" sz="18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臭氧接触氧化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固体颗粒催化剂，催化臭氧产生羟基自由基。</a:t>
                      </a:r>
                      <a:endParaRPr lang="zh-CN" sz="18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无固废</a:t>
                      </a:r>
                      <a:endParaRPr lang="zh-CN" sz="18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处理成本低</a:t>
                      </a:r>
                      <a:endParaRPr lang="zh-CN" sz="18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催化剂效率衰减</a:t>
                      </a:r>
                      <a:endParaRPr lang="zh-CN" sz="18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催化剂内孔堵塞</a:t>
                      </a:r>
                      <a:endParaRPr lang="zh-CN" sz="18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三维电解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电解的两极间加入可以表面极化的填料，增加电解的面积，以增进电解效果。</a:t>
                      </a:r>
                      <a:endParaRPr lang="zh-CN" sz="18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无固废</a:t>
                      </a:r>
                      <a:endParaRPr lang="zh-CN" sz="18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填料效率衰减</a:t>
                      </a:r>
                      <a:endParaRPr lang="zh-CN" sz="18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填料堵塞</a:t>
                      </a:r>
                      <a:endParaRPr lang="zh-CN" sz="18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电催化双氧水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阴极和阳极的电子效应代替亚铁离子，催化双氧水产生羟基自由基。</a:t>
                      </a:r>
                      <a:endParaRPr lang="zh-CN" sz="18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无固废</a:t>
                      </a:r>
                      <a:endParaRPr lang="zh-CN" sz="18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处理成本低</a:t>
                      </a:r>
                      <a:endParaRPr lang="zh-CN" sz="18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不调酸碱。</a:t>
                      </a:r>
                      <a:endParaRPr lang="zh-CN" sz="18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加双氧水</a:t>
                      </a:r>
                      <a:endParaRPr lang="zh-CN" sz="18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催化工艺</a:t>
                      </a:r>
                      <a:endParaRPr lang="zh-CN" sz="18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734695" y="5962650"/>
            <a:ext cx="796226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技术角度：可选光催化、臭氧接触氧化、三维电解和电催化双氧水</a:t>
            </a:r>
            <a:endParaRPr lang="zh-CN" altLang="en-US"/>
          </a:p>
          <a:p>
            <a:r>
              <a:rPr lang="zh-CN" altLang="en-US"/>
              <a:t>经济角度</a:t>
            </a:r>
            <a:r>
              <a:rPr lang="en-US" altLang="zh-CN"/>
              <a:t>:   </a:t>
            </a:r>
            <a:r>
              <a:rPr lang="zh-CN" altLang="en-US"/>
              <a:t>选电催化双氧水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88168"/>
            <a:ext cx="7787208" cy="998984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电催化双氧水</a:t>
            </a:r>
            <a:br>
              <a:rPr lang="en-US" altLang="zh-CN" dirty="0" smtClean="0">
                <a:solidFill>
                  <a:schemeClr val="tx1"/>
                </a:solidFill>
              </a:rPr>
            </a:br>
            <a:r>
              <a:rPr lang="en-US" altLang="zh-CN" dirty="0" smtClean="0">
                <a:solidFill>
                  <a:schemeClr val="tx1"/>
                </a:solidFill>
              </a:rPr>
              <a:t>        ——</a:t>
            </a:r>
            <a:r>
              <a:rPr lang="zh-CN" altLang="en-US" dirty="0" smtClean="0">
                <a:solidFill>
                  <a:schemeClr val="tx1"/>
                </a:solidFill>
              </a:rPr>
              <a:t>无固废且低运行成本的高级氧化技术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9" name="图片 8" descr="log2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703840" y="5963021"/>
            <a:ext cx="1440160" cy="89497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alpha val="43000"/>
              </a:schemeClr>
            </a:outerShdw>
          </a:effectLst>
        </p:spPr>
      </p:pic>
      <p:pic>
        <p:nvPicPr>
          <p:cNvPr id="10" name="内容占位符 6" descr="小试装置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016" y="1628800"/>
            <a:ext cx="4032250" cy="2641600"/>
          </a:xfrm>
        </p:spPr>
      </p:pic>
      <p:pic>
        <p:nvPicPr>
          <p:cNvPr id="11" name="图片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95536" y="1628800"/>
            <a:ext cx="3981450" cy="2390775"/>
          </a:xfrm>
          <a:prstGeom prst="rect">
            <a:avLst/>
          </a:prstGeom>
        </p:spPr>
      </p:pic>
      <p:sp>
        <p:nvSpPr>
          <p:cNvPr id="1027" name="TextBox 6"/>
          <p:cNvSpPr>
            <a:spLocks noChangeArrowheads="1"/>
          </p:cNvSpPr>
          <p:nvPr/>
        </p:nvSpPr>
        <p:spPr bwMode="auto">
          <a:xfrm>
            <a:off x="971600" y="4581128"/>
            <a:ext cx="7560840" cy="16561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阴极反应：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H</a:t>
            </a:r>
            <a:r>
              <a:rPr kumimoji="0" lang="en-US" altLang="zh-CN" sz="32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O</a:t>
            </a:r>
            <a:r>
              <a:rPr kumimoji="0" lang="en-US" altLang="zh-CN" sz="32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 +e   OH+OH</a:t>
            </a:r>
            <a:r>
              <a:rPr kumimoji="0" lang="en-US" altLang="zh-CN" sz="3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endParaRPr kumimoji="0" lang="en-US" altLang="zh-CN" sz="32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阳极反应：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H</a:t>
            </a:r>
            <a:r>
              <a:rPr kumimoji="0" lang="en-US" altLang="zh-CN" sz="32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O</a:t>
            </a:r>
            <a:r>
              <a:rPr kumimoji="0" lang="en-US" altLang="zh-CN" sz="32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2 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 e   OH+1/2O</a:t>
            </a:r>
            <a:r>
              <a:rPr kumimoji="0" lang="en-US" altLang="zh-CN" sz="32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+H</a:t>
            </a:r>
            <a:r>
              <a:rPr kumimoji="0" lang="en-US" altLang="zh-CN" sz="3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+</a:t>
            </a:r>
            <a:endParaRPr kumimoji="0" lang="zh-CN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右箭头 15"/>
          <p:cNvSpPr/>
          <p:nvPr/>
        </p:nvSpPr>
        <p:spPr>
          <a:xfrm>
            <a:off x="4499992" y="5877272"/>
            <a:ext cx="50405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右箭头 16"/>
          <p:cNvSpPr/>
          <p:nvPr/>
        </p:nvSpPr>
        <p:spPr>
          <a:xfrm>
            <a:off x="4499992" y="4869160"/>
            <a:ext cx="50405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88265"/>
            <a:ext cx="8105775" cy="998855"/>
          </a:xfrm>
        </p:spPr>
        <p:txBody>
          <a:bodyPr/>
          <a:p>
            <a:r>
              <a:rPr lang="zh-CN" altLang="en-US"/>
              <a:t>案例：台州某上市公司，制药废水</a:t>
            </a:r>
            <a:endParaRPr lang="zh-CN" altLang="en-US"/>
          </a:p>
        </p:txBody>
      </p:sp>
      <p:graphicFrame>
        <p:nvGraphicFramePr>
          <p:cNvPr id="6" name="内容占位符 5"/>
          <p:cNvGraphicFramePr/>
          <p:nvPr>
            <p:ph sz="half" idx="1"/>
          </p:nvPr>
        </p:nvGraphicFramePr>
        <p:xfrm>
          <a:off x="457200" y="1600200"/>
          <a:ext cx="3255645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140"/>
                <a:gridCol w="1627505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废水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COD</a:t>
                      </a:r>
                      <a:r>
                        <a:rPr lang="zh-CN" altLang="en-US"/>
                        <a:t>，</a:t>
                      </a:r>
                      <a:r>
                        <a:rPr lang="en-US" altLang="zh-CN"/>
                        <a:t>mg/L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45000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BOD</a:t>
                      </a:r>
                      <a:r>
                        <a:rPr lang="zh-CN" altLang="en-US"/>
                        <a:t>，</a:t>
                      </a:r>
                      <a:r>
                        <a:rPr lang="en-US" altLang="zh-CN"/>
                        <a:t>mg/L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2700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BOD/COD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0.06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盐含量，</a:t>
                      </a:r>
                      <a:r>
                        <a:rPr lang="en-US" altLang="zh-CN"/>
                        <a:t>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0.5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总磷</a:t>
                      </a:r>
                      <a:r>
                        <a:rPr lang="zh-CN" altLang="en-US"/>
                        <a:t>，</a:t>
                      </a:r>
                      <a:r>
                        <a:rPr lang="en-US" altLang="zh-CN"/>
                        <a:t>ppm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</a:t>
                      </a:r>
                      <a:r>
                        <a:rPr lang="en-US" altLang="zh-CN"/>
                        <a:t>000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苯酚类，</a:t>
                      </a:r>
                      <a:r>
                        <a:rPr lang="en-US" altLang="zh-CN"/>
                        <a:t>ppm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6000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对象 3"/>
          <p:cNvGraphicFramePr/>
          <p:nvPr/>
        </p:nvGraphicFramePr>
        <p:xfrm>
          <a:off x="5158105" y="1054100"/>
          <a:ext cx="2802890" cy="437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2800350" imgH="4371975" progId="Paint.Picture">
                  <p:embed/>
                </p:oleObj>
              </mc:Choice>
              <mc:Fallback>
                <p:oleObj name="" r:id="rId1" imgW="2800350" imgH="4371975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"/>
                    </p:blipFill>
                    <p:spPr>
                      <a:xfrm>
                        <a:off x="5158105" y="1054100"/>
                        <a:ext cx="2802890" cy="437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表格 6"/>
          <p:cNvGraphicFramePr/>
          <p:nvPr/>
        </p:nvGraphicFramePr>
        <p:xfrm>
          <a:off x="621030" y="5634990"/>
          <a:ext cx="6400165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165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大量废物。</a:t>
                      </a:r>
                      <a:r>
                        <a:rPr lang="en-US" altLang="zh-CN"/>
                        <a:t>MVR</a:t>
                      </a:r>
                      <a:r>
                        <a:rPr lang="zh-CN" altLang="en-US"/>
                        <a:t>气化率仅</a:t>
                      </a:r>
                      <a:r>
                        <a:rPr lang="en-US" altLang="zh-CN"/>
                        <a:t>50%</a:t>
                      </a:r>
                      <a:r>
                        <a:rPr lang="zh-CN" altLang="en-US"/>
                        <a:t>，且芬顿产生大量固废。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大量使用碱脱酚，运行成本超过</a:t>
                      </a:r>
                      <a:r>
                        <a:rPr lang="en-US" altLang="zh-CN"/>
                        <a:t>100</a:t>
                      </a:r>
                      <a:r>
                        <a:rPr lang="zh-CN" altLang="en-US"/>
                        <a:t>元</a:t>
                      </a:r>
                      <a:r>
                        <a:rPr lang="en-US" altLang="zh-CN"/>
                        <a:t>/</a:t>
                      </a:r>
                      <a:r>
                        <a:rPr lang="zh-CN" altLang="en-US"/>
                        <a:t>吨水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投资高。</a:t>
                      </a:r>
                      <a:r>
                        <a:rPr lang="en-US" altLang="zh-CN"/>
                        <a:t>mvr</a:t>
                      </a:r>
                      <a:r>
                        <a:rPr lang="zh-CN" altLang="en-US"/>
                        <a:t>，固废系统，投资超过</a:t>
                      </a:r>
                      <a:r>
                        <a:rPr lang="en-US" altLang="zh-CN"/>
                        <a:t>10</a:t>
                      </a:r>
                      <a:r>
                        <a:rPr lang="zh-CN" altLang="en-US"/>
                        <a:t>万元</a:t>
                      </a:r>
                      <a:r>
                        <a:rPr lang="en-US" altLang="zh-CN"/>
                        <a:t>/</a:t>
                      </a:r>
                      <a:r>
                        <a:rPr lang="zh-CN" altLang="en-US"/>
                        <a:t>吨水</a:t>
                      </a:r>
                      <a:r>
                        <a:rPr lang="en-US" altLang="zh-CN"/>
                        <a:t>.</a:t>
                      </a:r>
                      <a:r>
                        <a:rPr lang="zh-CN" altLang="en-US"/>
                        <a:t>天</a:t>
                      </a: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88265"/>
            <a:ext cx="8105775" cy="998855"/>
          </a:xfrm>
        </p:spPr>
        <p:txBody>
          <a:bodyPr/>
          <a:p>
            <a:r>
              <a:rPr lang="zh-CN" altLang="en-US"/>
              <a:t>案例：台州某上市公司，制药废水，</a:t>
            </a:r>
            <a:r>
              <a:rPr lang="en-US" altLang="zh-CN"/>
              <a:t>200t/d</a:t>
            </a:r>
            <a:endParaRPr lang="en-US" altLang="zh-CN"/>
          </a:p>
        </p:txBody>
      </p:sp>
      <p:graphicFrame>
        <p:nvGraphicFramePr>
          <p:cNvPr id="6" name="内容占位符 5"/>
          <p:cNvGraphicFramePr/>
          <p:nvPr>
            <p:ph sz="half" idx="1"/>
          </p:nvPr>
        </p:nvGraphicFramePr>
        <p:xfrm>
          <a:off x="457200" y="1600200"/>
          <a:ext cx="3255645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140"/>
                <a:gridCol w="1627505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参数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COD</a:t>
                      </a:r>
                      <a:r>
                        <a:rPr lang="zh-CN" altLang="en-US"/>
                        <a:t>，</a:t>
                      </a:r>
                      <a:r>
                        <a:rPr lang="en-US" altLang="zh-CN"/>
                        <a:t>mg/L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原水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45000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回流水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400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电催化后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6500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厌氧</a:t>
                      </a:r>
                      <a:r>
                        <a:rPr lang="zh-CN" altLang="en-US"/>
                        <a:t>出水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3500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好氧出水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</a:t>
                      </a:r>
                      <a:r>
                        <a:rPr lang="en-US" altLang="zh-CN"/>
                        <a:t>00</a:t>
                      </a:r>
                      <a:endParaRPr lang="en-US" altLang="zh-CN"/>
                    </a:p>
                  </a:txBody>
                  <a:tcPr/>
                </a:tc>
              </a:tr>
              <a:tr h="6400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出水</a:t>
                      </a:r>
                      <a:r>
                        <a:rPr lang="zh-CN" altLang="en-US"/>
                        <a:t>苯酚类，</a:t>
                      </a:r>
                      <a:r>
                        <a:rPr lang="en-US" altLang="zh-CN"/>
                        <a:t>ppm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0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/>
        </p:nvGraphicFramePr>
        <p:xfrm>
          <a:off x="779145" y="5240020"/>
          <a:ext cx="6400165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165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固废减少</a:t>
                      </a:r>
                      <a:r>
                        <a:rPr lang="en-US" altLang="zh-CN"/>
                        <a:t>95%</a:t>
                      </a:r>
                      <a:r>
                        <a:rPr lang="zh-CN" altLang="en-US"/>
                        <a:t>。</a:t>
                      </a:r>
                      <a:r>
                        <a:rPr lang="zh-CN" altLang="en-US"/>
                        <a:t>仅多余生化的剩余污泥。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运行成本低。吨水运行成本仅</a:t>
                      </a:r>
                      <a:r>
                        <a:rPr lang="en-US" altLang="zh-CN"/>
                        <a:t>25</a:t>
                      </a:r>
                      <a:r>
                        <a:rPr lang="zh-CN" altLang="en-US"/>
                        <a:t>元。其中双氧水</a:t>
                      </a:r>
                      <a:r>
                        <a:rPr lang="en-US" altLang="zh-CN"/>
                        <a:t>6</a:t>
                      </a:r>
                      <a:r>
                        <a:rPr lang="zh-CN" altLang="en-US"/>
                        <a:t>元。电催化设备的耗电仅</a:t>
                      </a:r>
                      <a:r>
                        <a:rPr lang="en-US" altLang="zh-CN"/>
                        <a:t>3kw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投资低。仅扩建了二沉池，并投入了一个气浮设备</a:t>
                      </a: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对象 2"/>
          <p:cNvGraphicFramePr/>
          <p:nvPr/>
        </p:nvGraphicFramePr>
        <p:xfrm>
          <a:off x="4502785" y="1600200"/>
          <a:ext cx="3335655" cy="3280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1" imgW="3057525" imgH="3067050" progId="Paint.Picture">
                  <p:embed/>
                </p:oleObj>
              </mc:Choice>
              <mc:Fallback>
                <p:oleObj name="" r:id="rId1" imgW="3057525" imgH="3067050" progId="Paint.Picture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2"/>
                    </p:blipFill>
                    <p:spPr>
                      <a:xfrm>
                        <a:off x="4502785" y="1600200"/>
                        <a:ext cx="3335655" cy="3280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88265"/>
            <a:ext cx="8105775" cy="998855"/>
          </a:xfrm>
        </p:spPr>
        <p:txBody>
          <a:bodyPr/>
          <a:p>
            <a:r>
              <a:rPr lang="zh-CN" altLang="en-US"/>
              <a:t>综合案例：盐城某</a:t>
            </a:r>
            <a:r>
              <a:rPr lang="zh-CN" altLang="en-US"/>
              <a:t>公司，制药废水</a:t>
            </a:r>
            <a:endParaRPr lang="zh-CN" altLang="en-US"/>
          </a:p>
        </p:txBody>
      </p:sp>
      <p:graphicFrame>
        <p:nvGraphicFramePr>
          <p:cNvPr id="6" name="内容占位符 5"/>
          <p:cNvGraphicFramePr/>
          <p:nvPr>
            <p:ph sz="half" idx="1"/>
          </p:nvPr>
        </p:nvGraphicFramePr>
        <p:xfrm>
          <a:off x="457200" y="1363345"/>
          <a:ext cx="3255645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140"/>
                <a:gridCol w="1627505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废水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水量，</a:t>
                      </a:r>
                      <a:r>
                        <a:rPr lang="en-US" altLang="zh-CN"/>
                        <a:t>d/t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高盐</a:t>
                      </a:r>
                      <a:r>
                        <a:rPr lang="en-US" altLang="zh-CN"/>
                        <a:t>200</a:t>
                      </a:r>
                      <a:endParaRPr lang="en-US" altLang="zh-CN"/>
                    </a:p>
                    <a:p>
                      <a:pPr>
                        <a:buNone/>
                      </a:pPr>
                      <a:r>
                        <a:rPr lang="zh-CN" altLang="en-US"/>
                        <a:t>高浓</a:t>
                      </a:r>
                      <a:r>
                        <a:rPr lang="en-US" altLang="zh-CN"/>
                        <a:t>200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COD</a:t>
                      </a:r>
                      <a:r>
                        <a:rPr lang="zh-CN" altLang="en-US"/>
                        <a:t>，</a:t>
                      </a:r>
                      <a:r>
                        <a:rPr lang="en-US" altLang="zh-CN"/>
                        <a:t>mg/L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65</a:t>
                      </a:r>
                      <a:r>
                        <a:rPr lang="en-US" altLang="zh-CN"/>
                        <a:t>000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BOD</a:t>
                      </a:r>
                      <a:r>
                        <a:rPr lang="zh-CN" altLang="en-US"/>
                        <a:t>，</a:t>
                      </a:r>
                      <a:r>
                        <a:rPr lang="en-US" altLang="zh-CN"/>
                        <a:t>mg/L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41</a:t>
                      </a:r>
                      <a:r>
                        <a:rPr lang="en-US" altLang="zh-CN"/>
                        <a:t>00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BOD/COD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0.05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盐含量，</a:t>
                      </a:r>
                      <a:r>
                        <a:rPr lang="en-US" altLang="zh-CN"/>
                        <a:t>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2~3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甲醇，</a:t>
                      </a:r>
                      <a:r>
                        <a:rPr lang="en-US" altLang="zh-CN"/>
                        <a:t>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2~3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二氯甲烷，</a:t>
                      </a:r>
                      <a:r>
                        <a:rPr lang="en-US" altLang="zh-CN"/>
                        <a:t>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1~2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对象 2"/>
          <p:cNvGraphicFramePr/>
          <p:nvPr/>
        </p:nvGraphicFramePr>
        <p:xfrm>
          <a:off x="5429885" y="784860"/>
          <a:ext cx="3021965" cy="4709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1" imgW="3019425" imgH="4705350" progId="Paint.Picture">
                  <p:embed/>
                </p:oleObj>
              </mc:Choice>
              <mc:Fallback>
                <p:oleObj name="" r:id="rId1" imgW="3019425" imgH="4705350" progId="Paint.Picture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2"/>
                    </p:blipFill>
                    <p:spPr>
                      <a:xfrm>
                        <a:off x="5429885" y="784860"/>
                        <a:ext cx="3021965" cy="4709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表格 9"/>
          <p:cNvGraphicFramePr/>
          <p:nvPr/>
        </p:nvGraphicFramePr>
        <p:xfrm>
          <a:off x="937260" y="5371465"/>
          <a:ext cx="6400165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165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大量废物。且芬顿产生大量固废，仓库已堆满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芬顿效果不好。因小分子甲醇、二氯甲烷的存在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运行成本高。除三效蒸发外，吨水成本高达</a:t>
                      </a:r>
                      <a:r>
                        <a:rPr lang="en-US" altLang="zh-CN"/>
                        <a:t>90</a:t>
                      </a:r>
                      <a:r>
                        <a:rPr lang="zh-CN" altLang="en-US"/>
                        <a:t>元</a:t>
                      </a: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88265"/>
            <a:ext cx="8105775" cy="998855"/>
          </a:xfrm>
        </p:spPr>
        <p:txBody>
          <a:bodyPr/>
          <a:p>
            <a:r>
              <a:rPr lang="zh-CN" altLang="en-US"/>
              <a:t>综合案例：盐城某公司，制药废水</a:t>
            </a:r>
            <a:endParaRPr lang="zh-CN" altLang="en-US"/>
          </a:p>
        </p:txBody>
      </p:sp>
      <p:graphicFrame>
        <p:nvGraphicFramePr>
          <p:cNvPr id="7" name="表格 6"/>
          <p:cNvGraphicFramePr/>
          <p:nvPr/>
        </p:nvGraphicFramePr>
        <p:xfrm>
          <a:off x="937260" y="5371465"/>
          <a:ext cx="6400165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165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废物减少</a:t>
                      </a:r>
                      <a:r>
                        <a:rPr lang="en-US" altLang="zh-CN"/>
                        <a:t>80%</a:t>
                      </a:r>
                      <a:r>
                        <a:rPr lang="zh-CN" altLang="en-US"/>
                        <a:t>。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精馏塔回收二氯甲烷、甲醇，有价值。且大幅度降低了系统</a:t>
                      </a:r>
                      <a:r>
                        <a:rPr lang="en-US" altLang="zh-CN"/>
                        <a:t>COD</a:t>
                      </a:r>
                      <a:r>
                        <a:rPr lang="zh-CN" altLang="en-US"/>
                        <a:t>，为后续高级氧化提供了有利条件。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运行成本低。吨水仅</a:t>
                      </a:r>
                      <a:r>
                        <a:rPr lang="en-US" altLang="zh-CN"/>
                        <a:t>28</a:t>
                      </a:r>
                      <a:r>
                        <a:rPr lang="zh-CN" altLang="en-US"/>
                        <a:t>元</a:t>
                      </a: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-2147482623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17085" y="1087120"/>
            <a:ext cx="3846195" cy="398399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5" name="表格 4"/>
          <p:cNvGraphicFramePr/>
          <p:nvPr/>
        </p:nvGraphicFramePr>
        <p:xfrm>
          <a:off x="210185" y="1362710"/>
          <a:ext cx="4301490" cy="34740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2840"/>
                <a:gridCol w="1023620"/>
                <a:gridCol w="908685"/>
                <a:gridCol w="1236345"/>
              </a:tblGrid>
              <a:tr h="23114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000" b="1" u="none">
                          <a:highlight>
                            <a:srgbClr val="EEECE1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项目</a:t>
                      </a:r>
                      <a:endParaRPr lang="zh-CN" altLang="en-US" sz="1000" b="1" u="none">
                        <a:highlight>
                          <a:srgbClr val="EEECE1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000" b="1" u="none">
                          <a:highlight>
                            <a:srgbClr val="EEECE1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盐含量</a:t>
                      </a:r>
                      <a:endParaRPr lang="zh-CN" altLang="en-US" sz="1000" b="1" u="none">
                        <a:highlight>
                          <a:srgbClr val="EEECE1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000" b="1" u="none">
                          <a:highlight>
                            <a:srgbClr val="EEECE1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COD</a:t>
                      </a:r>
                      <a:endParaRPr lang="zh-CN" altLang="en-US" sz="1000" b="1" u="none">
                        <a:highlight>
                          <a:srgbClr val="EEECE1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000" b="1" u="none">
                          <a:highlight>
                            <a:srgbClr val="EEECE1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流量，</a:t>
                      </a:r>
                      <a:r>
                        <a:rPr lang="en-US" altLang="zh-CN" sz="1000" b="1" u="none">
                          <a:highlight>
                            <a:srgbClr val="EEECE1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m3/d</a:t>
                      </a:r>
                      <a:endParaRPr lang="zh-CN" altLang="en-US" sz="1000" b="1" u="none">
                        <a:highlight>
                          <a:srgbClr val="EEECE1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</a:tr>
              <a:tr h="23241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000" b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高盐水</a:t>
                      </a:r>
                      <a:endParaRPr lang="zh-CN" altLang="en-US" sz="1000" b="0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000" b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</a:t>
                      </a:r>
                      <a:r>
                        <a:rPr lang="en-US" altLang="zh-CN" sz="1000" b="0" u="none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altLang="zh-CN" sz="1000" b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~5</a:t>
                      </a:r>
                      <a:r>
                        <a:rPr lang="en-US" altLang="zh-CN" sz="1000" b="0" u="none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endParaRPr lang="zh-CN" altLang="en-US" sz="1000" b="0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000" b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65000</a:t>
                      </a:r>
                      <a:endParaRPr lang="zh-CN" altLang="en-US" sz="1000" b="0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000" b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187.73</a:t>
                      </a:r>
                      <a:endParaRPr lang="zh-CN" altLang="en-US" sz="1000" b="0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14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000" b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三效蒸发顶</a:t>
                      </a:r>
                      <a:endParaRPr lang="zh-CN" altLang="en-US" sz="1000" b="0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000" b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100</a:t>
                      </a:r>
                      <a:endParaRPr lang="zh-CN" altLang="en-US" sz="1000" b="0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000" b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60000</a:t>
                      </a:r>
                      <a:endParaRPr lang="zh-CN" altLang="en-US" sz="1000" b="0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000" b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165</a:t>
                      </a:r>
                      <a:endParaRPr lang="zh-CN" altLang="en-US" sz="1000" b="0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000" b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三效蒸发底</a:t>
                      </a:r>
                      <a:endParaRPr lang="zh-CN" altLang="en-US" sz="1000" b="0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000" b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500000</a:t>
                      </a:r>
                      <a:endParaRPr lang="zh-CN" altLang="en-US" sz="1000" b="0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000" b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90000</a:t>
                      </a:r>
                      <a:endParaRPr lang="zh-CN" altLang="en-US" sz="1000" b="0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000" b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22.73</a:t>
                      </a:r>
                      <a:endParaRPr lang="zh-CN" altLang="en-US" sz="1000" b="0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14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000" b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高浓水</a:t>
                      </a:r>
                      <a:endParaRPr lang="zh-CN" altLang="en-US" sz="1000" b="0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000" b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2000</a:t>
                      </a:r>
                      <a:endParaRPr lang="zh-CN" altLang="en-US" sz="1000" b="0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000" b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50000</a:t>
                      </a:r>
                      <a:endParaRPr lang="zh-CN" altLang="en-US" sz="1000" b="0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000" b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166.64</a:t>
                      </a:r>
                      <a:endParaRPr lang="zh-CN" altLang="en-US" sz="1000" b="0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241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000" b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精馏塔顶</a:t>
                      </a:r>
                      <a:endParaRPr lang="zh-CN" altLang="en-US" sz="1000" b="0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000" b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100</a:t>
                      </a:r>
                      <a:endParaRPr lang="zh-CN" altLang="en-US" sz="1000" b="0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000" b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1100000</a:t>
                      </a:r>
                      <a:endParaRPr lang="zh-CN" altLang="en-US" sz="1000" b="0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000" b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21.64</a:t>
                      </a:r>
                      <a:endParaRPr lang="zh-CN" altLang="en-US" sz="1000" b="0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14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000" b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精馏塔底</a:t>
                      </a:r>
                      <a:endParaRPr lang="zh-CN" altLang="en-US" sz="1000" b="0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000" b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1000</a:t>
                      </a:r>
                      <a:endParaRPr lang="zh-CN" altLang="en-US" sz="1000" b="0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000" b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16000</a:t>
                      </a:r>
                      <a:endParaRPr lang="zh-CN" altLang="en-US" sz="1000" b="0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000" b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145</a:t>
                      </a:r>
                      <a:endParaRPr lang="zh-CN" altLang="en-US" sz="1000" b="0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000" b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调节</a:t>
                      </a:r>
                      <a:r>
                        <a:rPr lang="zh-CN" altLang="en-US" sz="1000" b="0" u="none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池</a:t>
                      </a:r>
                      <a:endParaRPr lang="zh-CN" altLang="en-US" sz="1000" b="0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000" b="0" u="none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zh-CN" altLang="en-US" sz="1000" b="0" u="none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000" b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16000</a:t>
                      </a:r>
                      <a:endParaRPr lang="zh-CN" altLang="en-US" sz="1000" b="0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000" b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310</a:t>
                      </a:r>
                      <a:endParaRPr lang="zh-CN" altLang="en-US" sz="1000" b="0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14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000" b="0" u="none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电催化</a:t>
                      </a:r>
                      <a:r>
                        <a:rPr lang="en-US" altLang="zh-CN" sz="1000" b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endParaRPr lang="zh-CN" altLang="en-US" sz="1000" b="0" u="none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000" b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1000</a:t>
                      </a:r>
                      <a:endParaRPr lang="zh-CN" altLang="en-US" sz="1000" b="0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000" b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130</a:t>
                      </a:r>
                      <a:r>
                        <a:rPr lang="en-US" altLang="zh-CN" sz="1000" b="0" u="none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zh-CN" altLang="en-US" sz="1000" b="0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000" b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310</a:t>
                      </a:r>
                      <a:endParaRPr lang="zh-CN" altLang="en-US" sz="1000" b="0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241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000" b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UASB</a:t>
                      </a:r>
                      <a:endParaRPr lang="zh-CN" altLang="en-US" sz="1000" b="0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000" b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1000</a:t>
                      </a:r>
                      <a:endParaRPr lang="zh-CN" altLang="en-US" sz="1000" b="0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000" b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3500</a:t>
                      </a:r>
                      <a:endParaRPr lang="zh-CN" altLang="en-US" sz="1000" b="0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000" b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300</a:t>
                      </a:r>
                      <a:endParaRPr lang="zh-CN" altLang="en-US" sz="1000" b="0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14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000" b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二沉池回流</a:t>
                      </a:r>
                      <a:endParaRPr lang="zh-CN" altLang="en-US" sz="1000" b="0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000" b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1000</a:t>
                      </a:r>
                      <a:endParaRPr lang="zh-CN" altLang="en-US" sz="1000" b="0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000" b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400</a:t>
                      </a:r>
                      <a:endParaRPr lang="zh-CN" altLang="en-US" sz="1000" b="0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000" b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900</a:t>
                      </a:r>
                      <a:endParaRPr lang="zh-CN" altLang="en-US" sz="1000" b="0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000" b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电催化</a:t>
                      </a:r>
                      <a:r>
                        <a:rPr lang="en-US" altLang="zh-CN" sz="1000" b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endParaRPr lang="zh-CN" altLang="en-US" sz="1000" b="0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000" b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1000</a:t>
                      </a:r>
                      <a:endParaRPr lang="zh-CN" altLang="en-US" sz="1000" b="0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000" b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1180</a:t>
                      </a:r>
                      <a:endParaRPr lang="zh-CN" altLang="en-US" sz="1000" b="0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000" b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1200</a:t>
                      </a:r>
                      <a:endParaRPr lang="zh-CN" altLang="en-US" sz="1000" b="0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140">
                <a:tc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en-US" altLang="zh-CN" sz="1000" b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</a:t>
                      </a:r>
                      <a:r>
                        <a:rPr lang="zh-CN" altLang="en-US" sz="1000" b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好氧</a:t>
                      </a:r>
                      <a:endParaRPr lang="zh-CN" altLang="en-US" sz="1000" b="0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000" b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1000</a:t>
                      </a:r>
                      <a:endParaRPr lang="zh-CN" altLang="en-US" sz="1000" b="0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000" b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400</a:t>
                      </a:r>
                      <a:endParaRPr lang="zh-CN" altLang="en-US" sz="1000" b="0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000" b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1200</a:t>
                      </a:r>
                      <a:endParaRPr lang="zh-CN" altLang="en-US" sz="1000" b="0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2410">
                <a:tc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en-US" altLang="zh-CN" sz="1000" b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</a:t>
                      </a:r>
                      <a:r>
                        <a:rPr lang="zh-CN" altLang="en-US" sz="1000" b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二沉池</a:t>
                      </a:r>
                      <a:endParaRPr lang="zh-CN" altLang="en-US" sz="1000" b="0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000" b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1000</a:t>
                      </a:r>
                      <a:endParaRPr lang="zh-CN" altLang="en-US" sz="1000" b="0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000" b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400</a:t>
                      </a:r>
                      <a:endParaRPr lang="zh-CN" altLang="en-US" sz="1000" b="0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000" b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1200</a:t>
                      </a:r>
                      <a:endParaRPr lang="zh-CN" altLang="en-US" sz="1000" b="0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140">
                <a:tc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en-US" altLang="zh-CN" sz="1000" b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r>
                        <a:rPr lang="zh-CN" altLang="en-US" sz="1000" b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去园区污水处理</a:t>
                      </a:r>
                      <a:endParaRPr lang="zh-CN" altLang="en-US" sz="1000" b="0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000" b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1000</a:t>
                      </a:r>
                      <a:endParaRPr lang="zh-CN" altLang="en-US" sz="1000" b="0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000" b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100</a:t>
                      </a:r>
                      <a:r>
                        <a:rPr lang="en-US" altLang="zh-CN" sz="1000" b="0" u="none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1000" b="0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000" b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300</a:t>
                      </a:r>
                      <a:endParaRPr lang="zh-CN" altLang="en-US" sz="1000" b="0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一些问题的探讨：更难的水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88540"/>
          </a:xfrm>
        </p:spPr>
        <p:txBody>
          <a:bodyPr/>
          <a:p>
            <a:r>
              <a:rPr lang="zh-CN" altLang="en-US"/>
              <a:t>既不能生化，又不能高级氧化的物质？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磷酸二乙酯，四氯化碳，</a:t>
            </a:r>
            <a:endParaRPr lang="zh-CN" altLang="en-US"/>
          </a:p>
          <a:p>
            <a:r>
              <a:rPr lang="zh-CN" altLang="en-US"/>
              <a:t>生化也弱，高级氧化也弱？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DMF</a:t>
            </a:r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88265"/>
            <a:ext cx="5907405" cy="998855"/>
          </a:xfrm>
        </p:spPr>
        <p:txBody>
          <a:bodyPr/>
          <a:p>
            <a:r>
              <a:rPr lang="zh-CN" altLang="en-US"/>
              <a:t>一些问题的探讨：高级氧化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91940"/>
          </a:xfrm>
        </p:spPr>
        <p:txBody>
          <a:bodyPr/>
          <a:p>
            <a:r>
              <a:rPr lang="zh-CN" altLang="en-US"/>
              <a:t>链启动。制造了多少个自由羟基？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芬顿</a:t>
            </a:r>
            <a:r>
              <a:rPr lang="en-US" altLang="zh-CN"/>
              <a:t>&gt;</a:t>
            </a:r>
            <a:r>
              <a:rPr lang="zh-CN" altLang="en-US"/>
              <a:t>电催化双氧水</a:t>
            </a:r>
            <a:r>
              <a:rPr lang="en-US" altLang="zh-CN"/>
              <a:t>&gt;</a:t>
            </a:r>
            <a:r>
              <a:rPr lang="zh-CN" altLang="en-US"/>
              <a:t>三维电解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r>
              <a:rPr lang="zh-CN" altLang="en-US"/>
              <a:t>氧化深度？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芬顿</a:t>
            </a:r>
            <a:r>
              <a:rPr lang="en-US" altLang="zh-CN"/>
              <a:t>=</a:t>
            </a:r>
            <a:r>
              <a:rPr lang="zh-CN" altLang="en-US"/>
              <a:t>高级氧化</a:t>
            </a:r>
            <a:r>
              <a:rPr lang="en-US" altLang="zh-CN"/>
              <a:t>+</a:t>
            </a:r>
            <a:r>
              <a:rPr lang="zh-CN" altLang="en-US"/>
              <a:t>絮凝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r>
              <a:rPr lang="en-US" altLang="zh-CN"/>
              <a:t>0.5</a:t>
            </a:r>
            <a:r>
              <a:rPr lang="zh-CN" altLang="en-US"/>
              <a:t>元</a:t>
            </a:r>
            <a:r>
              <a:rPr lang="en-US" altLang="zh-CN"/>
              <a:t>/</a:t>
            </a:r>
            <a:r>
              <a:rPr lang="zh-CN" altLang="en-US"/>
              <a:t>吨，能降</a:t>
            </a:r>
            <a:r>
              <a:rPr lang="en-US" altLang="zh-CN"/>
              <a:t>4000mg/L</a:t>
            </a:r>
            <a:r>
              <a:rPr lang="zh-CN" altLang="en-US"/>
              <a:t>的</a:t>
            </a:r>
            <a:r>
              <a:rPr lang="en-US" altLang="zh-CN"/>
              <a:t>COD</a:t>
            </a:r>
            <a:r>
              <a:rPr lang="zh-CN" altLang="en-US"/>
              <a:t>？</a:t>
            </a:r>
            <a:r>
              <a:rPr lang="en-US" altLang="zh-CN"/>
              <a:t>Yes</a:t>
            </a:r>
            <a:endParaRPr lang="en-US" altLang="zh-CN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endParaRPr lang="en-US" altLang="zh-C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88265"/>
            <a:ext cx="5907405" cy="998855"/>
          </a:xfrm>
        </p:spPr>
        <p:txBody>
          <a:bodyPr/>
          <a:p>
            <a:r>
              <a:rPr lang="zh-CN" altLang="en-US"/>
              <a:t>更高级氧化，金刚石电极</a:t>
            </a:r>
            <a:endParaRPr lang="zh-CN" altLang="en-US"/>
          </a:p>
        </p:txBody>
      </p:sp>
      <p:graphicFrame>
        <p:nvGraphicFramePr>
          <p:cNvPr id="3074" name="对象 3"/>
          <p:cNvGraphicFramePr/>
          <p:nvPr/>
        </p:nvGraphicFramePr>
        <p:xfrm>
          <a:off x="109538" y="1412875"/>
          <a:ext cx="5481637" cy="417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5476875" imgH="4171950" progId="Paint.Picture">
                  <p:embed/>
                </p:oleObj>
              </mc:Choice>
              <mc:Fallback>
                <p:oleObj name="" r:id="rId1" imgW="5476875" imgH="4171950" progId="Paint.Picture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9538" y="1412875"/>
                        <a:ext cx="5481637" cy="41751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文本框 5"/>
          <p:cNvSpPr txBox="1"/>
          <p:nvPr/>
        </p:nvSpPr>
        <p:spPr>
          <a:xfrm>
            <a:off x="6011863" y="1771650"/>
            <a:ext cx="2970212" cy="3565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>
              <a:lnSpc>
                <a:spcPct val="190000"/>
              </a:lnSpc>
            </a:pP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1. 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阳极的缺电子系统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>
              <a:lnSpc>
                <a:spcPct val="190000"/>
              </a:lnSpc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（掺硼）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>
              <a:lnSpc>
                <a:spcPct val="190000"/>
              </a:lnSpc>
            </a:pP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2. 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高的析氧电位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>
              <a:lnSpc>
                <a:spcPct val="190000"/>
              </a:lnSpc>
            </a:pP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3. 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表面电阻小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>
              <a:lnSpc>
                <a:spcPct val="190000"/>
              </a:lnSpc>
            </a:pP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4. 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耐腐蚀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08660" y="5673090"/>
            <a:ext cx="753618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可以消除自由基萃灭剂的负面影响。效果稳定</a:t>
            </a:r>
            <a:endParaRPr lang="zh-CN" altLang="en-US" sz="24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制药废水的特点及常规处理流程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精馏在废水处理中的应用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生化</a:t>
            </a:r>
            <a:r>
              <a:rPr lang="en-US" altLang="zh-CN"/>
              <a:t>+</a:t>
            </a:r>
            <a:r>
              <a:rPr lang="zh-CN" altLang="en-US"/>
              <a:t>高级氧化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新思维的几个问题探讨</a:t>
            </a:r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/>
          <a:lstStyle/>
          <a:p>
            <a:r>
              <a:rPr lang="en-US" altLang="zh-CN" dirty="0" smtClean="0"/>
              <a:t>Thank you!</a:t>
            </a:r>
            <a:endParaRPr lang="zh-CN" altLang="en-US" dirty="0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35696" y="1772816"/>
            <a:ext cx="5472607" cy="3749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左卫雄</a:t>
            </a:r>
            <a:endParaRPr lang="zh-CN" altLang="en-US" sz="3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清华大学化学系 </a:t>
            </a:r>
            <a:r>
              <a:rPr lang="en-US" altLang="zh-CN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1996~2004</a:t>
            </a:r>
            <a:endParaRPr lang="en-US" altLang="zh-CN" sz="3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18621285537</a:t>
            </a:r>
            <a:endParaRPr lang="en-US" altLang="zh-CN" sz="3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3200" dirty="0" smtClean="0">
                <a:solidFill>
                  <a:schemeClr val="bg1"/>
                </a:solidFill>
              </a:rPr>
              <a:t>QQ</a:t>
            </a:r>
            <a:r>
              <a:rPr lang="zh-CN" altLang="en-US" sz="3200" dirty="0" smtClean="0">
                <a:solidFill>
                  <a:schemeClr val="bg1"/>
                </a:solidFill>
              </a:rPr>
              <a:t>：</a:t>
            </a:r>
            <a:r>
              <a:rPr lang="en-US" altLang="zh-CN" sz="3200" dirty="0" smtClean="0">
                <a:solidFill>
                  <a:schemeClr val="bg1"/>
                </a:solidFill>
              </a:rPr>
              <a:t>1725827</a:t>
            </a:r>
            <a:endParaRPr lang="en-US" altLang="zh-CN" sz="3200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zh-CN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zuoweixiong@foxmail.com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制药废水的特点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/>
          <a:p>
            <a:r>
              <a:rPr lang="zh-CN" altLang="en-US"/>
              <a:t>高盐 氯化钠 硫酸钠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有机成分，低沸点，高沸点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抗生素，杀菌物质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有机磷，有机氮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ln w="28575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/>
          <a:p>
            <a:r>
              <a:rPr lang="zh-CN" altLang="en-US"/>
              <a:t>难降解有机物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污水，天天变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53735" y="1323975"/>
            <a:ext cx="2933065" cy="480250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p>
            <a:r>
              <a:rPr lang="zh-CN" altLang="en-US"/>
              <a:t>危废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稳定性不够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兑水才达标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污水区气味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处理成本</a:t>
            </a:r>
            <a:endParaRPr lang="zh-CN" altLang="en-US"/>
          </a:p>
        </p:txBody>
      </p:sp>
      <p:graphicFrame>
        <p:nvGraphicFramePr>
          <p:cNvPr id="3" name="内容占位符 2"/>
          <p:cNvGraphicFramePr>
            <a:graphicFrameLocks noChangeAspect="1"/>
          </p:cNvGraphicFramePr>
          <p:nvPr>
            <p:ph sz="half" idx="1"/>
          </p:nvPr>
        </p:nvGraphicFramePr>
        <p:xfrm>
          <a:off x="1488440" y="427355"/>
          <a:ext cx="3095625" cy="5842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2867025" imgH="5410200" progId="Paint.Picture">
                  <p:embed/>
                </p:oleObj>
              </mc:Choice>
              <mc:Fallback>
                <p:oleObj name="" r:id="rId1" imgW="2867025" imgH="5410200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"/>
                    </p:blipFill>
                    <p:spPr>
                      <a:xfrm>
                        <a:off x="1488440" y="427355"/>
                        <a:ext cx="3095625" cy="5842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88265"/>
            <a:ext cx="7526655" cy="998855"/>
          </a:xfrm>
        </p:spPr>
        <p:txBody>
          <a:bodyPr/>
          <a:p>
            <a:r>
              <a:rPr lang="zh-CN" altLang="en-US"/>
              <a:t>精馏</a:t>
            </a:r>
            <a:r>
              <a:rPr lang="en-US" altLang="zh-CN"/>
              <a:t>---</a:t>
            </a:r>
            <a:r>
              <a:rPr lang="zh-CN" altLang="en-US"/>
              <a:t>废水中低沸点溶剂去除的最佳选择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367780" y="1495425"/>
            <a:ext cx="2538095" cy="4526280"/>
          </a:xfr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/>
          <a:p>
            <a:pPr marL="0" indent="0">
              <a:lnSpc>
                <a:spcPct val="150000"/>
              </a:lnSpc>
              <a:buNone/>
            </a:pPr>
            <a:r>
              <a:rPr lang="en-US" altLang="zh-CN" sz="2000"/>
              <a:t>1. </a:t>
            </a:r>
            <a:r>
              <a:rPr lang="zh-CN" altLang="en-US" sz="2000"/>
              <a:t>蒸馏脱醇效果差，能耗不低。</a:t>
            </a:r>
            <a:endParaRPr lang="zh-CN" altLang="en-US" sz="200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/>
              <a:t>蒸馏出的醇浓度不够</a:t>
            </a:r>
            <a:endParaRPr lang="zh-CN" altLang="en-US" sz="200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/>
              <a:t>2. </a:t>
            </a:r>
            <a:r>
              <a:rPr lang="zh-CN" altLang="en-US" sz="2000"/>
              <a:t>芬顿效果差。</a:t>
            </a:r>
            <a:endParaRPr lang="zh-CN" altLang="en-US" sz="200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/>
              <a:t>高级氧化对小分子效果不够好。</a:t>
            </a:r>
            <a:endParaRPr lang="zh-CN" altLang="en-US" sz="200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/>
              <a:t>3. </a:t>
            </a:r>
            <a:r>
              <a:rPr lang="zh-CN" altLang="en-US" sz="2000"/>
              <a:t>生化经常崩溃</a:t>
            </a:r>
            <a:endParaRPr lang="zh-CN" altLang="en-US" sz="200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/>
              <a:t>  </a:t>
            </a:r>
            <a:endParaRPr lang="zh-CN" altLang="en-US" sz="2000"/>
          </a:p>
          <a:p>
            <a:pPr marL="0" indent="0">
              <a:lnSpc>
                <a:spcPct val="150000"/>
              </a:lnSpc>
              <a:buNone/>
            </a:pPr>
            <a:endParaRPr lang="zh-CN" altLang="en-US" sz="2000"/>
          </a:p>
          <a:p>
            <a:pPr marL="0" indent="0">
              <a:lnSpc>
                <a:spcPct val="150000"/>
              </a:lnSpc>
              <a:buNone/>
            </a:pPr>
            <a:endParaRPr lang="en-US" altLang="zh-CN" sz="2000"/>
          </a:p>
          <a:p>
            <a:pPr marL="0" indent="0">
              <a:lnSpc>
                <a:spcPct val="150000"/>
              </a:lnSpc>
              <a:buNone/>
            </a:pPr>
            <a:endParaRPr lang="en-US" altLang="zh-CN" sz="2000"/>
          </a:p>
          <a:p>
            <a:pPr marL="0" indent="0">
              <a:lnSpc>
                <a:spcPct val="150000"/>
              </a:lnSpc>
              <a:buNone/>
            </a:pPr>
            <a:endParaRPr lang="en-US" altLang="zh-CN" sz="2000"/>
          </a:p>
          <a:p>
            <a:pPr marL="0" indent="0">
              <a:lnSpc>
                <a:spcPct val="150000"/>
              </a:lnSpc>
              <a:buNone/>
            </a:pPr>
            <a:endParaRPr lang="zh-CN" altLang="en-US" sz="2000"/>
          </a:p>
          <a:p>
            <a:pPr marL="0" indent="0">
              <a:lnSpc>
                <a:spcPct val="150000"/>
              </a:lnSpc>
              <a:buNone/>
            </a:pPr>
            <a:endParaRPr lang="zh-CN" altLang="en-US" sz="2000"/>
          </a:p>
          <a:p>
            <a:endParaRPr lang="zh-CN" altLang="en-US" sz="2000"/>
          </a:p>
        </p:txBody>
      </p:sp>
      <p:graphicFrame>
        <p:nvGraphicFramePr>
          <p:cNvPr id="7" name="对象 6"/>
          <p:cNvGraphicFramePr/>
          <p:nvPr/>
        </p:nvGraphicFramePr>
        <p:xfrm>
          <a:off x="3337560" y="1546225"/>
          <a:ext cx="2468880" cy="4475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1" imgW="2466975" imgH="3762375" progId="Paint.Picture">
                  <p:embed/>
                </p:oleObj>
              </mc:Choice>
              <mc:Fallback>
                <p:oleObj name="" r:id="rId1" imgW="2466975" imgH="3762375" progId="Paint.Picture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2"/>
                    </p:blipFill>
                    <p:spPr>
                      <a:xfrm>
                        <a:off x="3337560" y="1546225"/>
                        <a:ext cx="2468880" cy="4475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内容占位符 2"/>
          <p:cNvSpPr>
            <a:spLocks noGrp="1"/>
          </p:cNvSpPr>
          <p:nvPr/>
        </p:nvSpPr>
        <p:spPr>
          <a:xfrm>
            <a:off x="413385" y="1621790"/>
            <a:ext cx="2288540" cy="452628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无锡某工厂</a:t>
            </a:r>
            <a:endParaRPr lang="zh-CN" altLang="en-US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r>
              <a:rPr lang="en-US" altLang="zh-CN"/>
              <a:t>COD</a:t>
            </a:r>
            <a:r>
              <a:rPr lang="zh-CN" altLang="en-US"/>
              <a:t>：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54000mg/l</a:t>
            </a: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r>
              <a:rPr lang="zh-CN" altLang="en-US"/>
              <a:t>乙醇：</a:t>
            </a:r>
            <a:r>
              <a:rPr lang="en-US" altLang="zh-CN"/>
              <a:t>2.5%</a:t>
            </a: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精馏</a:t>
            </a:r>
            <a:endParaRPr lang="zh-CN" altLang="en-US"/>
          </a:p>
        </p:txBody>
      </p:sp>
      <p:graphicFrame>
        <p:nvGraphicFramePr>
          <p:cNvPr id="5" name="内容占位符 4"/>
          <p:cNvGraphicFramePr>
            <a:graphicFrameLocks noChangeAspect="1"/>
          </p:cNvGraphicFramePr>
          <p:nvPr>
            <p:ph sz="half" idx="1"/>
          </p:nvPr>
        </p:nvGraphicFramePr>
        <p:xfrm>
          <a:off x="33655" y="1600200"/>
          <a:ext cx="5086350" cy="471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5172075" imgH="4791075" progId="Paint.Picture">
                  <p:embed/>
                </p:oleObj>
              </mc:Choice>
              <mc:Fallback>
                <p:oleObj name="" r:id="rId1" imgW="5172075" imgH="4791075" progId="Paint.Picture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2"/>
                    </p:blipFill>
                    <p:spPr>
                      <a:xfrm>
                        <a:off x="33655" y="1600200"/>
                        <a:ext cx="5086350" cy="471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表格 8"/>
          <p:cNvGraphicFramePr/>
          <p:nvPr/>
        </p:nvGraphicFramePr>
        <p:xfrm>
          <a:off x="5878830" y="1774190"/>
          <a:ext cx="255016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815"/>
                <a:gridCol w="1617345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项目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数值</a:t>
                      </a:r>
                      <a:endParaRPr lang="zh-CN" altLang="en-US" sz="14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回流比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5</a:t>
                      </a:r>
                      <a:r>
                        <a:rPr lang="zh-CN" altLang="en-US" sz="1400"/>
                        <a:t>：</a:t>
                      </a:r>
                      <a:r>
                        <a:rPr lang="en-US" altLang="zh-CN" sz="1400"/>
                        <a:t>1</a:t>
                      </a:r>
                      <a:endParaRPr lang="en-US" altLang="zh-CN" sz="14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塔顶出料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乙醇含量</a:t>
                      </a:r>
                      <a:r>
                        <a:rPr lang="en-US" altLang="zh-CN" sz="1400"/>
                        <a:t>95%</a:t>
                      </a:r>
                      <a:endParaRPr lang="en-US" altLang="zh-CN" sz="14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塔底出料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乙醇：</a:t>
                      </a:r>
                      <a:r>
                        <a:rPr lang="en-US" altLang="zh-CN" sz="1400"/>
                        <a:t>0.05</a:t>
                      </a:r>
                      <a:r>
                        <a:rPr lang="en-US" altLang="zh-CN" sz="1400"/>
                        <a:t>%</a:t>
                      </a:r>
                      <a:endParaRPr lang="en-US" altLang="zh-CN" sz="14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COD</a:t>
                      </a:r>
                      <a:r>
                        <a:rPr lang="zh-CN" altLang="en-US" sz="1400"/>
                        <a:t>：</a:t>
                      </a:r>
                      <a:r>
                        <a:rPr lang="en-US" altLang="zh-CN" sz="1400"/>
                        <a:t>5000</a:t>
                      </a:r>
                      <a:endParaRPr lang="en-US" altLang="zh-CN" sz="14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温度：</a:t>
                      </a:r>
                      <a:r>
                        <a:rPr lang="en-US" altLang="zh-CN" sz="1400"/>
                        <a:t>70C</a:t>
                      </a:r>
                      <a:endParaRPr lang="en-US" altLang="zh-CN" sz="14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提馏段段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DN600</a:t>
                      </a:r>
                      <a:endParaRPr lang="en-US" altLang="zh-CN" sz="14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精馏段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DN1200</a:t>
                      </a:r>
                      <a:endParaRPr lang="en-US" altLang="zh-CN" sz="14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后续芬顿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COD</a:t>
                      </a:r>
                      <a:r>
                        <a:rPr lang="zh-CN" altLang="en-US" sz="1400"/>
                        <a:t>：</a:t>
                      </a:r>
                      <a:r>
                        <a:rPr lang="en-US" altLang="zh-CN" sz="1400"/>
                        <a:t>1500</a:t>
                      </a:r>
                      <a:endParaRPr lang="en-US" altLang="zh-CN" sz="14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药剂：</a:t>
                      </a:r>
                      <a:r>
                        <a:rPr lang="en-US" altLang="zh-CN" sz="1400"/>
                        <a:t>2</a:t>
                      </a:r>
                      <a:r>
                        <a:rPr lang="en-US" altLang="zh-CN" sz="1400"/>
                        <a:t>0%</a:t>
                      </a:r>
                      <a:endParaRPr lang="en-US" altLang="zh-CN" sz="14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后续生化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COD</a:t>
                      </a:r>
                      <a:r>
                        <a:rPr lang="zh-CN" altLang="en-US" sz="1400"/>
                        <a:t>：</a:t>
                      </a:r>
                      <a:r>
                        <a:rPr lang="en-US" altLang="zh-CN" sz="1400"/>
                        <a:t>200</a:t>
                      </a:r>
                      <a:endParaRPr lang="en-US" altLang="zh-CN" sz="14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稳定</a:t>
                      </a:r>
                      <a:endParaRPr lang="zh-CN" altLang="en-US" sz="14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精馏：能耗真的很高</a:t>
            </a:r>
            <a:endParaRPr lang="zh-CN" altLang="en-US"/>
          </a:p>
        </p:txBody>
      </p:sp>
      <p:graphicFrame>
        <p:nvGraphicFramePr>
          <p:cNvPr id="7" name="表格 6"/>
          <p:cNvGraphicFramePr/>
          <p:nvPr/>
        </p:nvGraphicFramePr>
        <p:xfrm>
          <a:off x="267970" y="1524000"/>
          <a:ext cx="5020310" cy="400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4760"/>
                <a:gridCol w="1689735"/>
                <a:gridCol w="1071245"/>
                <a:gridCol w="1004570"/>
              </a:tblGrid>
              <a:tr h="381000">
                <a:tc gridSpan="4"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/>
                        <a:t>热量计算</a:t>
                      </a:r>
                      <a:endParaRPr lang="zh-CN" altLang="en-US" sz="1600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/>
                        <a:t>项目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/>
                        <a:t>数量，</a:t>
                      </a:r>
                      <a:r>
                        <a:rPr lang="en-US" altLang="zh-CN" sz="1600"/>
                        <a:t>kg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/>
                        <a:t>热值，</a:t>
                      </a:r>
                      <a:r>
                        <a:rPr lang="en-US" altLang="zh-CN" sz="1600"/>
                        <a:t>kJ</a:t>
                      </a:r>
                      <a:r>
                        <a:rPr lang="en-US" altLang="zh-CN" sz="1600"/>
                        <a:t>/kg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/>
                        <a:t>总热值：</a:t>
                      </a:r>
                      <a:endParaRPr lang="zh-CN" altLang="en-US" sz="1600"/>
                    </a:p>
                    <a:p>
                      <a:pPr>
                        <a:buNone/>
                      </a:pPr>
                      <a:r>
                        <a:rPr lang="en-US" altLang="zh-CN" sz="1600"/>
                        <a:t>M</a:t>
                      </a:r>
                      <a:r>
                        <a:rPr lang="en-US" altLang="zh-CN" sz="1600"/>
                        <a:t>J/</a:t>
                      </a:r>
                      <a:r>
                        <a:rPr lang="zh-CN" altLang="en-US" sz="1600"/>
                        <a:t>吨水</a:t>
                      </a:r>
                      <a:endParaRPr lang="zh-CN" altLang="en-US" sz="16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/>
                        <a:t>乙醇蒸发量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/>
                        <a:t>2%*6=120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/>
                        <a:t>902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/>
                        <a:t>108</a:t>
                      </a:r>
                      <a:endParaRPr lang="en-US" altLang="zh-CN" sz="16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/>
                        <a:t>水的蒸发量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/>
                        <a:t>2%*5.3%*6=6.36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/>
                        <a:t>2576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/>
                        <a:t>14.4</a:t>
                      </a:r>
                      <a:endParaRPr lang="en-US" altLang="zh-CN" sz="16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/>
                        <a:t>水的加热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/>
                        <a:t>1000kg,</a:t>
                      </a:r>
                      <a:r>
                        <a:rPr lang="zh-CN" altLang="en-US" sz="1600"/>
                        <a:t>温度从</a:t>
                      </a:r>
                      <a:r>
                        <a:rPr lang="en-US" altLang="zh-CN" sz="1600"/>
                        <a:t>25C</a:t>
                      </a:r>
                      <a:r>
                        <a:rPr lang="zh-CN" altLang="en-US" sz="1600"/>
                        <a:t>到</a:t>
                      </a:r>
                      <a:r>
                        <a:rPr lang="en-US" altLang="zh-CN" sz="1600"/>
                        <a:t>70C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/>
                        <a:t>4.2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/>
                        <a:t>189</a:t>
                      </a:r>
                      <a:endParaRPr lang="en-US" altLang="zh-CN" sz="16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/>
                        <a:t>总热负荷：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/>
                        <a:t>311.4</a:t>
                      </a:r>
                      <a:endParaRPr lang="en-US" altLang="zh-CN" sz="1600"/>
                    </a:p>
                  </a:txBody>
                  <a:tcPr/>
                </a:tc>
              </a:tr>
              <a:tr h="381000">
                <a:tc gridSpan="3"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 b="1">
                          <a:solidFill>
                            <a:srgbClr val="FF0000"/>
                          </a:solidFill>
                        </a:rPr>
                        <a:t>蒸汽消耗：吨蒸汽</a:t>
                      </a:r>
                      <a:r>
                        <a:rPr lang="en-US" altLang="zh-CN" sz="1600" b="1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zh-CN" altLang="en-US" sz="1600" b="1">
                          <a:solidFill>
                            <a:srgbClr val="FF0000"/>
                          </a:solidFill>
                        </a:rPr>
                        <a:t>吨污水</a:t>
                      </a:r>
                      <a:endParaRPr lang="zh-CN" altLang="en-US" sz="16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 b="1">
                          <a:solidFill>
                            <a:srgbClr val="FF0000"/>
                          </a:solidFill>
                        </a:rPr>
                        <a:t>0.12</a:t>
                      </a:r>
                      <a:endParaRPr lang="en-US" altLang="zh-CN" sz="16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237490" y="4777740"/>
            <a:ext cx="505587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0070C0"/>
                </a:solidFill>
              </a:rPr>
              <a:t>可以用低等级的蒸汽</a:t>
            </a:r>
            <a:endParaRPr lang="zh-CN" altLang="en-US" b="1">
              <a:solidFill>
                <a:srgbClr val="0070C0"/>
              </a:solidFill>
            </a:endParaRPr>
          </a:p>
        </p:txBody>
      </p:sp>
      <p:graphicFrame>
        <p:nvGraphicFramePr>
          <p:cNvPr id="9" name="表格 8"/>
          <p:cNvGraphicFramePr/>
          <p:nvPr/>
        </p:nvGraphicFramePr>
        <p:xfrm>
          <a:off x="5814695" y="1541780"/>
          <a:ext cx="319278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260"/>
                <a:gridCol w="1064260"/>
                <a:gridCol w="1064260"/>
              </a:tblGrid>
              <a:tr h="381000">
                <a:tc gridSpan="3"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比较</a:t>
                      </a:r>
                      <a:endParaRPr lang="zh-CN" altLang="en-US" sz="1400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精馏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蒸馏</a:t>
                      </a:r>
                      <a:endParaRPr lang="zh-CN" altLang="en-US" sz="14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乙醇蒸发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多，</a:t>
                      </a:r>
                      <a:r>
                        <a:rPr lang="en-US" altLang="zh-CN" sz="1400"/>
                        <a:t>10</a:t>
                      </a:r>
                      <a:r>
                        <a:rPr lang="zh-CN" altLang="en-US" sz="1400"/>
                        <a:t>倍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少</a:t>
                      </a:r>
                      <a:endParaRPr lang="zh-CN" altLang="en-US" sz="14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水蒸发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少，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20</a:t>
                      </a:r>
                      <a:r>
                        <a:rPr lang="zh-CN" altLang="en-US" sz="1400"/>
                        <a:t>倍</a:t>
                      </a:r>
                      <a:endParaRPr lang="zh-CN" altLang="en-US" sz="14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水加热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同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同</a:t>
                      </a:r>
                      <a:endParaRPr lang="zh-CN" altLang="en-US" sz="14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总负荷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略低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略高</a:t>
                      </a:r>
                      <a:endParaRPr lang="zh-CN" altLang="en-US" sz="14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顶出料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纯度高</a:t>
                      </a:r>
                      <a:endParaRPr lang="zh-CN" altLang="en-US" sz="1400"/>
                    </a:p>
                    <a:p>
                      <a:pPr>
                        <a:buNone/>
                      </a:pPr>
                      <a:r>
                        <a:rPr lang="zh-CN" altLang="en-US" sz="1400"/>
                        <a:t>有价值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纯度低</a:t>
                      </a:r>
                      <a:endParaRPr lang="zh-CN" altLang="en-US" sz="14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底出料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乙醇</a:t>
                      </a:r>
                      <a:r>
                        <a:rPr lang="en-US" altLang="zh-CN" sz="1400"/>
                        <a:t>0.05%</a:t>
                      </a:r>
                      <a:endParaRPr lang="en-US" altLang="zh-CN" sz="1400"/>
                    </a:p>
                    <a:p>
                      <a:pPr>
                        <a:buNone/>
                      </a:pPr>
                      <a:r>
                        <a:rPr lang="zh-CN" altLang="en-US" sz="1400"/>
                        <a:t>对后续芬顿无影响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乙醇</a:t>
                      </a:r>
                      <a:r>
                        <a:rPr lang="en-US" altLang="zh-CN" sz="1400"/>
                        <a:t>1%</a:t>
                      </a:r>
                      <a:endParaRPr lang="en-US" altLang="zh-CN" sz="1400"/>
                    </a:p>
                    <a:p>
                      <a:pPr>
                        <a:buNone/>
                      </a:pPr>
                      <a:r>
                        <a:rPr lang="zh-CN" altLang="en-US" sz="1400"/>
                        <a:t>芬顿不利</a:t>
                      </a:r>
                      <a:endParaRPr lang="zh-CN" altLang="en-US" sz="1400"/>
                    </a:p>
                    <a:p>
                      <a:pPr>
                        <a:buNone/>
                      </a:pPr>
                      <a:r>
                        <a:rPr lang="zh-CN" altLang="en-US" sz="1400"/>
                        <a:t>生化不利</a:t>
                      </a:r>
                      <a:endParaRPr lang="zh-CN" altLang="en-US" sz="14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生化</a:t>
            </a:r>
            <a:r>
              <a:rPr lang="en-US" altLang="zh-CN"/>
              <a:t>+</a:t>
            </a:r>
            <a:r>
              <a:rPr lang="zh-CN" altLang="en-US"/>
              <a:t>高级氧化，新思维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zh-CN" altLang="en-US" sz="2000"/>
              <a:t>直线思维，高级氧化</a:t>
            </a:r>
            <a:r>
              <a:rPr lang="en-US" altLang="zh-CN" sz="2000"/>
              <a:t>+</a:t>
            </a:r>
            <a:r>
              <a:rPr lang="zh-CN" altLang="en-US" sz="2000"/>
              <a:t>生化</a:t>
            </a:r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r>
              <a:rPr lang="zh-CN" altLang="en-US" sz="2000"/>
              <a:t>高级氧化提高可生化性</a:t>
            </a:r>
            <a:endParaRPr lang="zh-CN" altLang="en-US" sz="2000"/>
          </a:p>
        </p:txBody>
      </p:sp>
      <p:graphicFrame>
        <p:nvGraphicFramePr>
          <p:cNvPr id="5" name="内容占位符 4"/>
          <p:cNvGraphicFramePr>
            <a:graphicFrameLocks noChangeAspect="1"/>
          </p:cNvGraphicFramePr>
          <p:nvPr>
            <p:ph sz="half" idx="2"/>
          </p:nvPr>
        </p:nvGraphicFramePr>
        <p:xfrm>
          <a:off x="889000" y="2162175"/>
          <a:ext cx="2552700" cy="277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2552700" imgH="2771775" progId="Paint.Picture">
                  <p:embed/>
                </p:oleObj>
              </mc:Choice>
              <mc:Fallback>
                <p:oleObj name="" r:id="rId1" imgW="2552700" imgH="2771775" progId="Paint.Picture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2"/>
                    </p:blipFill>
                    <p:spPr>
                      <a:xfrm>
                        <a:off x="889000" y="2162175"/>
                        <a:ext cx="2552700" cy="2771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内容占位符 2"/>
          <p:cNvSpPr>
            <a:spLocks noGrp="1"/>
          </p:cNvSpPr>
          <p:nvPr/>
        </p:nvSpPr>
        <p:spPr>
          <a:xfrm>
            <a:off x="4919345" y="1586865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/>
              <a:t>逆向思维，生化</a:t>
            </a:r>
            <a:r>
              <a:rPr lang="en-US" altLang="zh-CN" sz="2000"/>
              <a:t>+</a:t>
            </a:r>
            <a:r>
              <a:rPr lang="zh-CN" altLang="en-US" sz="2000"/>
              <a:t>高级氧化，循环</a:t>
            </a:r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r>
              <a:rPr lang="zh-CN" altLang="en-US" sz="2000"/>
              <a:t>高级氧化提高可生化性</a:t>
            </a:r>
            <a:endParaRPr lang="zh-CN" altLang="en-US" sz="2000"/>
          </a:p>
          <a:p>
            <a:r>
              <a:rPr lang="zh-CN" altLang="en-US" sz="2000"/>
              <a:t>生化提高高级氧化的效率</a:t>
            </a:r>
            <a:endParaRPr lang="zh-CN" altLang="en-US" sz="2000"/>
          </a:p>
        </p:txBody>
      </p:sp>
      <p:graphicFrame>
        <p:nvGraphicFramePr>
          <p:cNvPr id="8" name="对象 7"/>
          <p:cNvGraphicFramePr/>
          <p:nvPr/>
        </p:nvGraphicFramePr>
        <p:xfrm>
          <a:off x="5652135" y="2494915"/>
          <a:ext cx="2573655" cy="2106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3" imgW="2571750" imgH="2105025" progId="Paint.Picture">
                  <p:embed/>
                </p:oleObj>
              </mc:Choice>
              <mc:Fallback>
                <p:oleObj name="" r:id="rId3" imgW="2571750" imgH="2105025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4"/>
                    </p:blipFill>
                    <p:spPr>
                      <a:xfrm>
                        <a:off x="5652135" y="2494915"/>
                        <a:ext cx="2573655" cy="2106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高级氧化，链式反应</a:t>
            </a:r>
            <a:r>
              <a:rPr lang="zh-CN" altLang="en-US"/>
              <a:t>三阶段</a:t>
            </a:r>
            <a:endParaRPr lang="zh-CN" altLang="en-US"/>
          </a:p>
        </p:txBody>
      </p:sp>
      <p:graphicFrame>
        <p:nvGraphicFramePr>
          <p:cNvPr id="6" name="表格 5"/>
          <p:cNvGraphicFramePr/>
          <p:nvPr/>
        </p:nvGraphicFramePr>
        <p:xfrm>
          <a:off x="648335" y="1495425"/>
          <a:ext cx="7675245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995"/>
                <a:gridCol w="6191250"/>
              </a:tblGrid>
              <a:tr h="381000"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/>
                        <a:t>阶段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/>
                        <a:t>反应方程式</a:t>
                      </a:r>
                      <a:endParaRPr lang="zh-CN" altLang="en-US" sz="24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/>
                        <a:t>链启动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400"/>
                        <a:t>H</a:t>
                      </a:r>
                      <a:r>
                        <a:rPr lang="en-US" altLang="zh-CN" sz="2400" baseline="-25000"/>
                        <a:t>2</a:t>
                      </a:r>
                      <a:r>
                        <a:rPr lang="en-US" altLang="zh-CN" sz="2400"/>
                        <a:t>O</a:t>
                      </a:r>
                      <a:r>
                        <a:rPr lang="en-US" altLang="zh-CN" sz="2400" baseline="-25000"/>
                        <a:t>2</a:t>
                      </a:r>
                      <a:r>
                        <a:rPr lang="en-US" altLang="zh-CN" sz="2400"/>
                        <a:t> + Fe</a:t>
                      </a:r>
                      <a:r>
                        <a:rPr lang="en-US" altLang="zh-CN" sz="2400" baseline="30000"/>
                        <a:t>2+</a:t>
                      </a:r>
                      <a:r>
                        <a:rPr lang="en-US" altLang="zh-CN" sz="2400"/>
                        <a:t> ---&gt; HO</a:t>
                      </a:r>
                      <a:r>
                        <a:rPr lang="en-US" altLang="zh-CN" sz="2400" baseline="30000"/>
                        <a:t>. </a:t>
                      </a:r>
                      <a:r>
                        <a:rPr lang="en-US" altLang="zh-CN" sz="2400"/>
                        <a:t>+OH</a:t>
                      </a:r>
                      <a:r>
                        <a:rPr lang="en-US" altLang="zh-CN" sz="2400" baseline="30000"/>
                        <a:t>- </a:t>
                      </a:r>
                      <a:r>
                        <a:rPr lang="en-US" altLang="zh-CN" sz="2400"/>
                        <a:t>+ Fe</a:t>
                      </a:r>
                      <a:r>
                        <a:rPr lang="en-US" altLang="zh-CN" sz="2400" baseline="30000"/>
                        <a:t>3+</a:t>
                      </a:r>
                      <a:endParaRPr lang="zh-CN" altLang="en-US" sz="2400" baseline="300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/>
                        <a:t>链传递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400">
                          <a:sym typeface="+mn-ea"/>
                        </a:rPr>
                        <a:t>HO</a:t>
                      </a:r>
                      <a:r>
                        <a:rPr lang="en-US" altLang="zh-CN" sz="2400" baseline="30000">
                          <a:sym typeface="+mn-ea"/>
                        </a:rPr>
                        <a:t>. </a:t>
                      </a:r>
                      <a:r>
                        <a:rPr lang="en-US" altLang="zh-CN" sz="2400">
                          <a:sym typeface="+mn-ea"/>
                        </a:rPr>
                        <a:t>+ RH ---&gt; R</a:t>
                      </a:r>
                      <a:r>
                        <a:rPr lang="en-US" altLang="zh-CN" sz="2400" baseline="30000">
                          <a:sym typeface="+mn-ea"/>
                        </a:rPr>
                        <a:t>. </a:t>
                      </a:r>
                      <a:r>
                        <a:rPr lang="en-US" altLang="zh-CN" sz="2400">
                          <a:sym typeface="+mn-ea"/>
                        </a:rPr>
                        <a:t>+HCOOH</a:t>
                      </a:r>
                      <a:endParaRPr lang="en-US" altLang="zh-CN" sz="2400">
                        <a:sym typeface="+mn-ea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400">
                          <a:sym typeface="+mn-ea"/>
                        </a:rPr>
                        <a:t>R</a:t>
                      </a:r>
                      <a:r>
                        <a:rPr lang="en-US" altLang="zh-CN" sz="2400" baseline="30000">
                          <a:sym typeface="+mn-ea"/>
                        </a:rPr>
                        <a:t>. </a:t>
                      </a:r>
                      <a:r>
                        <a:rPr lang="en-US" altLang="zh-CN" sz="2400">
                          <a:sym typeface="+mn-ea"/>
                        </a:rPr>
                        <a:t>+ RC=CH+H</a:t>
                      </a:r>
                      <a:r>
                        <a:rPr lang="en-US" altLang="zh-CN" sz="2400" baseline="-25000">
                          <a:sym typeface="+mn-ea"/>
                        </a:rPr>
                        <a:t>2</a:t>
                      </a:r>
                      <a:r>
                        <a:rPr lang="en-US" altLang="zh-CN" sz="2400">
                          <a:sym typeface="+mn-ea"/>
                        </a:rPr>
                        <a:t>O ---&gt; R</a:t>
                      </a:r>
                      <a:r>
                        <a:rPr lang="en-US" altLang="zh-CN" sz="2400" baseline="30000">
                          <a:sym typeface="+mn-ea"/>
                        </a:rPr>
                        <a:t>. </a:t>
                      </a:r>
                      <a:r>
                        <a:rPr lang="en-US" altLang="zh-CN" sz="2400">
                          <a:sym typeface="+mn-ea"/>
                        </a:rPr>
                        <a:t>+RH </a:t>
                      </a:r>
                      <a:endParaRPr lang="en-US" altLang="zh-CN" sz="2400">
                        <a:sym typeface="+mn-ea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/>
                        <a:t>链终止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400">
                          <a:sym typeface="+mn-ea"/>
                        </a:rPr>
                        <a:t>R</a:t>
                      </a:r>
                      <a:r>
                        <a:rPr lang="en-US" altLang="zh-CN" sz="2400" baseline="30000">
                          <a:sym typeface="+mn-ea"/>
                        </a:rPr>
                        <a:t>. </a:t>
                      </a:r>
                      <a:r>
                        <a:rPr lang="en-US" altLang="zh-CN" sz="2400">
                          <a:sym typeface="+mn-ea"/>
                        </a:rPr>
                        <a:t>+ HCOOH ---&gt; RH+CO</a:t>
                      </a:r>
                      <a:r>
                        <a:rPr lang="en-US" altLang="zh-CN" sz="2400" baseline="-25000">
                          <a:sym typeface="+mn-ea"/>
                        </a:rPr>
                        <a:t>2</a:t>
                      </a:r>
                      <a:endParaRPr lang="en-US" altLang="zh-CN" sz="2400" baseline="-25000">
                        <a:sym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695325" y="5053965"/>
            <a:ext cx="776541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/>
              <a:t>芬顿，光催化，电催化，仅是链启动</a:t>
            </a:r>
            <a:endParaRPr lang="zh-CN" altLang="en-US" sz="32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2465</Words>
  <Application>WPS 演示</Application>
  <PresentationFormat>全屏显示(4:3)</PresentationFormat>
  <Paragraphs>644</Paragraphs>
  <Slides>20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9</vt:i4>
      </vt:variant>
      <vt:variant>
        <vt:lpstr>幻灯片标题</vt:lpstr>
      </vt:variant>
      <vt:variant>
        <vt:i4>20</vt:i4>
      </vt:variant>
    </vt:vector>
  </HeadingPairs>
  <TitlesOfParts>
    <vt:vector size="43" baseType="lpstr">
      <vt:lpstr>Arial</vt:lpstr>
      <vt:lpstr>宋体</vt:lpstr>
      <vt:lpstr>Wingdings</vt:lpstr>
      <vt:lpstr>微软雅黑</vt:lpstr>
      <vt:lpstr>Calibri</vt:lpstr>
      <vt:lpstr>Times New Roman</vt:lpstr>
      <vt:lpstr>Calibri</vt:lpstr>
      <vt:lpstr>Times New Roman</vt:lpstr>
      <vt:lpstr>Wingdings</vt:lpstr>
      <vt:lpstr>黑体</vt:lpstr>
      <vt:lpstr>楷体</vt:lpstr>
      <vt:lpstr>Franklin Gothic Book</vt:lpstr>
      <vt:lpstr>华文楷体</vt:lpstr>
      <vt:lpstr>Office 主题​​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制药废水处理的新思维  左卫雄 济南  2017-4-26</vt:lpstr>
      <vt:lpstr>目录</vt:lpstr>
      <vt:lpstr>制药废水的特点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最新技术PK</vt:lpstr>
      <vt:lpstr>电极催化氧化         ——无固废且低运行成本的高级氧化技术</vt:lpstr>
      <vt:lpstr>PowerPoint 演示文稿</vt:lpstr>
      <vt:lpstr>案例：台州某上市公司，制药废水</vt:lpstr>
      <vt:lpstr>案例：台州某上市公司，制药废水</vt:lpstr>
      <vt:lpstr>综合案例：盐城某公司，制药废水</vt:lpstr>
      <vt:lpstr>PowerPoint 演示文稿</vt:lpstr>
      <vt:lpstr>一些问题的探讨：更难的水</vt:lpstr>
      <vt:lpstr>一些问题的探讨：链启动的差异？</vt:lpstr>
      <vt:lpstr>Thank you!</vt:lpstr>
    </vt:vector>
  </TitlesOfParts>
  <Company>广东梅县东山中学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冰蝴蝶</dc:creator>
  <cp:lastModifiedBy>mypc</cp:lastModifiedBy>
  <cp:revision>286</cp:revision>
  <dcterms:created xsi:type="dcterms:W3CDTF">2011-10-16T12:57:00Z</dcterms:created>
  <dcterms:modified xsi:type="dcterms:W3CDTF">2017-04-25T04:55:24Z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