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81" r:id="rId3"/>
    <p:sldId id="282" r:id="rId4"/>
    <p:sldId id="283" r:id="rId5"/>
    <p:sldId id="285" r:id="rId6"/>
    <p:sldId id="289" r:id="rId7"/>
    <p:sldId id="291" r:id="rId8"/>
    <p:sldId id="296" r:id="rId9"/>
    <p:sldId id="292" r:id="rId10"/>
    <p:sldId id="299" r:id="rId11"/>
    <p:sldId id="298" r:id="rId12"/>
    <p:sldId id="293" r:id="rId13"/>
    <p:sldId id="304" r:id="rId14"/>
    <p:sldId id="297" r:id="rId15"/>
    <p:sldId id="258" r:id="rId16"/>
    <p:sldId id="262" r:id="rId17"/>
    <p:sldId id="301" r:id="rId18"/>
    <p:sldId id="302" r:id="rId19"/>
    <p:sldId id="275" r:id="rId20"/>
    <p:sldId id="272" r:id="rId21"/>
    <p:sldId id="279" r:id="rId22"/>
    <p:sldId id="267" r:id="rId23"/>
    <p:sldId id="273" r:id="rId24"/>
    <p:sldId id="274" r:id="rId25"/>
    <p:sldId id="268" r:id="rId26"/>
    <p:sldId id="271" r:id="rId27"/>
    <p:sldId id="269" r:id="rId28"/>
    <p:sldId id="277" r:id="rId29"/>
    <p:sldId id="270" r:id="rId30"/>
    <p:sldId id="259" r:id="rId31"/>
    <p:sldId id="263" r:id="rId32"/>
    <p:sldId id="290" r:id="rId33"/>
    <p:sldId id="276" r:id="rId34"/>
    <p:sldId id="278" r:id="rId35"/>
    <p:sldId id="264" r:id="rId36"/>
    <p:sldId id="286" r:id="rId37"/>
    <p:sldId id="300" r:id="rId38"/>
    <p:sldId id="303" r:id="rId39"/>
    <p:sldId id="265" r:id="rId40"/>
    <p:sldId id="266" r:id="rId41"/>
    <p:sldId id="280" r:id="rId42"/>
    <p:sldId id="260" r:id="rId43"/>
    <p:sldId id="261" r:id="rId44"/>
    <p:sldId id="287" r:id="rId45"/>
    <p:sldId id="288" r:id="rId46"/>
    <p:sldId id="257" r:id="rId47"/>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234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107" d="100"/>
          <a:sy n="107" d="100"/>
        </p:scale>
        <p:origin x="-102" y="-144"/>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6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1B44E6-22F8-485A-AC3B-9795F17D9323}" type="doc">
      <dgm:prSet loTypeId="urn:microsoft.com/office/officeart/2005/8/layout/process1" loCatId="process" qsTypeId="urn:microsoft.com/office/officeart/2005/8/quickstyle/simple1" qsCatId="simple" csTypeId="urn:microsoft.com/office/officeart/2005/8/colors/accent1_2" csCatId="accent1" phldr="1"/>
      <dgm:spPr/>
    </dgm:pt>
    <dgm:pt modelId="{445E7CB9-C8D2-42D7-AA1A-44E5869D4990}">
      <dgm:prSet phldrT="[文本]"/>
      <dgm:spPr/>
      <dgm:t>
        <a:bodyPr/>
        <a:lstStyle/>
        <a:p>
          <a:r>
            <a:rPr lang="zh-CN" altLang="en-US" dirty="0" smtClean="0"/>
            <a:t>发酵</a:t>
          </a:r>
          <a:endParaRPr lang="zh-CN" altLang="en-US" dirty="0"/>
        </a:p>
      </dgm:t>
    </dgm:pt>
    <dgm:pt modelId="{F0236FE7-E284-4094-AD68-47C42AE767CF}" type="parTrans" cxnId="{CC98D378-95CD-4E16-AFD5-26E078855C50}">
      <dgm:prSet/>
      <dgm:spPr/>
      <dgm:t>
        <a:bodyPr/>
        <a:lstStyle/>
        <a:p>
          <a:endParaRPr lang="zh-CN" altLang="en-US"/>
        </a:p>
      </dgm:t>
    </dgm:pt>
    <dgm:pt modelId="{98F99DD8-2718-4D07-82A6-01C6912957C2}" type="sibTrans" cxnId="{CC98D378-95CD-4E16-AFD5-26E078855C50}">
      <dgm:prSet/>
      <dgm:spPr/>
      <dgm:t>
        <a:bodyPr/>
        <a:lstStyle/>
        <a:p>
          <a:endParaRPr lang="zh-CN" altLang="en-US"/>
        </a:p>
      </dgm:t>
    </dgm:pt>
    <dgm:pt modelId="{C3EA7F73-1067-403C-BC88-AA1B2E9B807F}">
      <dgm:prSet phldrT="[文本]"/>
      <dgm:spPr/>
      <dgm:t>
        <a:bodyPr/>
        <a:lstStyle/>
        <a:p>
          <a:r>
            <a:rPr lang="zh-CN" altLang="en-US" dirty="0" smtClean="0"/>
            <a:t>离心</a:t>
          </a:r>
          <a:endParaRPr lang="zh-CN" altLang="en-US" dirty="0"/>
        </a:p>
      </dgm:t>
    </dgm:pt>
    <dgm:pt modelId="{75E96CE1-1CD1-46E8-A0EF-D0931FBE06C8}" type="parTrans" cxnId="{58218392-8DAA-4D38-96E8-E3F9DEDED5FE}">
      <dgm:prSet/>
      <dgm:spPr/>
      <dgm:t>
        <a:bodyPr/>
        <a:lstStyle/>
        <a:p>
          <a:endParaRPr lang="zh-CN" altLang="en-US"/>
        </a:p>
      </dgm:t>
    </dgm:pt>
    <dgm:pt modelId="{8376EFD6-D959-4FAC-8620-B195E04A9BC1}" type="sibTrans" cxnId="{58218392-8DAA-4D38-96E8-E3F9DEDED5FE}">
      <dgm:prSet/>
      <dgm:spPr/>
      <dgm:t>
        <a:bodyPr/>
        <a:lstStyle/>
        <a:p>
          <a:endParaRPr lang="zh-CN" altLang="en-US"/>
        </a:p>
      </dgm:t>
    </dgm:pt>
    <dgm:pt modelId="{5B34A9F7-E90F-47EA-A1E4-1E55ECA66DED}">
      <dgm:prSet phldrT="[文本]"/>
      <dgm:spPr/>
      <dgm:t>
        <a:bodyPr/>
        <a:lstStyle/>
        <a:p>
          <a:r>
            <a:rPr lang="zh-CN" altLang="en-US" dirty="0" smtClean="0"/>
            <a:t>纯化</a:t>
          </a:r>
          <a:endParaRPr lang="zh-CN" altLang="en-US" dirty="0"/>
        </a:p>
      </dgm:t>
    </dgm:pt>
    <dgm:pt modelId="{298EA70A-EDC3-4F12-9414-8E273CDF13CE}" type="parTrans" cxnId="{F179D51D-4E97-4972-BAD0-46D26369F4F0}">
      <dgm:prSet/>
      <dgm:spPr/>
      <dgm:t>
        <a:bodyPr/>
        <a:lstStyle/>
        <a:p>
          <a:endParaRPr lang="zh-CN" altLang="en-US"/>
        </a:p>
      </dgm:t>
    </dgm:pt>
    <dgm:pt modelId="{5A2F5ECF-EB36-4E0A-BC10-3A0C25E2960F}" type="sibTrans" cxnId="{F179D51D-4E97-4972-BAD0-46D26369F4F0}">
      <dgm:prSet/>
      <dgm:spPr/>
      <dgm:t>
        <a:bodyPr/>
        <a:lstStyle/>
        <a:p>
          <a:endParaRPr lang="zh-CN" altLang="en-US"/>
        </a:p>
      </dgm:t>
    </dgm:pt>
    <dgm:pt modelId="{5B6664A4-A60C-4E89-832B-3C5B7E828A88}" type="pres">
      <dgm:prSet presAssocID="{D71B44E6-22F8-485A-AC3B-9795F17D9323}" presName="Name0" presStyleCnt="0">
        <dgm:presLayoutVars>
          <dgm:dir/>
          <dgm:resizeHandles val="exact"/>
        </dgm:presLayoutVars>
      </dgm:prSet>
      <dgm:spPr/>
    </dgm:pt>
    <dgm:pt modelId="{7A1C5458-632E-4207-89A0-DE50ED5E4323}" type="pres">
      <dgm:prSet presAssocID="{445E7CB9-C8D2-42D7-AA1A-44E5869D4990}" presName="node" presStyleLbl="node1" presStyleIdx="0" presStyleCnt="3">
        <dgm:presLayoutVars>
          <dgm:bulletEnabled val="1"/>
        </dgm:presLayoutVars>
      </dgm:prSet>
      <dgm:spPr/>
      <dgm:t>
        <a:bodyPr/>
        <a:lstStyle/>
        <a:p>
          <a:endParaRPr lang="zh-CN" altLang="en-US"/>
        </a:p>
      </dgm:t>
    </dgm:pt>
    <dgm:pt modelId="{FCCA96CF-5A34-47A3-B6C3-16C6EDFB255C}" type="pres">
      <dgm:prSet presAssocID="{98F99DD8-2718-4D07-82A6-01C6912957C2}" presName="sibTrans" presStyleLbl="sibTrans2D1" presStyleIdx="0" presStyleCnt="2"/>
      <dgm:spPr/>
      <dgm:t>
        <a:bodyPr/>
        <a:lstStyle/>
        <a:p>
          <a:endParaRPr lang="zh-CN" altLang="en-US"/>
        </a:p>
      </dgm:t>
    </dgm:pt>
    <dgm:pt modelId="{F3F85D65-2C0E-43F4-B11D-0C717F7AD189}" type="pres">
      <dgm:prSet presAssocID="{98F99DD8-2718-4D07-82A6-01C6912957C2}" presName="connectorText" presStyleLbl="sibTrans2D1" presStyleIdx="0" presStyleCnt="2"/>
      <dgm:spPr/>
      <dgm:t>
        <a:bodyPr/>
        <a:lstStyle/>
        <a:p>
          <a:endParaRPr lang="zh-CN" altLang="en-US"/>
        </a:p>
      </dgm:t>
    </dgm:pt>
    <dgm:pt modelId="{FEC787C3-CA63-430E-829F-5FB1EAC4C2D1}" type="pres">
      <dgm:prSet presAssocID="{C3EA7F73-1067-403C-BC88-AA1B2E9B807F}" presName="node" presStyleLbl="node1" presStyleIdx="1" presStyleCnt="3">
        <dgm:presLayoutVars>
          <dgm:bulletEnabled val="1"/>
        </dgm:presLayoutVars>
      </dgm:prSet>
      <dgm:spPr/>
      <dgm:t>
        <a:bodyPr/>
        <a:lstStyle/>
        <a:p>
          <a:endParaRPr lang="zh-CN" altLang="en-US"/>
        </a:p>
      </dgm:t>
    </dgm:pt>
    <dgm:pt modelId="{C6094E2B-A223-4C36-81DA-384E96007F53}" type="pres">
      <dgm:prSet presAssocID="{8376EFD6-D959-4FAC-8620-B195E04A9BC1}" presName="sibTrans" presStyleLbl="sibTrans2D1" presStyleIdx="1" presStyleCnt="2"/>
      <dgm:spPr/>
      <dgm:t>
        <a:bodyPr/>
        <a:lstStyle/>
        <a:p>
          <a:endParaRPr lang="zh-CN" altLang="en-US"/>
        </a:p>
      </dgm:t>
    </dgm:pt>
    <dgm:pt modelId="{BCED98E7-3D00-46BD-9E0B-B3FA0AEBF633}" type="pres">
      <dgm:prSet presAssocID="{8376EFD6-D959-4FAC-8620-B195E04A9BC1}" presName="connectorText" presStyleLbl="sibTrans2D1" presStyleIdx="1" presStyleCnt="2"/>
      <dgm:spPr/>
      <dgm:t>
        <a:bodyPr/>
        <a:lstStyle/>
        <a:p>
          <a:endParaRPr lang="zh-CN" altLang="en-US"/>
        </a:p>
      </dgm:t>
    </dgm:pt>
    <dgm:pt modelId="{BBBC9202-F519-4F4D-A0E3-82BEB180A9A7}" type="pres">
      <dgm:prSet presAssocID="{5B34A9F7-E90F-47EA-A1E4-1E55ECA66DED}" presName="node" presStyleLbl="node1" presStyleIdx="2" presStyleCnt="3">
        <dgm:presLayoutVars>
          <dgm:bulletEnabled val="1"/>
        </dgm:presLayoutVars>
      </dgm:prSet>
      <dgm:spPr/>
      <dgm:t>
        <a:bodyPr/>
        <a:lstStyle/>
        <a:p>
          <a:endParaRPr lang="zh-CN" altLang="en-US"/>
        </a:p>
      </dgm:t>
    </dgm:pt>
  </dgm:ptLst>
  <dgm:cxnLst>
    <dgm:cxn modelId="{A9D33434-3CF4-45A1-A9F1-1E618A2AE304}" type="presOf" srcId="{98F99DD8-2718-4D07-82A6-01C6912957C2}" destId="{F3F85D65-2C0E-43F4-B11D-0C717F7AD189}" srcOrd="1" destOrd="0" presId="urn:microsoft.com/office/officeart/2005/8/layout/process1"/>
    <dgm:cxn modelId="{86F6A7DE-AD31-4ECC-AF94-3DFECE717FD9}" type="presOf" srcId="{8376EFD6-D959-4FAC-8620-B195E04A9BC1}" destId="{C6094E2B-A223-4C36-81DA-384E96007F53}" srcOrd="0" destOrd="0" presId="urn:microsoft.com/office/officeart/2005/8/layout/process1"/>
    <dgm:cxn modelId="{33E8D036-B020-428F-BB32-3EF495642895}" type="presOf" srcId="{D71B44E6-22F8-485A-AC3B-9795F17D9323}" destId="{5B6664A4-A60C-4E89-832B-3C5B7E828A88}" srcOrd="0" destOrd="0" presId="urn:microsoft.com/office/officeart/2005/8/layout/process1"/>
    <dgm:cxn modelId="{DAA59858-9C85-4F5A-B233-249FFC6528A8}" type="presOf" srcId="{445E7CB9-C8D2-42D7-AA1A-44E5869D4990}" destId="{7A1C5458-632E-4207-89A0-DE50ED5E4323}" srcOrd="0" destOrd="0" presId="urn:microsoft.com/office/officeart/2005/8/layout/process1"/>
    <dgm:cxn modelId="{D92D0840-CEF6-482A-B450-C502CA22532F}" type="presOf" srcId="{98F99DD8-2718-4D07-82A6-01C6912957C2}" destId="{FCCA96CF-5A34-47A3-B6C3-16C6EDFB255C}" srcOrd="0" destOrd="0" presId="urn:microsoft.com/office/officeart/2005/8/layout/process1"/>
    <dgm:cxn modelId="{F179D51D-4E97-4972-BAD0-46D26369F4F0}" srcId="{D71B44E6-22F8-485A-AC3B-9795F17D9323}" destId="{5B34A9F7-E90F-47EA-A1E4-1E55ECA66DED}" srcOrd="2" destOrd="0" parTransId="{298EA70A-EDC3-4F12-9414-8E273CDF13CE}" sibTransId="{5A2F5ECF-EB36-4E0A-BC10-3A0C25E2960F}"/>
    <dgm:cxn modelId="{4206439D-C52F-4147-BB11-7CE2576BF8DF}" type="presOf" srcId="{C3EA7F73-1067-403C-BC88-AA1B2E9B807F}" destId="{FEC787C3-CA63-430E-829F-5FB1EAC4C2D1}" srcOrd="0" destOrd="0" presId="urn:microsoft.com/office/officeart/2005/8/layout/process1"/>
    <dgm:cxn modelId="{58218392-8DAA-4D38-96E8-E3F9DEDED5FE}" srcId="{D71B44E6-22F8-485A-AC3B-9795F17D9323}" destId="{C3EA7F73-1067-403C-BC88-AA1B2E9B807F}" srcOrd="1" destOrd="0" parTransId="{75E96CE1-1CD1-46E8-A0EF-D0931FBE06C8}" sibTransId="{8376EFD6-D959-4FAC-8620-B195E04A9BC1}"/>
    <dgm:cxn modelId="{CC98D378-95CD-4E16-AFD5-26E078855C50}" srcId="{D71B44E6-22F8-485A-AC3B-9795F17D9323}" destId="{445E7CB9-C8D2-42D7-AA1A-44E5869D4990}" srcOrd="0" destOrd="0" parTransId="{F0236FE7-E284-4094-AD68-47C42AE767CF}" sibTransId="{98F99DD8-2718-4D07-82A6-01C6912957C2}"/>
    <dgm:cxn modelId="{395DE584-2883-477B-92BA-F32CF9A9DB73}" type="presOf" srcId="{5B34A9F7-E90F-47EA-A1E4-1E55ECA66DED}" destId="{BBBC9202-F519-4F4D-A0E3-82BEB180A9A7}" srcOrd="0" destOrd="0" presId="urn:microsoft.com/office/officeart/2005/8/layout/process1"/>
    <dgm:cxn modelId="{098021FC-352B-46AB-90AB-D9A7C17A232D}" type="presOf" srcId="{8376EFD6-D959-4FAC-8620-B195E04A9BC1}" destId="{BCED98E7-3D00-46BD-9E0B-B3FA0AEBF633}" srcOrd="1" destOrd="0" presId="urn:microsoft.com/office/officeart/2005/8/layout/process1"/>
    <dgm:cxn modelId="{AF1C8A04-5CB9-45EC-ABF3-E7C4939E2F86}" type="presParOf" srcId="{5B6664A4-A60C-4E89-832B-3C5B7E828A88}" destId="{7A1C5458-632E-4207-89A0-DE50ED5E4323}" srcOrd="0" destOrd="0" presId="urn:microsoft.com/office/officeart/2005/8/layout/process1"/>
    <dgm:cxn modelId="{E0A573A5-4047-427C-9ADA-B80B0CC9229B}" type="presParOf" srcId="{5B6664A4-A60C-4E89-832B-3C5B7E828A88}" destId="{FCCA96CF-5A34-47A3-B6C3-16C6EDFB255C}" srcOrd="1" destOrd="0" presId="urn:microsoft.com/office/officeart/2005/8/layout/process1"/>
    <dgm:cxn modelId="{7B3B6ADF-C41E-4640-A495-BA68CE57F9E1}" type="presParOf" srcId="{FCCA96CF-5A34-47A3-B6C3-16C6EDFB255C}" destId="{F3F85D65-2C0E-43F4-B11D-0C717F7AD189}" srcOrd="0" destOrd="0" presId="urn:microsoft.com/office/officeart/2005/8/layout/process1"/>
    <dgm:cxn modelId="{9BB3421E-A8AA-4DDB-908F-18A352D907A9}" type="presParOf" srcId="{5B6664A4-A60C-4E89-832B-3C5B7E828A88}" destId="{FEC787C3-CA63-430E-829F-5FB1EAC4C2D1}" srcOrd="2" destOrd="0" presId="urn:microsoft.com/office/officeart/2005/8/layout/process1"/>
    <dgm:cxn modelId="{0F8DD503-E684-467D-9835-D5C1A98D5E40}" type="presParOf" srcId="{5B6664A4-A60C-4E89-832B-3C5B7E828A88}" destId="{C6094E2B-A223-4C36-81DA-384E96007F53}" srcOrd="3" destOrd="0" presId="urn:microsoft.com/office/officeart/2005/8/layout/process1"/>
    <dgm:cxn modelId="{A43D5850-B0BB-4B27-8A2D-E4AA671FB7CA}" type="presParOf" srcId="{C6094E2B-A223-4C36-81DA-384E96007F53}" destId="{BCED98E7-3D00-46BD-9E0B-B3FA0AEBF633}" srcOrd="0" destOrd="0" presId="urn:microsoft.com/office/officeart/2005/8/layout/process1"/>
    <dgm:cxn modelId="{496A8822-DB29-4DD4-AB4A-843ED5ECFB38}" type="presParOf" srcId="{5B6664A4-A60C-4E89-832B-3C5B7E828A88}" destId="{BBBC9202-F519-4F4D-A0E3-82BEB180A9A7}" srcOrd="4" destOrd="0" presId="urn:microsoft.com/office/officeart/2005/8/layout/process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4A9343-7437-4085-861A-8E7179C31676}" type="doc">
      <dgm:prSet loTypeId="urn:microsoft.com/office/officeart/2005/8/layout/process1" loCatId="process" qsTypeId="urn:microsoft.com/office/officeart/2005/8/quickstyle/simple1" qsCatId="simple" csTypeId="urn:microsoft.com/office/officeart/2005/8/colors/accent2_1" csCatId="accent2" phldr="1"/>
      <dgm:spPr/>
    </dgm:pt>
    <dgm:pt modelId="{C7A6A6C9-429B-4B84-A03A-97EDA56B5DD8}">
      <dgm:prSet phldrT="[文本]"/>
      <dgm:spPr/>
      <dgm:t>
        <a:bodyPr/>
        <a:lstStyle/>
        <a:p>
          <a:r>
            <a:rPr lang="zh-CN" altLang="en-US"/>
            <a:t>投料</a:t>
          </a:r>
        </a:p>
      </dgm:t>
    </dgm:pt>
    <dgm:pt modelId="{EF35E3FD-4B45-4FDD-A124-41859278D4CE}" type="parTrans" cxnId="{1112047C-DD0E-4454-83E9-09F74FC842D8}">
      <dgm:prSet/>
      <dgm:spPr/>
      <dgm:t>
        <a:bodyPr/>
        <a:lstStyle/>
        <a:p>
          <a:endParaRPr lang="zh-CN" altLang="en-US"/>
        </a:p>
      </dgm:t>
    </dgm:pt>
    <dgm:pt modelId="{6FD87241-919A-44A0-BF49-3BDF6C6BE742}" type="sibTrans" cxnId="{1112047C-DD0E-4454-83E9-09F74FC842D8}">
      <dgm:prSet/>
      <dgm:spPr/>
      <dgm:t>
        <a:bodyPr/>
        <a:lstStyle/>
        <a:p>
          <a:endParaRPr lang="zh-CN" altLang="en-US"/>
        </a:p>
      </dgm:t>
    </dgm:pt>
    <dgm:pt modelId="{E7B16C33-4AFC-4F29-9D0E-4193BE70980A}">
      <dgm:prSet phldrT="[文本]"/>
      <dgm:spPr/>
      <dgm:t>
        <a:bodyPr/>
        <a:lstStyle/>
        <a:p>
          <a:r>
            <a:rPr lang="zh-CN" altLang="en-US" dirty="0"/>
            <a:t>提取</a:t>
          </a:r>
        </a:p>
      </dgm:t>
    </dgm:pt>
    <dgm:pt modelId="{C5ACB0E3-6A89-406E-994F-11440289ED87}" type="parTrans" cxnId="{9B192E20-B303-4321-86BD-400BA9059908}">
      <dgm:prSet/>
      <dgm:spPr/>
      <dgm:t>
        <a:bodyPr/>
        <a:lstStyle/>
        <a:p>
          <a:endParaRPr lang="zh-CN" altLang="en-US"/>
        </a:p>
      </dgm:t>
    </dgm:pt>
    <dgm:pt modelId="{62E6BEE5-AE03-4A96-88CF-B8BC6BDCBD3F}" type="sibTrans" cxnId="{9B192E20-B303-4321-86BD-400BA9059908}">
      <dgm:prSet/>
      <dgm:spPr/>
      <dgm:t>
        <a:bodyPr/>
        <a:lstStyle/>
        <a:p>
          <a:endParaRPr lang="zh-CN" altLang="en-US"/>
        </a:p>
      </dgm:t>
    </dgm:pt>
    <dgm:pt modelId="{1108683C-1D56-4628-8E03-A3A8EE02DFAA}">
      <dgm:prSet phldrT="[文本]"/>
      <dgm:spPr/>
      <dgm:t>
        <a:bodyPr/>
        <a:lstStyle/>
        <a:p>
          <a:r>
            <a:rPr lang="zh-CN" altLang="en-US"/>
            <a:t>分离</a:t>
          </a:r>
        </a:p>
      </dgm:t>
    </dgm:pt>
    <dgm:pt modelId="{F42DB74F-C280-4AFB-BAEE-FE828DFAFE95}" type="parTrans" cxnId="{35FF9DB6-31D6-4BBE-B692-DFCBF3ECB98E}">
      <dgm:prSet/>
      <dgm:spPr/>
      <dgm:t>
        <a:bodyPr/>
        <a:lstStyle/>
        <a:p>
          <a:endParaRPr lang="zh-CN" altLang="en-US"/>
        </a:p>
      </dgm:t>
    </dgm:pt>
    <dgm:pt modelId="{1CAEE050-09A5-410F-9969-14B37E0312EB}" type="sibTrans" cxnId="{35FF9DB6-31D6-4BBE-B692-DFCBF3ECB98E}">
      <dgm:prSet/>
      <dgm:spPr/>
      <dgm:t>
        <a:bodyPr/>
        <a:lstStyle/>
        <a:p>
          <a:endParaRPr lang="zh-CN" altLang="en-US"/>
        </a:p>
      </dgm:t>
    </dgm:pt>
    <dgm:pt modelId="{B1666FFF-C986-44E5-A9F0-35C6E1FC639C}">
      <dgm:prSet/>
      <dgm:spPr/>
      <dgm:t>
        <a:bodyPr/>
        <a:lstStyle/>
        <a:p>
          <a:r>
            <a:rPr lang="zh-CN" altLang="en-US"/>
            <a:t>浓缩</a:t>
          </a:r>
        </a:p>
      </dgm:t>
    </dgm:pt>
    <dgm:pt modelId="{C8148C77-732F-490F-9951-F89B804BA1D1}" type="parTrans" cxnId="{815C6EE6-0326-460C-8DB7-0DDC273C7D1A}">
      <dgm:prSet/>
      <dgm:spPr/>
      <dgm:t>
        <a:bodyPr/>
        <a:lstStyle/>
        <a:p>
          <a:endParaRPr lang="zh-CN" altLang="en-US"/>
        </a:p>
      </dgm:t>
    </dgm:pt>
    <dgm:pt modelId="{0436FAD4-B74F-42C2-8299-436BA024D3BB}" type="sibTrans" cxnId="{815C6EE6-0326-460C-8DB7-0DDC273C7D1A}">
      <dgm:prSet/>
      <dgm:spPr/>
      <dgm:t>
        <a:bodyPr/>
        <a:lstStyle/>
        <a:p>
          <a:endParaRPr lang="zh-CN" altLang="en-US"/>
        </a:p>
      </dgm:t>
    </dgm:pt>
    <dgm:pt modelId="{F368542F-5716-4E8A-B918-2332D10FC24B}">
      <dgm:prSet/>
      <dgm:spPr/>
      <dgm:t>
        <a:bodyPr/>
        <a:lstStyle/>
        <a:p>
          <a:r>
            <a:rPr lang="zh-CN" altLang="en-US"/>
            <a:t>干燥</a:t>
          </a:r>
        </a:p>
      </dgm:t>
    </dgm:pt>
    <dgm:pt modelId="{3709910D-1816-4AEA-AE68-FDF56295EC2E}" type="parTrans" cxnId="{746DFFDC-DB70-4B76-B91B-857AE45F4830}">
      <dgm:prSet/>
      <dgm:spPr/>
      <dgm:t>
        <a:bodyPr/>
        <a:lstStyle/>
        <a:p>
          <a:endParaRPr lang="zh-CN" altLang="en-US"/>
        </a:p>
      </dgm:t>
    </dgm:pt>
    <dgm:pt modelId="{83732BA2-8D9E-45D1-8F99-8BF6BFB872BA}" type="sibTrans" cxnId="{746DFFDC-DB70-4B76-B91B-857AE45F4830}">
      <dgm:prSet/>
      <dgm:spPr/>
      <dgm:t>
        <a:bodyPr/>
        <a:lstStyle/>
        <a:p>
          <a:endParaRPr lang="zh-CN" altLang="en-US"/>
        </a:p>
      </dgm:t>
    </dgm:pt>
    <dgm:pt modelId="{7369AA11-8090-4383-805E-23C428DB8AA1}">
      <dgm:prSet/>
      <dgm:spPr/>
      <dgm:t>
        <a:bodyPr/>
        <a:lstStyle/>
        <a:p>
          <a:r>
            <a:rPr lang="zh-CN" altLang="en-US" dirty="0"/>
            <a:t>包装</a:t>
          </a:r>
        </a:p>
      </dgm:t>
    </dgm:pt>
    <dgm:pt modelId="{DD6339A9-C9A0-4EF8-8047-9BEF0F748D90}" type="parTrans" cxnId="{1C92B590-36D3-4F81-B650-5E4F92009270}">
      <dgm:prSet/>
      <dgm:spPr/>
      <dgm:t>
        <a:bodyPr/>
        <a:lstStyle/>
        <a:p>
          <a:endParaRPr lang="zh-CN" altLang="en-US"/>
        </a:p>
      </dgm:t>
    </dgm:pt>
    <dgm:pt modelId="{1322CD44-9447-485C-90DE-2FCF3E8E5D18}" type="sibTrans" cxnId="{1C92B590-36D3-4F81-B650-5E4F92009270}">
      <dgm:prSet/>
      <dgm:spPr/>
      <dgm:t>
        <a:bodyPr/>
        <a:lstStyle/>
        <a:p>
          <a:endParaRPr lang="zh-CN" altLang="en-US"/>
        </a:p>
      </dgm:t>
    </dgm:pt>
    <dgm:pt modelId="{2B78D76A-97F2-4F17-8317-96B28D30B89A}" type="pres">
      <dgm:prSet presAssocID="{254A9343-7437-4085-861A-8E7179C31676}" presName="Name0" presStyleCnt="0">
        <dgm:presLayoutVars>
          <dgm:dir/>
          <dgm:resizeHandles val="exact"/>
        </dgm:presLayoutVars>
      </dgm:prSet>
      <dgm:spPr/>
    </dgm:pt>
    <dgm:pt modelId="{785E942D-E7E0-4E07-9038-DABF30BB4ABD}" type="pres">
      <dgm:prSet presAssocID="{C7A6A6C9-429B-4B84-A03A-97EDA56B5DD8}" presName="node" presStyleLbl="node1" presStyleIdx="0" presStyleCnt="6">
        <dgm:presLayoutVars>
          <dgm:bulletEnabled val="1"/>
        </dgm:presLayoutVars>
      </dgm:prSet>
      <dgm:spPr/>
      <dgm:t>
        <a:bodyPr/>
        <a:lstStyle/>
        <a:p>
          <a:endParaRPr lang="zh-CN" altLang="en-US"/>
        </a:p>
      </dgm:t>
    </dgm:pt>
    <dgm:pt modelId="{E4199527-F1AE-4C04-9CD9-A571BD0F1301}" type="pres">
      <dgm:prSet presAssocID="{6FD87241-919A-44A0-BF49-3BDF6C6BE742}" presName="sibTrans" presStyleLbl="sibTrans2D1" presStyleIdx="0" presStyleCnt="5"/>
      <dgm:spPr/>
      <dgm:t>
        <a:bodyPr/>
        <a:lstStyle/>
        <a:p>
          <a:endParaRPr lang="zh-CN" altLang="en-US"/>
        </a:p>
      </dgm:t>
    </dgm:pt>
    <dgm:pt modelId="{1BCAF194-33F6-44F5-8B84-2DF7976CE756}" type="pres">
      <dgm:prSet presAssocID="{6FD87241-919A-44A0-BF49-3BDF6C6BE742}" presName="connectorText" presStyleLbl="sibTrans2D1" presStyleIdx="0" presStyleCnt="5"/>
      <dgm:spPr/>
      <dgm:t>
        <a:bodyPr/>
        <a:lstStyle/>
        <a:p>
          <a:endParaRPr lang="zh-CN" altLang="en-US"/>
        </a:p>
      </dgm:t>
    </dgm:pt>
    <dgm:pt modelId="{1BFBA28C-2DD0-4C94-A4ED-BC4C2D92202C}" type="pres">
      <dgm:prSet presAssocID="{E7B16C33-4AFC-4F29-9D0E-4193BE70980A}" presName="node" presStyleLbl="node1" presStyleIdx="1" presStyleCnt="6">
        <dgm:presLayoutVars>
          <dgm:bulletEnabled val="1"/>
        </dgm:presLayoutVars>
      </dgm:prSet>
      <dgm:spPr/>
      <dgm:t>
        <a:bodyPr/>
        <a:lstStyle/>
        <a:p>
          <a:endParaRPr lang="zh-CN" altLang="en-US"/>
        </a:p>
      </dgm:t>
    </dgm:pt>
    <dgm:pt modelId="{A78A7E8F-00EF-43D4-AA1B-387B0F146FDF}" type="pres">
      <dgm:prSet presAssocID="{62E6BEE5-AE03-4A96-88CF-B8BC6BDCBD3F}" presName="sibTrans" presStyleLbl="sibTrans2D1" presStyleIdx="1" presStyleCnt="5"/>
      <dgm:spPr/>
      <dgm:t>
        <a:bodyPr/>
        <a:lstStyle/>
        <a:p>
          <a:endParaRPr lang="zh-CN" altLang="en-US"/>
        </a:p>
      </dgm:t>
    </dgm:pt>
    <dgm:pt modelId="{89903726-C493-4864-9476-DF17A95D683D}" type="pres">
      <dgm:prSet presAssocID="{62E6BEE5-AE03-4A96-88CF-B8BC6BDCBD3F}" presName="connectorText" presStyleLbl="sibTrans2D1" presStyleIdx="1" presStyleCnt="5"/>
      <dgm:spPr/>
      <dgm:t>
        <a:bodyPr/>
        <a:lstStyle/>
        <a:p>
          <a:endParaRPr lang="zh-CN" altLang="en-US"/>
        </a:p>
      </dgm:t>
    </dgm:pt>
    <dgm:pt modelId="{CFC7E98C-A6BF-497F-A7C2-17CBA1F06E61}" type="pres">
      <dgm:prSet presAssocID="{1108683C-1D56-4628-8E03-A3A8EE02DFAA}" presName="node" presStyleLbl="node1" presStyleIdx="2" presStyleCnt="6" custLinFactNeighborX="11883" custLinFactNeighborY="20">
        <dgm:presLayoutVars>
          <dgm:bulletEnabled val="1"/>
        </dgm:presLayoutVars>
      </dgm:prSet>
      <dgm:spPr/>
      <dgm:t>
        <a:bodyPr/>
        <a:lstStyle/>
        <a:p>
          <a:endParaRPr lang="zh-CN" altLang="en-US"/>
        </a:p>
      </dgm:t>
    </dgm:pt>
    <dgm:pt modelId="{A0ECF034-7527-460E-9A47-D2B08D48A08B}" type="pres">
      <dgm:prSet presAssocID="{1CAEE050-09A5-410F-9969-14B37E0312EB}" presName="sibTrans" presStyleLbl="sibTrans2D1" presStyleIdx="2" presStyleCnt="5"/>
      <dgm:spPr/>
      <dgm:t>
        <a:bodyPr/>
        <a:lstStyle/>
        <a:p>
          <a:endParaRPr lang="zh-CN" altLang="en-US"/>
        </a:p>
      </dgm:t>
    </dgm:pt>
    <dgm:pt modelId="{42EB3E6C-2588-4AED-81DC-F201F360139E}" type="pres">
      <dgm:prSet presAssocID="{1CAEE050-09A5-410F-9969-14B37E0312EB}" presName="connectorText" presStyleLbl="sibTrans2D1" presStyleIdx="2" presStyleCnt="5"/>
      <dgm:spPr/>
      <dgm:t>
        <a:bodyPr/>
        <a:lstStyle/>
        <a:p>
          <a:endParaRPr lang="zh-CN" altLang="en-US"/>
        </a:p>
      </dgm:t>
    </dgm:pt>
    <dgm:pt modelId="{7F1190F8-8060-4E40-A106-700B5D869E90}" type="pres">
      <dgm:prSet presAssocID="{B1666FFF-C986-44E5-A9F0-35C6E1FC639C}" presName="node" presStyleLbl="node1" presStyleIdx="3" presStyleCnt="6">
        <dgm:presLayoutVars>
          <dgm:bulletEnabled val="1"/>
        </dgm:presLayoutVars>
      </dgm:prSet>
      <dgm:spPr/>
      <dgm:t>
        <a:bodyPr/>
        <a:lstStyle/>
        <a:p>
          <a:endParaRPr lang="zh-CN" altLang="en-US"/>
        </a:p>
      </dgm:t>
    </dgm:pt>
    <dgm:pt modelId="{D232A246-692D-4062-BB73-9A704B930E7D}" type="pres">
      <dgm:prSet presAssocID="{0436FAD4-B74F-42C2-8299-436BA024D3BB}" presName="sibTrans" presStyleLbl="sibTrans2D1" presStyleIdx="3" presStyleCnt="5"/>
      <dgm:spPr/>
      <dgm:t>
        <a:bodyPr/>
        <a:lstStyle/>
        <a:p>
          <a:endParaRPr lang="zh-CN" altLang="en-US"/>
        </a:p>
      </dgm:t>
    </dgm:pt>
    <dgm:pt modelId="{FDAD8BED-45DB-4648-B9CE-9AB88349DC18}" type="pres">
      <dgm:prSet presAssocID="{0436FAD4-B74F-42C2-8299-436BA024D3BB}" presName="connectorText" presStyleLbl="sibTrans2D1" presStyleIdx="3" presStyleCnt="5"/>
      <dgm:spPr/>
      <dgm:t>
        <a:bodyPr/>
        <a:lstStyle/>
        <a:p>
          <a:endParaRPr lang="zh-CN" altLang="en-US"/>
        </a:p>
      </dgm:t>
    </dgm:pt>
    <dgm:pt modelId="{AEEE0CEC-B9DA-4A0D-86AD-90F27C832379}" type="pres">
      <dgm:prSet presAssocID="{F368542F-5716-4E8A-B918-2332D10FC24B}" presName="node" presStyleLbl="node1" presStyleIdx="4" presStyleCnt="6">
        <dgm:presLayoutVars>
          <dgm:bulletEnabled val="1"/>
        </dgm:presLayoutVars>
      </dgm:prSet>
      <dgm:spPr/>
      <dgm:t>
        <a:bodyPr/>
        <a:lstStyle/>
        <a:p>
          <a:endParaRPr lang="zh-CN" altLang="en-US"/>
        </a:p>
      </dgm:t>
    </dgm:pt>
    <dgm:pt modelId="{1F5698D9-69FA-4690-80D1-163CD88D32BE}" type="pres">
      <dgm:prSet presAssocID="{83732BA2-8D9E-45D1-8F99-8BF6BFB872BA}" presName="sibTrans" presStyleLbl="sibTrans2D1" presStyleIdx="4" presStyleCnt="5"/>
      <dgm:spPr/>
      <dgm:t>
        <a:bodyPr/>
        <a:lstStyle/>
        <a:p>
          <a:endParaRPr lang="zh-CN" altLang="en-US"/>
        </a:p>
      </dgm:t>
    </dgm:pt>
    <dgm:pt modelId="{173450E2-218E-4339-812D-6DC1865E0045}" type="pres">
      <dgm:prSet presAssocID="{83732BA2-8D9E-45D1-8F99-8BF6BFB872BA}" presName="connectorText" presStyleLbl="sibTrans2D1" presStyleIdx="4" presStyleCnt="5"/>
      <dgm:spPr/>
      <dgm:t>
        <a:bodyPr/>
        <a:lstStyle/>
        <a:p>
          <a:endParaRPr lang="zh-CN" altLang="en-US"/>
        </a:p>
      </dgm:t>
    </dgm:pt>
    <dgm:pt modelId="{A1159864-EB4F-4146-86B1-E87BF23C4DD1}" type="pres">
      <dgm:prSet presAssocID="{7369AA11-8090-4383-805E-23C428DB8AA1}" presName="node" presStyleLbl="node1" presStyleIdx="5" presStyleCnt="6">
        <dgm:presLayoutVars>
          <dgm:bulletEnabled val="1"/>
        </dgm:presLayoutVars>
      </dgm:prSet>
      <dgm:spPr/>
      <dgm:t>
        <a:bodyPr/>
        <a:lstStyle/>
        <a:p>
          <a:endParaRPr lang="zh-CN" altLang="en-US"/>
        </a:p>
      </dgm:t>
    </dgm:pt>
  </dgm:ptLst>
  <dgm:cxnLst>
    <dgm:cxn modelId="{B2647B43-ADE1-4F7B-915D-CD1FF12F1BF0}" type="presOf" srcId="{254A9343-7437-4085-861A-8E7179C31676}" destId="{2B78D76A-97F2-4F17-8317-96B28D30B89A}" srcOrd="0" destOrd="0" presId="urn:microsoft.com/office/officeart/2005/8/layout/process1"/>
    <dgm:cxn modelId="{384A1048-71B6-4B5E-8D81-DB1C2D44253C}" type="presOf" srcId="{83732BA2-8D9E-45D1-8F99-8BF6BFB872BA}" destId="{1F5698D9-69FA-4690-80D1-163CD88D32BE}" srcOrd="0" destOrd="0" presId="urn:microsoft.com/office/officeart/2005/8/layout/process1"/>
    <dgm:cxn modelId="{632BA844-342E-41A3-B168-916EC2F0EB1F}" type="presOf" srcId="{1108683C-1D56-4628-8E03-A3A8EE02DFAA}" destId="{CFC7E98C-A6BF-497F-A7C2-17CBA1F06E61}" srcOrd="0" destOrd="0" presId="urn:microsoft.com/office/officeart/2005/8/layout/process1"/>
    <dgm:cxn modelId="{815C6EE6-0326-460C-8DB7-0DDC273C7D1A}" srcId="{254A9343-7437-4085-861A-8E7179C31676}" destId="{B1666FFF-C986-44E5-A9F0-35C6E1FC639C}" srcOrd="3" destOrd="0" parTransId="{C8148C77-732F-490F-9951-F89B804BA1D1}" sibTransId="{0436FAD4-B74F-42C2-8299-436BA024D3BB}"/>
    <dgm:cxn modelId="{0F156CED-3569-4F3E-A798-19DDAF458D83}" type="presOf" srcId="{83732BA2-8D9E-45D1-8F99-8BF6BFB872BA}" destId="{173450E2-218E-4339-812D-6DC1865E0045}" srcOrd="1" destOrd="0" presId="urn:microsoft.com/office/officeart/2005/8/layout/process1"/>
    <dgm:cxn modelId="{623F5ADC-FA1E-4D60-9A17-6CBBF9015D32}" type="presOf" srcId="{F368542F-5716-4E8A-B918-2332D10FC24B}" destId="{AEEE0CEC-B9DA-4A0D-86AD-90F27C832379}" srcOrd="0" destOrd="0" presId="urn:microsoft.com/office/officeart/2005/8/layout/process1"/>
    <dgm:cxn modelId="{B6AA31EB-32FB-44C5-9ADD-1F74A9F1E201}" type="presOf" srcId="{62E6BEE5-AE03-4A96-88CF-B8BC6BDCBD3F}" destId="{89903726-C493-4864-9476-DF17A95D683D}" srcOrd="1" destOrd="0" presId="urn:microsoft.com/office/officeart/2005/8/layout/process1"/>
    <dgm:cxn modelId="{A9BCDCAD-EEFF-45EB-A590-B8ECE0BAE424}" type="presOf" srcId="{C7A6A6C9-429B-4B84-A03A-97EDA56B5DD8}" destId="{785E942D-E7E0-4E07-9038-DABF30BB4ABD}" srcOrd="0" destOrd="0" presId="urn:microsoft.com/office/officeart/2005/8/layout/process1"/>
    <dgm:cxn modelId="{35FF9DB6-31D6-4BBE-B692-DFCBF3ECB98E}" srcId="{254A9343-7437-4085-861A-8E7179C31676}" destId="{1108683C-1D56-4628-8E03-A3A8EE02DFAA}" srcOrd="2" destOrd="0" parTransId="{F42DB74F-C280-4AFB-BAEE-FE828DFAFE95}" sibTransId="{1CAEE050-09A5-410F-9969-14B37E0312EB}"/>
    <dgm:cxn modelId="{EA17C883-5624-4D6E-94A0-5C3FA333AE54}" type="presOf" srcId="{E7B16C33-4AFC-4F29-9D0E-4193BE70980A}" destId="{1BFBA28C-2DD0-4C94-A4ED-BC4C2D92202C}" srcOrd="0" destOrd="0" presId="urn:microsoft.com/office/officeart/2005/8/layout/process1"/>
    <dgm:cxn modelId="{0D035960-E8C0-4615-ADF4-525ABD306F3A}" type="presOf" srcId="{6FD87241-919A-44A0-BF49-3BDF6C6BE742}" destId="{1BCAF194-33F6-44F5-8B84-2DF7976CE756}" srcOrd="1" destOrd="0" presId="urn:microsoft.com/office/officeart/2005/8/layout/process1"/>
    <dgm:cxn modelId="{99606126-5305-4A94-8690-509DE13A220F}" type="presOf" srcId="{B1666FFF-C986-44E5-A9F0-35C6E1FC639C}" destId="{7F1190F8-8060-4E40-A106-700B5D869E90}" srcOrd="0" destOrd="0" presId="urn:microsoft.com/office/officeart/2005/8/layout/process1"/>
    <dgm:cxn modelId="{9B192E20-B303-4321-86BD-400BA9059908}" srcId="{254A9343-7437-4085-861A-8E7179C31676}" destId="{E7B16C33-4AFC-4F29-9D0E-4193BE70980A}" srcOrd="1" destOrd="0" parTransId="{C5ACB0E3-6A89-406E-994F-11440289ED87}" sibTransId="{62E6BEE5-AE03-4A96-88CF-B8BC6BDCBD3F}"/>
    <dgm:cxn modelId="{1112047C-DD0E-4454-83E9-09F74FC842D8}" srcId="{254A9343-7437-4085-861A-8E7179C31676}" destId="{C7A6A6C9-429B-4B84-A03A-97EDA56B5DD8}" srcOrd="0" destOrd="0" parTransId="{EF35E3FD-4B45-4FDD-A124-41859278D4CE}" sibTransId="{6FD87241-919A-44A0-BF49-3BDF6C6BE742}"/>
    <dgm:cxn modelId="{7AD24459-8D2B-4C0E-9E98-B691D17332A4}" type="presOf" srcId="{6FD87241-919A-44A0-BF49-3BDF6C6BE742}" destId="{E4199527-F1AE-4C04-9CD9-A571BD0F1301}" srcOrd="0" destOrd="0" presId="urn:microsoft.com/office/officeart/2005/8/layout/process1"/>
    <dgm:cxn modelId="{1A70A6C6-1434-4B50-89BE-8B172F5688D4}" type="presOf" srcId="{62E6BEE5-AE03-4A96-88CF-B8BC6BDCBD3F}" destId="{A78A7E8F-00EF-43D4-AA1B-387B0F146FDF}" srcOrd="0" destOrd="0" presId="urn:microsoft.com/office/officeart/2005/8/layout/process1"/>
    <dgm:cxn modelId="{71A98D27-BED2-416D-BC11-D8E13998B711}" type="presOf" srcId="{1CAEE050-09A5-410F-9969-14B37E0312EB}" destId="{42EB3E6C-2588-4AED-81DC-F201F360139E}" srcOrd="1" destOrd="0" presId="urn:microsoft.com/office/officeart/2005/8/layout/process1"/>
    <dgm:cxn modelId="{746DFFDC-DB70-4B76-B91B-857AE45F4830}" srcId="{254A9343-7437-4085-861A-8E7179C31676}" destId="{F368542F-5716-4E8A-B918-2332D10FC24B}" srcOrd="4" destOrd="0" parTransId="{3709910D-1816-4AEA-AE68-FDF56295EC2E}" sibTransId="{83732BA2-8D9E-45D1-8F99-8BF6BFB872BA}"/>
    <dgm:cxn modelId="{1C92B590-36D3-4F81-B650-5E4F92009270}" srcId="{254A9343-7437-4085-861A-8E7179C31676}" destId="{7369AA11-8090-4383-805E-23C428DB8AA1}" srcOrd="5" destOrd="0" parTransId="{DD6339A9-C9A0-4EF8-8047-9BEF0F748D90}" sibTransId="{1322CD44-9447-485C-90DE-2FCF3E8E5D18}"/>
    <dgm:cxn modelId="{6B21A1FE-5638-484B-AA59-BD9EAF99B43E}" type="presOf" srcId="{1CAEE050-09A5-410F-9969-14B37E0312EB}" destId="{A0ECF034-7527-460E-9A47-D2B08D48A08B}" srcOrd="0" destOrd="0" presId="urn:microsoft.com/office/officeart/2005/8/layout/process1"/>
    <dgm:cxn modelId="{51D05FC1-A854-4B28-861E-9BE07AB50255}" type="presOf" srcId="{0436FAD4-B74F-42C2-8299-436BA024D3BB}" destId="{D232A246-692D-4062-BB73-9A704B930E7D}" srcOrd="0" destOrd="0" presId="urn:microsoft.com/office/officeart/2005/8/layout/process1"/>
    <dgm:cxn modelId="{FEC77C03-079C-43B4-8396-0F6CEC20EEE1}" type="presOf" srcId="{7369AA11-8090-4383-805E-23C428DB8AA1}" destId="{A1159864-EB4F-4146-86B1-E87BF23C4DD1}" srcOrd="0" destOrd="0" presId="urn:microsoft.com/office/officeart/2005/8/layout/process1"/>
    <dgm:cxn modelId="{9DC1C3B1-F04C-4F28-9DD6-1BCC77063BFC}" type="presOf" srcId="{0436FAD4-B74F-42C2-8299-436BA024D3BB}" destId="{FDAD8BED-45DB-4648-B9CE-9AB88349DC18}" srcOrd="1" destOrd="0" presId="urn:microsoft.com/office/officeart/2005/8/layout/process1"/>
    <dgm:cxn modelId="{19F5DA31-EA26-488C-B1D5-B684FBC56A22}" type="presParOf" srcId="{2B78D76A-97F2-4F17-8317-96B28D30B89A}" destId="{785E942D-E7E0-4E07-9038-DABF30BB4ABD}" srcOrd="0" destOrd="0" presId="urn:microsoft.com/office/officeart/2005/8/layout/process1"/>
    <dgm:cxn modelId="{306F129E-71A6-413C-8B24-68F0871ADF73}" type="presParOf" srcId="{2B78D76A-97F2-4F17-8317-96B28D30B89A}" destId="{E4199527-F1AE-4C04-9CD9-A571BD0F1301}" srcOrd="1" destOrd="0" presId="urn:microsoft.com/office/officeart/2005/8/layout/process1"/>
    <dgm:cxn modelId="{267087D7-374F-4ED2-8617-4B5ECEC7BCAB}" type="presParOf" srcId="{E4199527-F1AE-4C04-9CD9-A571BD0F1301}" destId="{1BCAF194-33F6-44F5-8B84-2DF7976CE756}" srcOrd="0" destOrd="0" presId="urn:microsoft.com/office/officeart/2005/8/layout/process1"/>
    <dgm:cxn modelId="{AB7FAACF-CE3C-47F9-934D-F335E9466436}" type="presParOf" srcId="{2B78D76A-97F2-4F17-8317-96B28D30B89A}" destId="{1BFBA28C-2DD0-4C94-A4ED-BC4C2D92202C}" srcOrd="2" destOrd="0" presId="urn:microsoft.com/office/officeart/2005/8/layout/process1"/>
    <dgm:cxn modelId="{E8D99299-3170-4FA7-97D3-7060E55089A8}" type="presParOf" srcId="{2B78D76A-97F2-4F17-8317-96B28D30B89A}" destId="{A78A7E8F-00EF-43D4-AA1B-387B0F146FDF}" srcOrd="3" destOrd="0" presId="urn:microsoft.com/office/officeart/2005/8/layout/process1"/>
    <dgm:cxn modelId="{215C08EF-1F6F-46CD-9672-82FA04EB6BA0}" type="presParOf" srcId="{A78A7E8F-00EF-43D4-AA1B-387B0F146FDF}" destId="{89903726-C493-4864-9476-DF17A95D683D}" srcOrd="0" destOrd="0" presId="urn:microsoft.com/office/officeart/2005/8/layout/process1"/>
    <dgm:cxn modelId="{F388BDEA-A918-4B38-9D04-1522B9D40713}" type="presParOf" srcId="{2B78D76A-97F2-4F17-8317-96B28D30B89A}" destId="{CFC7E98C-A6BF-497F-A7C2-17CBA1F06E61}" srcOrd="4" destOrd="0" presId="urn:microsoft.com/office/officeart/2005/8/layout/process1"/>
    <dgm:cxn modelId="{7A2233EE-BC97-4047-A0F2-20D4E0A2D342}" type="presParOf" srcId="{2B78D76A-97F2-4F17-8317-96B28D30B89A}" destId="{A0ECF034-7527-460E-9A47-D2B08D48A08B}" srcOrd="5" destOrd="0" presId="urn:microsoft.com/office/officeart/2005/8/layout/process1"/>
    <dgm:cxn modelId="{A331247E-DDCE-41A9-8B8E-79834A3D82DC}" type="presParOf" srcId="{A0ECF034-7527-460E-9A47-D2B08D48A08B}" destId="{42EB3E6C-2588-4AED-81DC-F201F360139E}" srcOrd="0" destOrd="0" presId="urn:microsoft.com/office/officeart/2005/8/layout/process1"/>
    <dgm:cxn modelId="{609F7200-969D-4132-AF39-D23F5A66036D}" type="presParOf" srcId="{2B78D76A-97F2-4F17-8317-96B28D30B89A}" destId="{7F1190F8-8060-4E40-A106-700B5D869E90}" srcOrd="6" destOrd="0" presId="urn:microsoft.com/office/officeart/2005/8/layout/process1"/>
    <dgm:cxn modelId="{DD5E5986-2E21-401D-A579-A30500ECE9EC}" type="presParOf" srcId="{2B78D76A-97F2-4F17-8317-96B28D30B89A}" destId="{D232A246-692D-4062-BB73-9A704B930E7D}" srcOrd="7" destOrd="0" presId="urn:microsoft.com/office/officeart/2005/8/layout/process1"/>
    <dgm:cxn modelId="{80443769-21F9-4B15-9869-533F15C40FF8}" type="presParOf" srcId="{D232A246-692D-4062-BB73-9A704B930E7D}" destId="{FDAD8BED-45DB-4648-B9CE-9AB88349DC18}" srcOrd="0" destOrd="0" presId="urn:microsoft.com/office/officeart/2005/8/layout/process1"/>
    <dgm:cxn modelId="{CC812DD7-1B6F-4F65-9F76-8193EA442E37}" type="presParOf" srcId="{2B78D76A-97F2-4F17-8317-96B28D30B89A}" destId="{AEEE0CEC-B9DA-4A0D-86AD-90F27C832379}" srcOrd="8" destOrd="0" presId="urn:microsoft.com/office/officeart/2005/8/layout/process1"/>
    <dgm:cxn modelId="{71E51D3B-5258-45C8-A9D3-784F8C769BDA}" type="presParOf" srcId="{2B78D76A-97F2-4F17-8317-96B28D30B89A}" destId="{1F5698D9-69FA-4690-80D1-163CD88D32BE}" srcOrd="9" destOrd="0" presId="urn:microsoft.com/office/officeart/2005/8/layout/process1"/>
    <dgm:cxn modelId="{5A551877-CAF7-4A8B-8C9A-C1FFF2256801}" type="presParOf" srcId="{1F5698D9-69FA-4690-80D1-163CD88D32BE}" destId="{173450E2-218E-4339-812D-6DC1865E0045}" srcOrd="0" destOrd="0" presId="urn:microsoft.com/office/officeart/2005/8/layout/process1"/>
    <dgm:cxn modelId="{EA587C6A-8C4E-4B5F-8E6F-9ACFA00CB494}" type="presParOf" srcId="{2B78D76A-97F2-4F17-8317-96B28D30B89A}" destId="{A1159864-EB4F-4146-86B1-E87BF23C4DD1}" srcOrd="10" destOrd="0" presId="urn:microsoft.com/office/officeart/2005/8/layout/process1"/>
  </dgm:cxnLst>
  <dgm:bg>
    <a:effectLst>
      <a:outerShdw blurRad="50800" dist="50800" dir="5400000" sx="93000" sy="93000" algn="ctr" rotWithShape="0">
        <a:srgbClr val="000000">
          <a:alpha val="43137"/>
        </a:srgbClr>
      </a:outerShd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C5458-632E-4207-89A0-DE50ED5E4323}">
      <dsp:nvSpPr>
        <dsp:cNvPr id="0" name=""/>
        <dsp:cNvSpPr/>
      </dsp:nvSpPr>
      <dsp:spPr>
        <a:xfrm>
          <a:off x="4518" y="561978"/>
          <a:ext cx="1350463" cy="8102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CN" altLang="en-US" sz="3300" kern="1200" dirty="0" smtClean="0"/>
            <a:t>发酵</a:t>
          </a:r>
          <a:endParaRPr lang="zh-CN" altLang="en-US" sz="3300" kern="1200" dirty="0"/>
        </a:p>
      </dsp:txBody>
      <dsp:txXfrm>
        <a:off x="28250" y="585710"/>
        <a:ext cx="1302999" cy="762814"/>
      </dsp:txXfrm>
    </dsp:sp>
    <dsp:sp modelId="{FCCA96CF-5A34-47A3-B6C3-16C6EDFB255C}">
      <dsp:nvSpPr>
        <dsp:cNvPr id="0" name=""/>
        <dsp:cNvSpPr/>
      </dsp:nvSpPr>
      <dsp:spPr>
        <a:xfrm>
          <a:off x="1490028" y="799660"/>
          <a:ext cx="286298" cy="3349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1490028" y="866643"/>
        <a:ext cx="200409" cy="200949"/>
      </dsp:txXfrm>
    </dsp:sp>
    <dsp:sp modelId="{FEC787C3-CA63-430E-829F-5FB1EAC4C2D1}">
      <dsp:nvSpPr>
        <dsp:cNvPr id="0" name=""/>
        <dsp:cNvSpPr/>
      </dsp:nvSpPr>
      <dsp:spPr>
        <a:xfrm>
          <a:off x="1895167" y="561978"/>
          <a:ext cx="1350463" cy="8102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CN" altLang="en-US" sz="3300" kern="1200" dirty="0" smtClean="0"/>
            <a:t>离心</a:t>
          </a:r>
          <a:endParaRPr lang="zh-CN" altLang="en-US" sz="3300" kern="1200" dirty="0"/>
        </a:p>
      </dsp:txBody>
      <dsp:txXfrm>
        <a:off x="1918899" y="585710"/>
        <a:ext cx="1302999" cy="762814"/>
      </dsp:txXfrm>
    </dsp:sp>
    <dsp:sp modelId="{C6094E2B-A223-4C36-81DA-384E96007F53}">
      <dsp:nvSpPr>
        <dsp:cNvPr id="0" name=""/>
        <dsp:cNvSpPr/>
      </dsp:nvSpPr>
      <dsp:spPr>
        <a:xfrm>
          <a:off x="3380677" y="799660"/>
          <a:ext cx="286298" cy="3349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3380677" y="866643"/>
        <a:ext cx="200409" cy="200949"/>
      </dsp:txXfrm>
    </dsp:sp>
    <dsp:sp modelId="{BBBC9202-F519-4F4D-A0E3-82BEB180A9A7}">
      <dsp:nvSpPr>
        <dsp:cNvPr id="0" name=""/>
        <dsp:cNvSpPr/>
      </dsp:nvSpPr>
      <dsp:spPr>
        <a:xfrm>
          <a:off x="3785816" y="561978"/>
          <a:ext cx="1350463" cy="8102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CN" altLang="en-US" sz="3300" kern="1200" dirty="0" smtClean="0"/>
            <a:t>纯化</a:t>
          </a:r>
          <a:endParaRPr lang="zh-CN" altLang="en-US" sz="3300" kern="1200" dirty="0"/>
        </a:p>
      </dsp:txBody>
      <dsp:txXfrm>
        <a:off x="3809548" y="585710"/>
        <a:ext cx="1302999" cy="762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E942D-E7E0-4E07-9038-DABF30BB4ABD}">
      <dsp:nvSpPr>
        <dsp:cNvPr id="0" name=""/>
        <dsp:cNvSpPr/>
      </dsp:nvSpPr>
      <dsp:spPr>
        <a:xfrm>
          <a:off x="0" y="1214046"/>
          <a:ext cx="945923" cy="56755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a:t>投料</a:t>
          </a:r>
        </a:p>
      </dsp:txBody>
      <dsp:txXfrm>
        <a:off x="16623" y="1230669"/>
        <a:ext cx="912677" cy="534308"/>
      </dsp:txXfrm>
    </dsp:sp>
    <dsp:sp modelId="{E4199527-F1AE-4C04-9CD9-A571BD0F1301}">
      <dsp:nvSpPr>
        <dsp:cNvPr id="0" name=""/>
        <dsp:cNvSpPr/>
      </dsp:nvSpPr>
      <dsp:spPr>
        <a:xfrm>
          <a:off x="1040516" y="1380529"/>
          <a:ext cx="200535" cy="23458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1040516" y="1427447"/>
        <a:ext cx="140375" cy="140753"/>
      </dsp:txXfrm>
    </dsp:sp>
    <dsp:sp modelId="{1BFBA28C-2DD0-4C94-A4ED-BC4C2D92202C}">
      <dsp:nvSpPr>
        <dsp:cNvPr id="0" name=""/>
        <dsp:cNvSpPr/>
      </dsp:nvSpPr>
      <dsp:spPr>
        <a:xfrm>
          <a:off x="1324293" y="1214046"/>
          <a:ext cx="945923" cy="56755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dirty="0"/>
            <a:t>提取</a:t>
          </a:r>
        </a:p>
      </dsp:txBody>
      <dsp:txXfrm>
        <a:off x="1340916" y="1230669"/>
        <a:ext cx="912677" cy="534308"/>
      </dsp:txXfrm>
    </dsp:sp>
    <dsp:sp modelId="{A78A7E8F-00EF-43D4-AA1B-387B0F146FDF}">
      <dsp:nvSpPr>
        <dsp:cNvPr id="0" name=""/>
        <dsp:cNvSpPr/>
      </dsp:nvSpPr>
      <dsp:spPr>
        <a:xfrm rot="285">
          <a:off x="2376050" y="1380586"/>
          <a:ext cx="224365" cy="23458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2376050" y="1427501"/>
        <a:ext cx="157056" cy="140753"/>
      </dsp:txXfrm>
    </dsp:sp>
    <dsp:sp modelId="{CFC7E98C-A6BF-497F-A7C2-17CBA1F06E61}">
      <dsp:nvSpPr>
        <dsp:cNvPr id="0" name=""/>
        <dsp:cNvSpPr/>
      </dsp:nvSpPr>
      <dsp:spPr>
        <a:xfrm>
          <a:off x="2693548" y="1214160"/>
          <a:ext cx="945923" cy="56755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a:t>分离</a:t>
          </a:r>
        </a:p>
      </dsp:txBody>
      <dsp:txXfrm>
        <a:off x="2710171" y="1230783"/>
        <a:ext cx="912677" cy="534308"/>
      </dsp:txXfrm>
    </dsp:sp>
    <dsp:sp modelId="{A0ECF034-7527-460E-9A47-D2B08D48A08B}">
      <dsp:nvSpPr>
        <dsp:cNvPr id="0" name=""/>
        <dsp:cNvSpPr/>
      </dsp:nvSpPr>
      <dsp:spPr>
        <a:xfrm rot="21599695">
          <a:off x="3722824" y="1380585"/>
          <a:ext cx="176706" cy="23458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3722824" y="1427505"/>
        <a:ext cx="123694" cy="140753"/>
      </dsp:txXfrm>
    </dsp:sp>
    <dsp:sp modelId="{7F1190F8-8060-4E40-A106-700B5D869E90}">
      <dsp:nvSpPr>
        <dsp:cNvPr id="0" name=""/>
        <dsp:cNvSpPr/>
      </dsp:nvSpPr>
      <dsp:spPr>
        <a:xfrm>
          <a:off x="3972880" y="1214046"/>
          <a:ext cx="945923" cy="56755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a:t>浓缩</a:t>
          </a:r>
        </a:p>
      </dsp:txBody>
      <dsp:txXfrm>
        <a:off x="3989503" y="1230669"/>
        <a:ext cx="912677" cy="534308"/>
      </dsp:txXfrm>
    </dsp:sp>
    <dsp:sp modelId="{D232A246-692D-4062-BB73-9A704B930E7D}">
      <dsp:nvSpPr>
        <dsp:cNvPr id="0" name=""/>
        <dsp:cNvSpPr/>
      </dsp:nvSpPr>
      <dsp:spPr>
        <a:xfrm>
          <a:off x="5013396" y="1380529"/>
          <a:ext cx="200535" cy="23458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5013396" y="1427447"/>
        <a:ext cx="140375" cy="140753"/>
      </dsp:txXfrm>
    </dsp:sp>
    <dsp:sp modelId="{AEEE0CEC-B9DA-4A0D-86AD-90F27C832379}">
      <dsp:nvSpPr>
        <dsp:cNvPr id="0" name=""/>
        <dsp:cNvSpPr/>
      </dsp:nvSpPr>
      <dsp:spPr>
        <a:xfrm>
          <a:off x="5297173" y="1214046"/>
          <a:ext cx="945923" cy="56755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a:t>干燥</a:t>
          </a:r>
        </a:p>
      </dsp:txBody>
      <dsp:txXfrm>
        <a:off x="5313796" y="1230669"/>
        <a:ext cx="912677" cy="534308"/>
      </dsp:txXfrm>
    </dsp:sp>
    <dsp:sp modelId="{1F5698D9-69FA-4690-80D1-163CD88D32BE}">
      <dsp:nvSpPr>
        <dsp:cNvPr id="0" name=""/>
        <dsp:cNvSpPr/>
      </dsp:nvSpPr>
      <dsp:spPr>
        <a:xfrm>
          <a:off x="6337689" y="1380529"/>
          <a:ext cx="200535" cy="23458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6337689" y="1427447"/>
        <a:ext cx="140375" cy="140753"/>
      </dsp:txXfrm>
    </dsp:sp>
    <dsp:sp modelId="{A1159864-EB4F-4146-86B1-E87BF23C4DD1}">
      <dsp:nvSpPr>
        <dsp:cNvPr id="0" name=""/>
        <dsp:cNvSpPr/>
      </dsp:nvSpPr>
      <dsp:spPr>
        <a:xfrm>
          <a:off x="6621467" y="1214046"/>
          <a:ext cx="945923" cy="56755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dirty="0"/>
            <a:t>包装</a:t>
          </a:r>
        </a:p>
      </dsp:txBody>
      <dsp:txXfrm>
        <a:off x="6638090" y="1230669"/>
        <a:ext cx="912677" cy="5343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E686B55-A12D-416C-8665-E0A0EE172AA6}" type="datetimeFigureOut">
              <a:rPr lang="zh-CN" altLang="en-US" smtClean="0"/>
              <a:pPr/>
              <a:t>2020/8/5</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CC845BC-CCFA-481F-BABD-A4B6B449B0FC}" type="slidenum">
              <a:rPr lang="zh-CN" altLang="en-US" smtClean="0"/>
              <a:pPr/>
              <a:t>‹#›</a:t>
            </a:fld>
            <a:endParaRPr lang="zh-CN" altLang="en-US"/>
          </a:p>
        </p:txBody>
      </p:sp>
    </p:spTree>
    <p:extLst>
      <p:ext uri="{BB962C8B-B14F-4D97-AF65-F5344CB8AC3E}">
        <p14:creationId xmlns:p14="http://schemas.microsoft.com/office/powerpoint/2010/main" xmlns="" val="1006320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185063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311940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3700511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sp>
        <p:nvSpPr>
          <p:cNvPr id="2" name="标题 1"/>
          <p:cNvSpPr>
            <a:spLocks noGrp="1"/>
          </p:cNvSpPr>
          <p:nvPr>
            <p:ph type="title"/>
          </p:nvPr>
        </p:nvSpPr>
        <p:spPr>
          <a:xfrm>
            <a:off x="466463" y="179490"/>
            <a:ext cx="9142185" cy="582963"/>
          </a:xfrm>
        </p:spPr>
        <p:txBody>
          <a:bodyPr>
            <a:normAutofit/>
          </a:bodyPr>
          <a:lstStyle>
            <a:lvl1pPr>
              <a:defRPr sz="3200" b="1">
                <a:solidFill>
                  <a:schemeClr val="tx1">
                    <a:lumMod val="85000"/>
                    <a:lumOff val="15000"/>
                  </a:schemeClr>
                </a:solidFill>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xmlns="" val="14602722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368937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1488328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274189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262053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2207096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318824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349124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66F2902-3730-49C4-B38E-A75762D735E7}" type="datetimeFigureOut">
              <a:rPr lang="zh-CN" altLang="en-US" smtClean="0"/>
              <a:pPr/>
              <a:t>2020/8/5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402986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F2902-3730-49C4-B38E-A75762D735E7}" type="datetimeFigureOut">
              <a:rPr lang="zh-CN" altLang="en-US" smtClean="0"/>
              <a:pPr/>
              <a:t>2020/8/5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A3DB2-606B-45AD-B0D1-B88EFFBB8640}" type="slidenum">
              <a:rPr lang="zh-CN" altLang="en-US" smtClean="0"/>
              <a:pPr/>
              <a:t>‹#›</a:t>
            </a:fld>
            <a:endParaRPr lang="zh-CN" altLang="en-US"/>
          </a:p>
        </p:txBody>
      </p:sp>
    </p:spTree>
    <p:extLst>
      <p:ext uri="{BB962C8B-B14F-4D97-AF65-F5344CB8AC3E}">
        <p14:creationId xmlns:p14="http://schemas.microsoft.com/office/powerpoint/2010/main" xmlns="" val="4096246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Office_Excel____1.xlsx"/><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diagramDrawing" Target="../diagrams/drawing2.xml"/><Relationship Id="rId3" Type="http://schemas.openxmlformats.org/officeDocument/2006/relationships/diagramLayout" Target="../diagrams/layout2.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5.png"/><Relationship Id="rId5" Type="http://schemas.openxmlformats.org/officeDocument/2006/relationships/diagramColors" Target="../diagrams/colors2.xml"/><Relationship Id="rId10" Type="http://schemas.openxmlformats.org/officeDocument/2006/relationships/image" Target="../media/image54.png"/><Relationship Id="rId4" Type="http://schemas.openxmlformats.org/officeDocument/2006/relationships/diagramQuickStyle" Target="../diagrams/quickStyle2.xm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jpeg"/><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5.png"/><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3.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jpeg"/><Relationship Id="rId17" Type="http://schemas.openxmlformats.org/officeDocument/2006/relationships/image" Target="../media/image142.png"/><Relationship Id="rId2" Type="http://schemas.openxmlformats.org/officeDocument/2006/relationships/image" Target="../media/image128.gif"/><Relationship Id="rId16"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5.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6.png"/><Relationship Id="rId7" Type="http://schemas.openxmlformats.org/officeDocument/2006/relationships/diagramLayout" Target="../diagrams/layout1.xm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openxmlformats.org/officeDocument/2006/relationships/image" Target="../media/image28.png"/><Relationship Id="rId10" Type="http://schemas.microsoft.com/office/2007/relationships/diagramDrawing" Target="../diagrams/drawing1.xml"/><Relationship Id="rId4" Type="http://schemas.openxmlformats.org/officeDocument/2006/relationships/image" Target="../media/image27.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335594" y="0"/>
            <a:ext cx="10662220" cy="6761408"/>
          </a:xfrm>
          <a:prstGeom prst="rect">
            <a:avLst/>
          </a:prstGeom>
          <a:effectLst>
            <a:softEdge rad="127000"/>
          </a:effectLst>
        </p:spPr>
      </p:pic>
      <p:sp>
        <p:nvSpPr>
          <p:cNvPr id="6" name="矩形 5"/>
          <p:cNvSpPr/>
          <p:nvPr/>
        </p:nvSpPr>
        <p:spPr>
          <a:xfrm>
            <a:off x="1664645" y="1636765"/>
            <a:ext cx="5617242" cy="923330"/>
          </a:xfrm>
          <a:prstGeom prst="rect">
            <a:avLst/>
          </a:prstGeom>
          <a:noFill/>
        </p:spPr>
        <p:txBody>
          <a:bodyPr wrap="none" lIns="91440" tIns="45720" rIns="91440" bIns="45720">
            <a:spAutoFit/>
          </a:bodyPr>
          <a:lstStyle/>
          <a:p>
            <a:pPr algn="ctr"/>
            <a:r>
              <a:rPr lang="en-US" altLang="zh-CN" sz="5400" b="0" cap="none" spc="0" dirty="0" smtClean="0">
                <a:ln w="0"/>
                <a:solidFill>
                  <a:schemeClr val="accent1"/>
                </a:solidFill>
                <a:effectLst>
                  <a:outerShdw blurRad="38100" dist="25400" dir="5400000" algn="ctr" rotWithShape="0">
                    <a:srgbClr val="6E747A">
                      <a:alpha val="43000"/>
                    </a:srgbClr>
                  </a:outerShdw>
                </a:effectLst>
              </a:rPr>
              <a:t>SMC</a:t>
            </a:r>
            <a:r>
              <a:rPr lang="zh-CN" altLang="en-US" sz="5400" b="0" cap="none" spc="0" dirty="0" smtClean="0">
                <a:ln w="0"/>
                <a:solidFill>
                  <a:schemeClr val="accent1"/>
                </a:solidFill>
                <a:effectLst>
                  <a:outerShdw blurRad="38100" dist="25400" dir="5400000" algn="ctr" rotWithShape="0">
                    <a:srgbClr val="6E747A">
                      <a:alpha val="43000"/>
                    </a:srgbClr>
                  </a:outerShdw>
                </a:effectLst>
              </a:rPr>
              <a:t>药厂解决方案</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2072467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7426" y="319159"/>
            <a:ext cx="3087909" cy="369332"/>
          </a:xfrm>
          <a:prstGeom prst="rect">
            <a:avLst/>
          </a:prstGeom>
          <a:noFill/>
        </p:spPr>
        <p:txBody>
          <a:bodyPr wrap="square" rtlCol="0">
            <a:spAutoFit/>
          </a:bodyPr>
          <a:lstStyle/>
          <a:p>
            <a:r>
              <a:rPr lang="zh-CN" altLang="en-US" b="1" dirty="0" smtClean="0"/>
              <a:t>流式分选细化</a:t>
            </a:r>
            <a:endParaRPr lang="zh-CN" altLang="en-US" b="1" dirty="0"/>
          </a:p>
        </p:txBody>
      </p:sp>
      <p:pic>
        <p:nvPicPr>
          <p:cNvPr id="4" name="图片 3"/>
          <p:cNvPicPr>
            <a:picLocks noChangeAspect="1"/>
          </p:cNvPicPr>
          <p:nvPr/>
        </p:nvPicPr>
        <p:blipFill>
          <a:blip r:embed="rId2"/>
          <a:stretch>
            <a:fillRect/>
          </a:stretch>
        </p:blipFill>
        <p:spPr>
          <a:xfrm>
            <a:off x="4816699" y="994556"/>
            <a:ext cx="2657475" cy="2828925"/>
          </a:xfrm>
          <a:prstGeom prst="rect">
            <a:avLst/>
          </a:prstGeom>
        </p:spPr>
      </p:pic>
      <p:pic>
        <p:nvPicPr>
          <p:cNvPr id="5" name="图片 4"/>
          <p:cNvPicPr>
            <a:picLocks noChangeAspect="1"/>
          </p:cNvPicPr>
          <p:nvPr/>
        </p:nvPicPr>
        <p:blipFill>
          <a:blip r:embed="rId3"/>
          <a:stretch>
            <a:fillRect/>
          </a:stretch>
        </p:blipFill>
        <p:spPr>
          <a:xfrm>
            <a:off x="514350" y="997106"/>
            <a:ext cx="3848100" cy="4105275"/>
          </a:xfrm>
          <a:prstGeom prst="rect">
            <a:avLst/>
          </a:prstGeom>
        </p:spPr>
      </p:pic>
      <p:sp>
        <p:nvSpPr>
          <p:cNvPr id="6" name="椭圆 5"/>
          <p:cNvSpPr/>
          <p:nvPr/>
        </p:nvSpPr>
        <p:spPr>
          <a:xfrm>
            <a:off x="2292439" y="3580327"/>
            <a:ext cx="1262130" cy="15197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a:stCxn id="6" idx="6"/>
            <a:endCxn id="4" idx="1"/>
          </p:cNvCxnSpPr>
          <p:nvPr/>
        </p:nvCxnSpPr>
        <p:spPr>
          <a:xfrm flipV="1">
            <a:off x="3554569" y="2409019"/>
            <a:ext cx="1262130" cy="19311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4"/>
          <a:stretch>
            <a:fillRect/>
          </a:stretch>
        </p:blipFill>
        <p:spPr>
          <a:xfrm>
            <a:off x="8736973" y="889448"/>
            <a:ext cx="2857500" cy="4171950"/>
          </a:xfrm>
          <a:prstGeom prst="rect">
            <a:avLst/>
          </a:prstGeom>
        </p:spPr>
      </p:pic>
      <p:sp>
        <p:nvSpPr>
          <p:cNvPr id="11" name="右箭头 10"/>
          <p:cNvSpPr/>
          <p:nvPr/>
        </p:nvSpPr>
        <p:spPr>
          <a:xfrm>
            <a:off x="7484101" y="2808263"/>
            <a:ext cx="888643" cy="772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文本框 12"/>
          <p:cNvSpPr txBox="1"/>
          <p:nvPr/>
        </p:nvSpPr>
        <p:spPr>
          <a:xfrm>
            <a:off x="9607639" y="5422006"/>
            <a:ext cx="1903989" cy="369332"/>
          </a:xfrm>
          <a:prstGeom prst="rect">
            <a:avLst/>
          </a:prstGeom>
          <a:noFill/>
        </p:spPr>
        <p:txBody>
          <a:bodyPr wrap="square" rtlCol="0">
            <a:spAutoFit/>
          </a:bodyPr>
          <a:lstStyle/>
          <a:p>
            <a:r>
              <a:rPr lang="zh-CN" altLang="en-US" dirty="0" smtClean="0"/>
              <a:t>分选液滴</a:t>
            </a:r>
            <a:endParaRPr lang="zh-CN" altLang="en-US" dirty="0"/>
          </a:p>
        </p:txBody>
      </p:sp>
      <p:pic>
        <p:nvPicPr>
          <p:cNvPr id="14" name="图片 13"/>
          <p:cNvPicPr>
            <a:picLocks noChangeAspect="1"/>
          </p:cNvPicPr>
          <p:nvPr/>
        </p:nvPicPr>
        <p:blipFill>
          <a:blip r:embed="rId6"/>
          <a:stretch>
            <a:fillRect/>
          </a:stretch>
        </p:blipFill>
        <p:spPr>
          <a:xfrm>
            <a:off x="5332658" y="4221856"/>
            <a:ext cx="3238500" cy="2400300"/>
          </a:xfrm>
          <a:prstGeom prst="rect">
            <a:avLst/>
          </a:prstGeom>
        </p:spPr>
      </p:pic>
      <p:sp>
        <p:nvSpPr>
          <p:cNvPr id="15" name="文本框 14"/>
          <p:cNvSpPr txBox="1"/>
          <p:nvPr/>
        </p:nvSpPr>
        <p:spPr>
          <a:xfrm>
            <a:off x="2292439" y="5724529"/>
            <a:ext cx="3053098" cy="369332"/>
          </a:xfrm>
          <a:prstGeom prst="rect">
            <a:avLst/>
          </a:prstGeom>
          <a:noFill/>
        </p:spPr>
        <p:txBody>
          <a:bodyPr wrap="square" rtlCol="0">
            <a:spAutoFit/>
          </a:bodyPr>
          <a:lstStyle/>
          <a:p>
            <a:r>
              <a:rPr lang="zh-CN" altLang="en-US" dirty="0" smtClean="0"/>
              <a:t>定量泵选择最小</a:t>
            </a:r>
            <a:r>
              <a:rPr lang="en-US" altLang="zh-CN" dirty="0" smtClean="0"/>
              <a:t>5uL</a:t>
            </a:r>
            <a:r>
              <a:rPr lang="zh-CN" altLang="en-US" dirty="0" smtClean="0"/>
              <a:t>一次吞吐</a:t>
            </a:r>
            <a:endParaRPr lang="zh-CN" altLang="en-US" dirty="0"/>
          </a:p>
        </p:txBody>
      </p:sp>
    </p:spTree>
    <p:extLst>
      <p:ext uri="{BB962C8B-B14F-4D97-AF65-F5344CB8AC3E}">
        <p14:creationId xmlns:p14="http://schemas.microsoft.com/office/powerpoint/2010/main" xmlns="" val="2012358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7426" y="319159"/>
            <a:ext cx="3087909" cy="369332"/>
          </a:xfrm>
          <a:prstGeom prst="rect">
            <a:avLst/>
          </a:prstGeom>
          <a:noFill/>
        </p:spPr>
        <p:txBody>
          <a:bodyPr wrap="square" rtlCol="0">
            <a:spAutoFit/>
          </a:bodyPr>
          <a:lstStyle/>
          <a:p>
            <a:r>
              <a:rPr lang="zh-CN" altLang="en-US" b="1" dirty="0" smtClean="0"/>
              <a:t>验证寿命</a:t>
            </a:r>
            <a:endParaRPr lang="zh-CN" altLang="en-US" b="1"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图片 4"/>
          <p:cNvPicPr>
            <a:picLocks noChangeAspect="1"/>
          </p:cNvPicPr>
          <p:nvPr/>
        </p:nvPicPr>
        <p:blipFill>
          <a:blip r:embed="rId3"/>
          <a:stretch>
            <a:fillRect/>
          </a:stretch>
        </p:blipFill>
        <p:spPr>
          <a:xfrm>
            <a:off x="913998" y="1019578"/>
            <a:ext cx="4362450" cy="5334000"/>
          </a:xfrm>
          <a:prstGeom prst="rect">
            <a:avLst/>
          </a:prstGeom>
        </p:spPr>
      </p:pic>
      <p:pic>
        <p:nvPicPr>
          <p:cNvPr id="6" name="图片 5"/>
          <p:cNvPicPr>
            <a:picLocks noChangeAspect="1"/>
          </p:cNvPicPr>
          <p:nvPr/>
        </p:nvPicPr>
        <p:blipFill>
          <a:blip r:embed="rId4"/>
          <a:stretch>
            <a:fillRect/>
          </a:stretch>
        </p:blipFill>
        <p:spPr>
          <a:xfrm>
            <a:off x="6172553" y="871202"/>
            <a:ext cx="4286250" cy="5295900"/>
          </a:xfrm>
          <a:prstGeom prst="rect">
            <a:avLst/>
          </a:prstGeom>
        </p:spPr>
      </p:pic>
    </p:spTree>
    <p:extLst>
      <p:ext uri="{BB962C8B-B14F-4D97-AF65-F5344CB8AC3E}">
        <p14:creationId xmlns:p14="http://schemas.microsoft.com/office/powerpoint/2010/main" xmlns="" val="210579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p:extLst/>
          </p:nvPr>
        </p:nvGraphicFramePr>
        <p:xfrm>
          <a:off x="281834" y="955424"/>
          <a:ext cx="5660398" cy="3205140"/>
        </p:xfrm>
        <a:graphic>
          <a:graphicData uri="http://schemas.openxmlformats.org/presentationml/2006/ole">
            <p:oleObj spid="_x0000_s1038" name="工作表" r:id="rId3" imgW="4457898" imgH="2524164" progId="Excel.Sheet.12">
              <p:embed/>
            </p:oleObj>
          </a:graphicData>
        </a:graphic>
      </p:graphicFrame>
      <p:pic>
        <p:nvPicPr>
          <p:cNvPr id="5" name="图片 4"/>
          <p:cNvPicPr>
            <a:picLocks noChangeAspect="1"/>
          </p:cNvPicPr>
          <p:nvPr/>
        </p:nvPicPr>
        <p:blipFill>
          <a:blip r:embed="rId4"/>
          <a:stretch>
            <a:fillRect/>
          </a:stretch>
        </p:blipFill>
        <p:spPr>
          <a:xfrm>
            <a:off x="6591386" y="309093"/>
            <a:ext cx="4418824" cy="2833352"/>
          </a:xfrm>
          <a:prstGeom prst="rect">
            <a:avLst/>
          </a:prstGeom>
        </p:spPr>
      </p:pic>
      <p:pic>
        <p:nvPicPr>
          <p:cNvPr id="6" name="图片 5"/>
          <p:cNvPicPr>
            <a:picLocks noChangeAspect="1"/>
          </p:cNvPicPr>
          <p:nvPr/>
        </p:nvPicPr>
        <p:blipFill>
          <a:blip r:embed="rId5"/>
          <a:stretch>
            <a:fillRect/>
          </a:stretch>
        </p:blipFill>
        <p:spPr>
          <a:xfrm>
            <a:off x="6591386" y="3674653"/>
            <a:ext cx="4658023" cy="3119706"/>
          </a:xfrm>
          <a:prstGeom prst="rect">
            <a:avLst/>
          </a:prstGeom>
        </p:spPr>
      </p:pic>
      <p:pic>
        <p:nvPicPr>
          <p:cNvPr id="7" name="图片 6"/>
          <p:cNvPicPr>
            <a:picLocks noChangeAspect="1"/>
          </p:cNvPicPr>
          <p:nvPr/>
        </p:nvPicPr>
        <p:blipFill>
          <a:blip r:embed="rId6" cstate="print"/>
          <a:stretch>
            <a:fillRect/>
          </a:stretch>
        </p:blipFill>
        <p:spPr>
          <a:xfrm>
            <a:off x="283336" y="4545103"/>
            <a:ext cx="2181045" cy="2087518"/>
          </a:xfrm>
          <a:prstGeom prst="rect">
            <a:avLst/>
          </a:prstGeom>
        </p:spPr>
      </p:pic>
      <p:pic>
        <p:nvPicPr>
          <p:cNvPr id="8" name="图片 7"/>
          <p:cNvPicPr>
            <a:picLocks noChangeAspect="1"/>
          </p:cNvPicPr>
          <p:nvPr/>
        </p:nvPicPr>
        <p:blipFill>
          <a:blip r:embed="rId7" cstate="print"/>
          <a:stretch>
            <a:fillRect/>
          </a:stretch>
        </p:blipFill>
        <p:spPr>
          <a:xfrm>
            <a:off x="3112033" y="4495904"/>
            <a:ext cx="1923606" cy="2185916"/>
          </a:xfrm>
          <a:prstGeom prst="rect">
            <a:avLst/>
          </a:prstGeom>
        </p:spPr>
      </p:pic>
      <p:sp>
        <p:nvSpPr>
          <p:cNvPr id="9" name="文本框 8"/>
          <p:cNvSpPr txBox="1"/>
          <p:nvPr/>
        </p:nvSpPr>
        <p:spPr>
          <a:xfrm>
            <a:off x="167426" y="319159"/>
            <a:ext cx="3087909" cy="369332"/>
          </a:xfrm>
          <a:prstGeom prst="rect">
            <a:avLst/>
          </a:prstGeom>
          <a:noFill/>
        </p:spPr>
        <p:txBody>
          <a:bodyPr wrap="square" rtlCol="0">
            <a:spAutoFit/>
          </a:bodyPr>
          <a:lstStyle/>
          <a:p>
            <a:r>
              <a:rPr lang="zh-CN" altLang="en-US" b="1" dirty="0" smtClean="0"/>
              <a:t>流式分析案例及合作客户</a:t>
            </a:r>
            <a:endParaRPr lang="zh-CN" altLang="en-US" b="1" dirty="0"/>
          </a:p>
        </p:txBody>
      </p:sp>
    </p:spTree>
    <p:extLst>
      <p:ext uri="{BB962C8B-B14F-4D97-AF65-F5344CB8AC3E}">
        <p14:creationId xmlns:p14="http://schemas.microsoft.com/office/powerpoint/2010/main" xmlns="" val="2324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64847" y="1772924"/>
            <a:ext cx="6972755" cy="3842265"/>
          </a:xfrm>
          <a:prstGeom prst="rect">
            <a:avLst/>
          </a:prstGeom>
        </p:spPr>
      </p:pic>
      <p:sp>
        <p:nvSpPr>
          <p:cNvPr id="5" name="文本框 4"/>
          <p:cNvSpPr txBox="1"/>
          <p:nvPr/>
        </p:nvSpPr>
        <p:spPr>
          <a:xfrm>
            <a:off x="0" y="332038"/>
            <a:ext cx="3087909" cy="369332"/>
          </a:xfrm>
          <a:prstGeom prst="rect">
            <a:avLst/>
          </a:prstGeom>
          <a:noFill/>
        </p:spPr>
        <p:txBody>
          <a:bodyPr wrap="square" rtlCol="0">
            <a:spAutoFit/>
          </a:bodyPr>
          <a:lstStyle/>
          <a:p>
            <a:r>
              <a:rPr lang="zh-CN" altLang="en-US" b="1" dirty="0" smtClean="0"/>
              <a:t>生物制药发酵</a:t>
            </a:r>
            <a:endParaRPr lang="zh-CN" altLang="en-US" b="1" dirty="0"/>
          </a:p>
        </p:txBody>
      </p:sp>
      <p:pic>
        <p:nvPicPr>
          <p:cNvPr id="7" name="图片 6"/>
          <p:cNvPicPr>
            <a:picLocks noChangeAspect="1"/>
          </p:cNvPicPr>
          <p:nvPr/>
        </p:nvPicPr>
        <p:blipFill>
          <a:blip r:embed="rId3"/>
          <a:stretch>
            <a:fillRect/>
          </a:stretch>
        </p:blipFill>
        <p:spPr>
          <a:xfrm>
            <a:off x="7644952" y="1966175"/>
            <a:ext cx="4287036" cy="2747493"/>
          </a:xfrm>
          <a:prstGeom prst="rect">
            <a:avLst/>
          </a:prstGeom>
        </p:spPr>
      </p:pic>
      <p:sp>
        <p:nvSpPr>
          <p:cNvPr id="8" name="椭圆 7"/>
          <p:cNvSpPr/>
          <p:nvPr/>
        </p:nvSpPr>
        <p:spPr>
          <a:xfrm>
            <a:off x="2794715" y="2794715"/>
            <a:ext cx="2240924" cy="19189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a:stCxn id="8" idx="6"/>
            <a:endCxn id="3" idx="3"/>
          </p:cNvCxnSpPr>
          <p:nvPr/>
        </p:nvCxnSpPr>
        <p:spPr>
          <a:xfrm flipV="1">
            <a:off x="5035639" y="3694057"/>
            <a:ext cx="2401963" cy="601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7154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28272" y="863686"/>
            <a:ext cx="7802136" cy="923330"/>
          </a:xfrm>
          <a:prstGeom prst="rect">
            <a:avLst/>
          </a:prstGeom>
          <a:noFill/>
        </p:spPr>
        <p:txBody>
          <a:bodyPr wrap="none" lIns="91440" tIns="45720" rIns="91440" bIns="45720">
            <a:spAutoFit/>
          </a:bodyPr>
          <a:lstStyle/>
          <a:p>
            <a:pPr algn="ctr"/>
            <a:r>
              <a:rPr lang="zh-CN" altLang="en-US" sz="5400" b="0" cap="none" spc="0" dirty="0" smtClean="0">
                <a:ln w="0"/>
                <a:solidFill>
                  <a:schemeClr val="accent1"/>
                </a:solidFill>
                <a:effectLst>
                  <a:outerShdw blurRad="38100" dist="25400" dir="5400000" algn="ctr" rotWithShape="0">
                    <a:srgbClr val="6E747A">
                      <a:alpha val="43000"/>
                    </a:srgbClr>
                  </a:outerShdw>
                </a:effectLst>
              </a:rPr>
              <a:t>中药提取及自控系统说明</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5" name="图片 4"/>
          <p:cNvPicPr>
            <a:picLocks noChangeAspect="1"/>
          </p:cNvPicPr>
          <p:nvPr/>
        </p:nvPicPr>
        <p:blipFill>
          <a:blip r:embed="rId2"/>
          <a:stretch>
            <a:fillRect/>
          </a:stretch>
        </p:blipFill>
        <p:spPr>
          <a:xfrm>
            <a:off x="1129718" y="2290829"/>
            <a:ext cx="2641479" cy="3247086"/>
          </a:xfrm>
          <a:prstGeom prst="rect">
            <a:avLst/>
          </a:prstGeom>
        </p:spPr>
      </p:pic>
      <p:pic>
        <p:nvPicPr>
          <p:cNvPr id="6" name="图片 5"/>
          <p:cNvPicPr>
            <a:picLocks noChangeAspect="1"/>
          </p:cNvPicPr>
          <p:nvPr/>
        </p:nvPicPr>
        <p:blipFill>
          <a:blip r:embed="rId3"/>
          <a:stretch>
            <a:fillRect/>
          </a:stretch>
        </p:blipFill>
        <p:spPr>
          <a:xfrm>
            <a:off x="4301275" y="2496948"/>
            <a:ext cx="3760899" cy="2834848"/>
          </a:xfrm>
          <a:prstGeom prst="rect">
            <a:avLst/>
          </a:prstGeom>
        </p:spPr>
      </p:pic>
      <p:pic>
        <p:nvPicPr>
          <p:cNvPr id="7" name="图片 6"/>
          <p:cNvPicPr>
            <a:picLocks noChangeAspect="1"/>
          </p:cNvPicPr>
          <p:nvPr/>
        </p:nvPicPr>
        <p:blipFill>
          <a:blip r:embed="rId4"/>
          <a:stretch>
            <a:fillRect/>
          </a:stretch>
        </p:blipFill>
        <p:spPr>
          <a:xfrm>
            <a:off x="8474433" y="2075107"/>
            <a:ext cx="3039352" cy="3678529"/>
          </a:xfrm>
          <a:prstGeom prst="rect">
            <a:avLst/>
          </a:prstGeom>
        </p:spPr>
      </p:pic>
    </p:spTree>
    <p:extLst>
      <p:ext uri="{BB962C8B-B14F-4D97-AF65-F5344CB8AC3E}">
        <p14:creationId xmlns:p14="http://schemas.microsoft.com/office/powerpoint/2010/main" xmlns="" val="137782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nvPr>
        </p:nvGraphicFramePr>
        <p:xfrm>
          <a:off x="1790805" y="1287352"/>
          <a:ext cx="7567391" cy="2995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圆角矩形 4"/>
          <p:cNvSpPr/>
          <p:nvPr/>
        </p:nvSpPr>
        <p:spPr>
          <a:xfrm>
            <a:off x="3129318" y="3664255"/>
            <a:ext cx="1003602" cy="6675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600" dirty="0"/>
              <a:t>出渣</a:t>
            </a:r>
          </a:p>
        </p:txBody>
      </p:sp>
      <p:sp>
        <p:nvSpPr>
          <p:cNvPr id="6" name="圆角矩形 5"/>
          <p:cNvSpPr/>
          <p:nvPr/>
        </p:nvSpPr>
        <p:spPr>
          <a:xfrm>
            <a:off x="5611827" y="3664255"/>
            <a:ext cx="992067" cy="6675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600" dirty="0"/>
              <a:t>醇沉</a:t>
            </a:r>
          </a:p>
        </p:txBody>
      </p:sp>
      <p:sp>
        <p:nvSpPr>
          <p:cNvPr id="7" name="圆角矩形 6"/>
          <p:cNvSpPr/>
          <p:nvPr/>
        </p:nvSpPr>
        <p:spPr>
          <a:xfrm>
            <a:off x="7172841" y="3664255"/>
            <a:ext cx="992067" cy="6675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600"/>
              <a:t>蒸馏</a:t>
            </a:r>
          </a:p>
        </p:txBody>
      </p:sp>
      <p:sp>
        <p:nvSpPr>
          <p:cNvPr id="8" name="右箭头 7"/>
          <p:cNvSpPr/>
          <p:nvPr/>
        </p:nvSpPr>
        <p:spPr>
          <a:xfrm rot="5400000">
            <a:off x="3407257" y="3056365"/>
            <a:ext cx="447724" cy="617158"/>
          </a:xfrm>
          <a:prstGeom prst="rightArrow">
            <a:avLst>
              <a:gd name="adj1" fmla="val 36652"/>
              <a:gd name="adj2" fmla="val 4264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11" name="右箭头 10"/>
          <p:cNvSpPr/>
          <p:nvPr/>
        </p:nvSpPr>
        <p:spPr>
          <a:xfrm>
            <a:off x="6727364" y="3766254"/>
            <a:ext cx="317232" cy="38259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20" name="圆角矩形 19"/>
          <p:cNvSpPr/>
          <p:nvPr/>
        </p:nvSpPr>
        <p:spPr>
          <a:xfrm>
            <a:off x="1805730" y="3681049"/>
            <a:ext cx="1003602" cy="667509"/>
          </a:xfrm>
          <a:prstGeom prst="roundRect">
            <a:avLst/>
          </a:prstGeom>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600" dirty="0"/>
              <a:t>冻干</a:t>
            </a:r>
          </a:p>
        </p:txBody>
      </p:sp>
      <p:sp>
        <p:nvSpPr>
          <p:cNvPr id="21" name="右箭头 20"/>
          <p:cNvSpPr/>
          <p:nvPr/>
        </p:nvSpPr>
        <p:spPr>
          <a:xfrm rot="5400000">
            <a:off x="5894713" y="3078829"/>
            <a:ext cx="447724" cy="617158"/>
          </a:xfrm>
          <a:prstGeom prst="rightArrow">
            <a:avLst>
              <a:gd name="adj1" fmla="val 36652"/>
              <a:gd name="adj2" fmla="val 4264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22" name="右箭头 21"/>
          <p:cNvSpPr/>
          <p:nvPr/>
        </p:nvSpPr>
        <p:spPr>
          <a:xfrm rot="5400000" flipH="1">
            <a:off x="7427373" y="3061188"/>
            <a:ext cx="483005" cy="617158"/>
          </a:xfrm>
          <a:prstGeom prst="rightArrow">
            <a:avLst>
              <a:gd name="adj1" fmla="val 36652"/>
              <a:gd name="adj2" fmla="val 4264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23" name="右箭头 22"/>
          <p:cNvSpPr/>
          <p:nvPr/>
        </p:nvSpPr>
        <p:spPr>
          <a:xfrm rot="5400000" flipH="1">
            <a:off x="2066028" y="3083885"/>
            <a:ext cx="483005" cy="617158"/>
          </a:xfrm>
          <a:prstGeom prst="rightArrow">
            <a:avLst>
              <a:gd name="adj1" fmla="val 36652"/>
              <a:gd name="adj2" fmla="val 4264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46" name="圆角矩形 45"/>
          <p:cNvSpPr/>
          <p:nvPr/>
        </p:nvSpPr>
        <p:spPr>
          <a:xfrm>
            <a:off x="597517" y="3681049"/>
            <a:ext cx="992067" cy="667509"/>
          </a:xfrm>
          <a:prstGeom prst="roundRect">
            <a:avLst/>
          </a:prstGeom>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600" dirty="0" smtClean="0"/>
              <a:t>纯化</a:t>
            </a:r>
            <a:endParaRPr lang="zh-CN" altLang="en-US" sz="1600" dirty="0"/>
          </a:p>
        </p:txBody>
      </p:sp>
      <p:sp>
        <p:nvSpPr>
          <p:cNvPr id="48" name="圆角矩形 47"/>
          <p:cNvSpPr/>
          <p:nvPr/>
        </p:nvSpPr>
        <p:spPr>
          <a:xfrm>
            <a:off x="5611826" y="4626759"/>
            <a:ext cx="992067" cy="667509"/>
          </a:xfrm>
          <a:prstGeom prst="roundRect">
            <a:avLst/>
          </a:prstGeom>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600" dirty="0" smtClean="0"/>
              <a:t>色谱</a:t>
            </a:r>
            <a:endParaRPr lang="zh-CN" altLang="en-US" sz="1600" dirty="0"/>
          </a:p>
        </p:txBody>
      </p:sp>
      <p:sp>
        <p:nvSpPr>
          <p:cNvPr id="49" name="圆角矩形 48"/>
          <p:cNvSpPr/>
          <p:nvPr/>
        </p:nvSpPr>
        <p:spPr>
          <a:xfrm>
            <a:off x="9435469" y="889410"/>
            <a:ext cx="567082" cy="4372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zh-CN" altLang="en-US" sz="1600" dirty="0"/>
          </a:p>
        </p:txBody>
      </p:sp>
      <p:sp>
        <p:nvSpPr>
          <p:cNvPr id="2" name="文本框 1"/>
          <p:cNvSpPr txBox="1"/>
          <p:nvPr/>
        </p:nvSpPr>
        <p:spPr>
          <a:xfrm>
            <a:off x="10262769" y="998123"/>
            <a:ext cx="1574989" cy="307777"/>
          </a:xfrm>
          <a:prstGeom prst="rect">
            <a:avLst/>
          </a:prstGeom>
          <a:noFill/>
        </p:spPr>
        <p:txBody>
          <a:bodyPr wrap="square" rtlCol="0">
            <a:spAutoFit/>
          </a:bodyPr>
          <a:lstStyle/>
          <a:p>
            <a:r>
              <a:rPr lang="zh-CN" altLang="en-US" sz="1400" dirty="0" smtClean="0"/>
              <a:t>非标准机型</a:t>
            </a:r>
            <a:endParaRPr lang="zh-CN" altLang="en-US" sz="1400" dirty="0"/>
          </a:p>
        </p:txBody>
      </p:sp>
      <p:sp>
        <p:nvSpPr>
          <p:cNvPr id="50" name="圆角矩形 49"/>
          <p:cNvSpPr/>
          <p:nvPr/>
        </p:nvSpPr>
        <p:spPr>
          <a:xfrm>
            <a:off x="9435469" y="352976"/>
            <a:ext cx="567082" cy="437299"/>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zh-CN" altLang="en-US" sz="1600" dirty="0"/>
          </a:p>
        </p:txBody>
      </p:sp>
      <p:sp>
        <p:nvSpPr>
          <p:cNvPr id="51" name="圆角矩形 50"/>
          <p:cNvSpPr/>
          <p:nvPr/>
        </p:nvSpPr>
        <p:spPr>
          <a:xfrm>
            <a:off x="9431270" y="1465895"/>
            <a:ext cx="567082" cy="437299"/>
          </a:xfrm>
          <a:prstGeom prst="roundRect">
            <a:avLst/>
          </a:prstGeom>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zh-CN" altLang="en-US" sz="1600" dirty="0"/>
          </a:p>
        </p:txBody>
      </p:sp>
      <p:sp>
        <p:nvSpPr>
          <p:cNvPr id="52" name="文本框 51"/>
          <p:cNvSpPr txBox="1"/>
          <p:nvPr/>
        </p:nvSpPr>
        <p:spPr>
          <a:xfrm>
            <a:off x="10262769" y="1508820"/>
            <a:ext cx="1574989" cy="307777"/>
          </a:xfrm>
          <a:prstGeom prst="rect">
            <a:avLst/>
          </a:prstGeom>
          <a:noFill/>
        </p:spPr>
        <p:txBody>
          <a:bodyPr wrap="square" rtlCol="0">
            <a:spAutoFit/>
          </a:bodyPr>
          <a:lstStyle/>
          <a:p>
            <a:r>
              <a:rPr lang="zh-CN" altLang="en-US" sz="1400" dirty="0" smtClean="0"/>
              <a:t>特殊工艺机型</a:t>
            </a:r>
            <a:endParaRPr lang="zh-CN" altLang="en-US" sz="1400" dirty="0"/>
          </a:p>
        </p:txBody>
      </p:sp>
      <p:sp>
        <p:nvSpPr>
          <p:cNvPr id="53" name="文本框 52"/>
          <p:cNvSpPr txBox="1"/>
          <p:nvPr/>
        </p:nvSpPr>
        <p:spPr>
          <a:xfrm>
            <a:off x="10262769" y="482498"/>
            <a:ext cx="1574989" cy="307777"/>
          </a:xfrm>
          <a:prstGeom prst="rect">
            <a:avLst/>
          </a:prstGeom>
          <a:noFill/>
        </p:spPr>
        <p:txBody>
          <a:bodyPr wrap="square" rtlCol="0">
            <a:spAutoFit/>
          </a:bodyPr>
          <a:lstStyle/>
          <a:p>
            <a:r>
              <a:rPr lang="zh-CN" altLang="en-US" sz="1400" dirty="0" smtClean="0"/>
              <a:t>标准机型</a:t>
            </a:r>
            <a:endParaRPr lang="zh-CN" altLang="en-US" sz="1400" dirty="0"/>
          </a:p>
        </p:txBody>
      </p:sp>
      <p:pic>
        <p:nvPicPr>
          <p:cNvPr id="55"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245856" y="148887"/>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6" name="文本框 55"/>
          <p:cNvSpPr txBox="1"/>
          <p:nvPr/>
        </p:nvSpPr>
        <p:spPr>
          <a:xfrm>
            <a:off x="11417157" y="6488668"/>
            <a:ext cx="605307" cy="369332"/>
          </a:xfrm>
          <a:prstGeom prst="rect">
            <a:avLst/>
          </a:prstGeom>
          <a:noFill/>
        </p:spPr>
        <p:txBody>
          <a:bodyPr wrap="square" rtlCol="0">
            <a:spAutoFit/>
          </a:bodyPr>
          <a:lstStyle/>
          <a:p>
            <a:r>
              <a:rPr lang="en-US" altLang="zh-CN" dirty="0" smtClean="0"/>
              <a:t>3</a:t>
            </a:r>
            <a:endParaRPr lang="zh-CN" altLang="en-US" dirty="0"/>
          </a:p>
        </p:txBody>
      </p:sp>
      <p:sp>
        <p:nvSpPr>
          <p:cNvPr id="57" name="圆角矩形 56"/>
          <p:cNvSpPr/>
          <p:nvPr/>
        </p:nvSpPr>
        <p:spPr>
          <a:xfrm>
            <a:off x="7172841" y="4626759"/>
            <a:ext cx="992067" cy="667509"/>
          </a:xfrm>
          <a:prstGeom prst="roundRect">
            <a:avLst/>
          </a:prstGeom>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600" dirty="0" smtClean="0"/>
              <a:t>发酵</a:t>
            </a:r>
            <a:endParaRPr lang="zh-CN" altLang="en-US" sz="1600" dirty="0"/>
          </a:p>
        </p:txBody>
      </p:sp>
      <p:pic>
        <p:nvPicPr>
          <p:cNvPr id="3" name="图片 2"/>
          <p:cNvPicPr>
            <a:picLocks noChangeAspect="1"/>
          </p:cNvPicPr>
          <p:nvPr/>
        </p:nvPicPr>
        <p:blipFill>
          <a:blip r:embed="rId7"/>
          <a:stretch>
            <a:fillRect/>
          </a:stretch>
        </p:blipFill>
        <p:spPr>
          <a:xfrm>
            <a:off x="2228530" y="640828"/>
            <a:ext cx="1467707" cy="1650134"/>
          </a:xfrm>
          <a:prstGeom prst="rect">
            <a:avLst/>
          </a:prstGeom>
        </p:spPr>
      </p:pic>
      <p:pic>
        <p:nvPicPr>
          <p:cNvPr id="9" name="图片 8"/>
          <p:cNvPicPr>
            <a:picLocks noChangeAspect="1"/>
          </p:cNvPicPr>
          <p:nvPr/>
        </p:nvPicPr>
        <p:blipFill>
          <a:blip r:embed="rId8"/>
          <a:stretch>
            <a:fillRect/>
          </a:stretch>
        </p:blipFill>
        <p:spPr>
          <a:xfrm>
            <a:off x="4589004" y="352976"/>
            <a:ext cx="2583837" cy="1850255"/>
          </a:xfrm>
          <a:prstGeom prst="rect">
            <a:avLst/>
          </a:prstGeom>
        </p:spPr>
      </p:pic>
      <p:pic>
        <p:nvPicPr>
          <p:cNvPr id="10" name="图片 9"/>
          <p:cNvPicPr>
            <a:picLocks noChangeAspect="1"/>
          </p:cNvPicPr>
          <p:nvPr/>
        </p:nvPicPr>
        <p:blipFill>
          <a:blip r:embed="rId9"/>
          <a:stretch>
            <a:fillRect/>
          </a:stretch>
        </p:blipFill>
        <p:spPr>
          <a:xfrm>
            <a:off x="8414765" y="3575146"/>
            <a:ext cx="1609725" cy="1085850"/>
          </a:xfrm>
          <a:prstGeom prst="rect">
            <a:avLst/>
          </a:prstGeom>
        </p:spPr>
      </p:pic>
      <p:pic>
        <p:nvPicPr>
          <p:cNvPr id="12" name="图片 11"/>
          <p:cNvPicPr>
            <a:picLocks noChangeAspect="1"/>
          </p:cNvPicPr>
          <p:nvPr/>
        </p:nvPicPr>
        <p:blipFill>
          <a:blip r:embed="rId10"/>
          <a:stretch>
            <a:fillRect/>
          </a:stretch>
        </p:blipFill>
        <p:spPr>
          <a:xfrm>
            <a:off x="8538590" y="4811952"/>
            <a:ext cx="2971800" cy="1143000"/>
          </a:xfrm>
          <a:prstGeom prst="rect">
            <a:avLst/>
          </a:prstGeom>
        </p:spPr>
      </p:pic>
      <p:pic>
        <p:nvPicPr>
          <p:cNvPr id="13" name="图片 12"/>
          <p:cNvPicPr>
            <a:picLocks noChangeAspect="1"/>
          </p:cNvPicPr>
          <p:nvPr/>
        </p:nvPicPr>
        <p:blipFill>
          <a:blip r:embed="rId11"/>
          <a:stretch>
            <a:fillRect/>
          </a:stretch>
        </p:blipFill>
        <p:spPr>
          <a:xfrm>
            <a:off x="287917" y="4424956"/>
            <a:ext cx="1619250" cy="1390650"/>
          </a:xfrm>
          <a:prstGeom prst="rect">
            <a:avLst/>
          </a:prstGeom>
        </p:spPr>
      </p:pic>
      <p:pic>
        <p:nvPicPr>
          <p:cNvPr id="14" name="图片 13"/>
          <p:cNvPicPr>
            <a:picLocks noChangeAspect="1"/>
          </p:cNvPicPr>
          <p:nvPr/>
        </p:nvPicPr>
        <p:blipFill>
          <a:blip r:embed="rId12"/>
          <a:stretch>
            <a:fillRect/>
          </a:stretch>
        </p:blipFill>
        <p:spPr>
          <a:xfrm>
            <a:off x="2277794" y="4528398"/>
            <a:ext cx="1790700" cy="1304925"/>
          </a:xfrm>
          <a:prstGeom prst="rect">
            <a:avLst/>
          </a:prstGeom>
        </p:spPr>
      </p:pic>
      <p:sp>
        <p:nvSpPr>
          <p:cNvPr id="15" name="文本框 14"/>
          <p:cNvSpPr txBox="1"/>
          <p:nvPr/>
        </p:nvSpPr>
        <p:spPr>
          <a:xfrm>
            <a:off x="955491" y="1400115"/>
            <a:ext cx="835314" cy="369332"/>
          </a:xfrm>
          <a:prstGeom prst="rect">
            <a:avLst/>
          </a:prstGeom>
          <a:noFill/>
        </p:spPr>
        <p:txBody>
          <a:bodyPr wrap="square" rtlCol="0">
            <a:spAutoFit/>
          </a:bodyPr>
          <a:lstStyle/>
          <a:p>
            <a:r>
              <a:rPr lang="zh-CN" altLang="en-US" dirty="0" smtClean="0"/>
              <a:t>气缸</a:t>
            </a:r>
            <a:endParaRPr lang="zh-CN" altLang="en-US" dirty="0"/>
          </a:p>
        </p:txBody>
      </p:sp>
      <p:sp>
        <p:nvSpPr>
          <p:cNvPr id="30" name="文本框 29"/>
          <p:cNvSpPr txBox="1"/>
          <p:nvPr/>
        </p:nvSpPr>
        <p:spPr>
          <a:xfrm>
            <a:off x="955490" y="5954952"/>
            <a:ext cx="2367049" cy="369332"/>
          </a:xfrm>
          <a:prstGeom prst="rect">
            <a:avLst/>
          </a:prstGeom>
          <a:noFill/>
        </p:spPr>
        <p:txBody>
          <a:bodyPr wrap="square" rtlCol="0">
            <a:spAutoFit/>
          </a:bodyPr>
          <a:lstStyle/>
          <a:p>
            <a:r>
              <a:rPr lang="zh-CN" altLang="en-US" dirty="0" smtClean="0"/>
              <a:t>先导阀，总线协议</a:t>
            </a:r>
            <a:endParaRPr lang="zh-CN" altLang="en-US" dirty="0"/>
          </a:p>
        </p:txBody>
      </p:sp>
      <p:sp>
        <p:nvSpPr>
          <p:cNvPr id="31" name="文本框 30"/>
          <p:cNvSpPr txBox="1"/>
          <p:nvPr/>
        </p:nvSpPr>
        <p:spPr>
          <a:xfrm>
            <a:off x="10299836" y="4064257"/>
            <a:ext cx="1072653" cy="369332"/>
          </a:xfrm>
          <a:prstGeom prst="rect">
            <a:avLst/>
          </a:prstGeom>
          <a:noFill/>
        </p:spPr>
        <p:txBody>
          <a:bodyPr wrap="square" rtlCol="0">
            <a:spAutoFit/>
          </a:bodyPr>
          <a:lstStyle/>
          <a:p>
            <a:r>
              <a:rPr lang="zh-CN" altLang="en-US" dirty="0" smtClean="0"/>
              <a:t>流量计</a:t>
            </a:r>
            <a:endParaRPr lang="zh-CN" altLang="en-US" dirty="0"/>
          </a:p>
        </p:txBody>
      </p:sp>
      <p:sp>
        <p:nvSpPr>
          <p:cNvPr id="32" name="文本框 31"/>
          <p:cNvSpPr txBox="1"/>
          <p:nvPr/>
        </p:nvSpPr>
        <p:spPr>
          <a:xfrm>
            <a:off x="9422110" y="6037144"/>
            <a:ext cx="1072653" cy="369332"/>
          </a:xfrm>
          <a:prstGeom prst="rect">
            <a:avLst/>
          </a:prstGeom>
          <a:noFill/>
        </p:spPr>
        <p:txBody>
          <a:bodyPr wrap="square" rtlCol="0">
            <a:spAutoFit/>
          </a:bodyPr>
          <a:lstStyle/>
          <a:p>
            <a:r>
              <a:rPr lang="zh-CN" altLang="en-US" dirty="0" smtClean="0"/>
              <a:t>两通阀</a:t>
            </a:r>
            <a:endParaRPr lang="zh-CN" altLang="en-US" dirty="0"/>
          </a:p>
        </p:txBody>
      </p:sp>
      <p:sp>
        <p:nvSpPr>
          <p:cNvPr id="33" name="文本框 32"/>
          <p:cNvSpPr txBox="1"/>
          <p:nvPr/>
        </p:nvSpPr>
        <p:spPr>
          <a:xfrm>
            <a:off x="7360296" y="954937"/>
            <a:ext cx="1521986" cy="923330"/>
          </a:xfrm>
          <a:prstGeom prst="rect">
            <a:avLst/>
          </a:prstGeom>
          <a:noFill/>
        </p:spPr>
        <p:txBody>
          <a:bodyPr wrap="square" rtlCol="0">
            <a:spAutoFit/>
          </a:bodyPr>
          <a:lstStyle/>
          <a:p>
            <a:r>
              <a:rPr lang="zh-CN" altLang="en-US" dirty="0" smtClean="0"/>
              <a:t>工业过滤器，气源处理，冷干机</a:t>
            </a:r>
            <a:endParaRPr lang="zh-CN" altLang="en-US" dirty="0"/>
          </a:p>
        </p:txBody>
      </p:sp>
    </p:spTree>
    <p:extLst>
      <p:ext uri="{BB962C8B-B14F-4D97-AF65-F5344CB8AC3E}">
        <p14:creationId xmlns:p14="http://schemas.microsoft.com/office/powerpoint/2010/main" xmlns="" val="1143707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提取罐解决方案</a:t>
            </a:r>
            <a:endParaRPr lang="zh-CN" altLang="en-US" b="1" dirty="0"/>
          </a:p>
        </p:txBody>
      </p:sp>
      <p:pic>
        <p:nvPicPr>
          <p:cNvPr id="5" name="图片 4"/>
          <p:cNvPicPr>
            <a:picLocks noChangeAspect="1"/>
          </p:cNvPicPr>
          <p:nvPr/>
        </p:nvPicPr>
        <p:blipFill>
          <a:blip r:embed="rId2"/>
          <a:stretch>
            <a:fillRect/>
          </a:stretch>
        </p:blipFill>
        <p:spPr>
          <a:xfrm>
            <a:off x="188062" y="1124788"/>
            <a:ext cx="3652545" cy="4116210"/>
          </a:xfrm>
          <a:prstGeom prst="rect">
            <a:avLst/>
          </a:prstGeom>
        </p:spPr>
      </p:pic>
      <p:pic>
        <p:nvPicPr>
          <p:cNvPr id="6" name="图片 5"/>
          <p:cNvPicPr>
            <a:picLocks noChangeAspect="1"/>
          </p:cNvPicPr>
          <p:nvPr/>
        </p:nvPicPr>
        <p:blipFill>
          <a:blip r:embed="rId3"/>
          <a:stretch>
            <a:fillRect/>
          </a:stretch>
        </p:blipFill>
        <p:spPr>
          <a:xfrm>
            <a:off x="5136701" y="1124788"/>
            <a:ext cx="6236182" cy="4116210"/>
          </a:xfrm>
          <a:prstGeom prst="rect">
            <a:avLst/>
          </a:prstGeom>
        </p:spPr>
      </p:pic>
      <p:sp>
        <p:nvSpPr>
          <p:cNvPr id="7" name="椭圆 6"/>
          <p:cNvSpPr/>
          <p:nvPr/>
        </p:nvSpPr>
        <p:spPr>
          <a:xfrm>
            <a:off x="373488" y="3170719"/>
            <a:ext cx="412123" cy="1542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808274" y="3170719"/>
            <a:ext cx="412123" cy="1542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8551572" y="3026534"/>
            <a:ext cx="363693" cy="529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8503141" y="3809999"/>
            <a:ext cx="363693" cy="529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073521" y="3151416"/>
            <a:ext cx="363693" cy="529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85611" y="5460643"/>
            <a:ext cx="2467688" cy="923330"/>
          </a:xfrm>
          <a:prstGeom prst="rect">
            <a:avLst/>
          </a:prstGeom>
          <a:noFill/>
        </p:spPr>
        <p:txBody>
          <a:bodyPr wrap="square" rtlCol="0">
            <a:spAutoFit/>
          </a:bodyPr>
          <a:lstStyle/>
          <a:p>
            <a:r>
              <a:rPr lang="en-US" altLang="zh-CN" dirty="0" smtClean="0"/>
              <a:t>1</a:t>
            </a:r>
            <a:r>
              <a:rPr lang="zh-CN" altLang="en-US" dirty="0" smtClean="0"/>
              <a:t>、任意安装方式</a:t>
            </a:r>
            <a:endParaRPr lang="en-US" altLang="zh-CN" dirty="0" smtClean="0"/>
          </a:p>
          <a:p>
            <a:r>
              <a:rPr lang="en-US" altLang="zh-CN" dirty="0" smtClean="0"/>
              <a:t>2</a:t>
            </a:r>
            <a:r>
              <a:rPr lang="zh-CN" altLang="en-US" dirty="0" smtClean="0"/>
              <a:t>、洁净型</a:t>
            </a:r>
            <a:endParaRPr lang="en-US" altLang="zh-CN" dirty="0" smtClean="0"/>
          </a:p>
          <a:p>
            <a:r>
              <a:rPr lang="en-US" altLang="zh-CN" dirty="0" smtClean="0"/>
              <a:t>3</a:t>
            </a:r>
            <a:r>
              <a:rPr lang="zh-CN" altLang="en-US" dirty="0" smtClean="0"/>
              <a:t>、长寿命</a:t>
            </a:r>
            <a:endParaRPr lang="en-US" altLang="zh-CN" dirty="0" smtClean="0"/>
          </a:p>
        </p:txBody>
      </p:sp>
      <p:sp>
        <p:nvSpPr>
          <p:cNvPr id="14" name="文本框 13"/>
          <p:cNvSpPr txBox="1"/>
          <p:nvPr/>
        </p:nvSpPr>
        <p:spPr>
          <a:xfrm>
            <a:off x="5136700" y="5460643"/>
            <a:ext cx="3730133" cy="923330"/>
          </a:xfrm>
          <a:prstGeom prst="rect">
            <a:avLst/>
          </a:prstGeom>
          <a:noFill/>
        </p:spPr>
        <p:txBody>
          <a:bodyPr wrap="square" rtlCol="0">
            <a:spAutoFit/>
          </a:bodyPr>
          <a:lstStyle/>
          <a:p>
            <a:r>
              <a:rPr lang="en-US" altLang="zh-CN" dirty="0" smtClean="0"/>
              <a:t>1</a:t>
            </a:r>
            <a:r>
              <a:rPr lang="zh-CN" altLang="en-US" dirty="0" smtClean="0"/>
              <a:t>、完全不锈钢，符合</a:t>
            </a:r>
            <a:r>
              <a:rPr lang="en-US" altLang="zh-CN" dirty="0" smtClean="0"/>
              <a:t>FDA</a:t>
            </a:r>
            <a:r>
              <a:rPr lang="zh-CN" altLang="en-US" dirty="0" smtClean="0"/>
              <a:t>，</a:t>
            </a:r>
            <a:r>
              <a:rPr lang="en-US" altLang="zh-CN" dirty="0" smtClean="0"/>
              <a:t>GMP</a:t>
            </a:r>
          </a:p>
          <a:p>
            <a:r>
              <a:rPr lang="en-US" altLang="zh-CN" dirty="0" smtClean="0"/>
              <a:t>2</a:t>
            </a:r>
            <a:r>
              <a:rPr lang="zh-CN" altLang="en-US" dirty="0" smtClean="0"/>
              <a:t>、食品级润滑脂</a:t>
            </a:r>
            <a:endParaRPr lang="en-US" altLang="zh-CN" dirty="0" smtClean="0"/>
          </a:p>
          <a:p>
            <a:r>
              <a:rPr lang="en-US" altLang="zh-CN" dirty="0" smtClean="0"/>
              <a:t>3</a:t>
            </a:r>
            <a:r>
              <a:rPr lang="zh-CN" altLang="en-US" dirty="0" smtClean="0"/>
              <a:t>、</a:t>
            </a:r>
            <a:r>
              <a:rPr lang="en-US" altLang="zh-CN" dirty="0" smtClean="0"/>
              <a:t>ISO</a:t>
            </a:r>
            <a:r>
              <a:rPr lang="zh-CN" altLang="en-US" dirty="0" smtClean="0"/>
              <a:t>标准</a:t>
            </a:r>
            <a:endParaRPr lang="zh-CN" altLang="en-US" dirty="0"/>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846470" y="168044"/>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文本框 15"/>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提取罐解决方案</a:t>
            </a:r>
            <a:endParaRPr lang="zh-CN" altLang="en-US" b="1" dirty="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846470" y="142287"/>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8812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中药分选</a:t>
            </a:r>
            <a:endParaRPr lang="zh-CN" altLang="en-US" b="1"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846470" y="142287"/>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图片 6"/>
          <p:cNvPicPr>
            <a:picLocks noChangeAspect="1"/>
          </p:cNvPicPr>
          <p:nvPr/>
        </p:nvPicPr>
        <p:blipFill>
          <a:blip r:embed="rId3"/>
          <a:stretch>
            <a:fillRect/>
          </a:stretch>
        </p:blipFill>
        <p:spPr>
          <a:xfrm>
            <a:off x="6283884" y="1489857"/>
            <a:ext cx="5521058" cy="3932212"/>
          </a:xfrm>
          <a:prstGeom prst="rect">
            <a:avLst/>
          </a:prstGeom>
        </p:spPr>
      </p:pic>
      <p:pic>
        <p:nvPicPr>
          <p:cNvPr id="8" name="图片 7"/>
          <p:cNvPicPr>
            <a:picLocks noChangeAspect="1"/>
          </p:cNvPicPr>
          <p:nvPr/>
        </p:nvPicPr>
        <p:blipFill>
          <a:blip r:embed="rId4"/>
          <a:stretch>
            <a:fillRect/>
          </a:stretch>
        </p:blipFill>
        <p:spPr>
          <a:xfrm>
            <a:off x="373488" y="1434883"/>
            <a:ext cx="5693714" cy="4042160"/>
          </a:xfrm>
          <a:prstGeom prst="rect">
            <a:avLst/>
          </a:prstGeom>
        </p:spPr>
      </p:pic>
    </p:spTree>
    <p:extLst>
      <p:ext uri="{BB962C8B-B14F-4D97-AF65-F5344CB8AC3E}">
        <p14:creationId xmlns:p14="http://schemas.microsoft.com/office/powerpoint/2010/main" xmlns="" val="197077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中药分选</a:t>
            </a:r>
            <a:endParaRPr lang="zh-CN" altLang="en-US"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846470" y="142287"/>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图片 6"/>
          <p:cNvPicPr>
            <a:picLocks noChangeAspect="1"/>
          </p:cNvPicPr>
          <p:nvPr/>
        </p:nvPicPr>
        <p:blipFill>
          <a:blip r:embed="rId3"/>
          <a:stretch>
            <a:fillRect/>
          </a:stretch>
        </p:blipFill>
        <p:spPr>
          <a:xfrm>
            <a:off x="373488" y="1489857"/>
            <a:ext cx="5686190" cy="3494267"/>
          </a:xfrm>
          <a:prstGeom prst="rect">
            <a:avLst/>
          </a:prstGeom>
        </p:spPr>
      </p:pic>
    </p:spTree>
    <p:extLst>
      <p:ext uri="{BB962C8B-B14F-4D97-AF65-F5344CB8AC3E}">
        <p14:creationId xmlns:p14="http://schemas.microsoft.com/office/powerpoint/2010/main" xmlns="" val="413755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48450" y="1030511"/>
            <a:ext cx="5543550" cy="5286375"/>
          </a:xfrm>
          <a:prstGeom prst="rect">
            <a:avLst/>
          </a:prstGeom>
        </p:spPr>
      </p:pic>
      <p:pic>
        <p:nvPicPr>
          <p:cNvPr id="5" name="Picture 3"/>
          <p:cNvPicPr>
            <a:picLocks noGrp="1" noChangeAspect="1" noChangeArrowheads="1"/>
          </p:cNvPicPr>
          <p:nvPr>
            <p:ph sz="half" idx="4294967295"/>
          </p:nvPr>
        </p:nvPicPr>
        <p:blipFill>
          <a:blip r:embed="rId3" cstate="print"/>
          <a:srcRect/>
          <a:stretch>
            <a:fillRect/>
          </a:stretch>
        </p:blipFill>
        <p:spPr bwMode="auto">
          <a:xfrm>
            <a:off x="6435144" y="1765348"/>
            <a:ext cx="4495800" cy="2683357"/>
          </a:xfrm>
          <a:prstGeom prst="rect">
            <a:avLst/>
          </a:prstGeom>
          <a:noFill/>
          <a:ln w="9525">
            <a:noFill/>
            <a:miter lim="800000"/>
            <a:headEnd/>
            <a:tailEnd/>
          </a:ln>
        </p:spPr>
      </p:pic>
      <p:sp>
        <p:nvSpPr>
          <p:cNvPr id="6" name="圆角矩形 5"/>
          <p:cNvSpPr/>
          <p:nvPr/>
        </p:nvSpPr>
        <p:spPr>
          <a:xfrm>
            <a:off x="643944" y="4448705"/>
            <a:ext cx="1880315" cy="8445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タイトル 1"/>
          <p:cNvSpPr>
            <a:spLocks noGrp="1"/>
          </p:cNvSpPr>
          <p:nvPr>
            <p:ph type="title"/>
          </p:nvPr>
        </p:nvSpPr>
        <p:spPr>
          <a:xfrm>
            <a:off x="6551054" y="5059854"/>
            <a:ext cx="4820992" cy="466725"/>
          </a:xfrm>
        </p:spPr>
        <p:txBody>
          <a:bodyPr>
            <a:normAutofit fontScale="90000"/>
          </a:bodyPr>
          <a:lstStyle/>
          <a:p>
            <a:r>
              <a:rPr lang="en-US" altLang="ja-JP" sz="1800" dirty="0" smtClean="0"/>
              <a:t>Safe stop (PL d, cat. 3) and protection against unintentional start-up (PL d, cat. 3) </a:t>
            </a:r>
            <a:endParaRPr kumimoji="1" lang="ja-JP" altLang="en-US" sz="1800" dirty="0"/>
          </a:p>
        </p:txBody>
      </p:sp>
      <p:sp>
        <p:nvSpPr>
          <p:cNvPr id="8" name="文本框 7"/>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提取罐解决方案</a:t>
            </a:r>
            <a:endParaRPr lang="zh-CN" altLang="en-US" b="1"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846470" y="142287"/>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文本框 1"/>
          <p:cNvSpPr txBox="1"/>
          <p:nvPr/>
        </p:nvSpPr>
        <p:spPr>
          <a:xfrm>
            <a:off x="7495504" y="678425"/>
            <a:ext cx="3090930" cy="923330"/>
          </a:xfrm>
          <a:prstGeom prst="rect">
            <a:avLst/>
          </a:prstGeom>
          <a:noFill/>
        </p:spPr>
        <p:txBody>
          <a:bodyPr wrap="square" rtlCol="0">
            <a:spAutoFit/>
          </a:bodyPr>
          <a:lstStyle/>
          <a:p>
            <a:r>
              <a:rPr lang="zh-CN" altLang="en-US" dirty="0" smtClean="0"/>
              <a:t>防止提取罐底部盖体脱落，使用</a:t>
            </a:r>
            <a:r>
              <a:rPr lang="en-US" altLang="zh-CN" dirty="0" smtClean="0"/>
              <a:t>SMC</a:t>
            </a:r>
            <a:r>
              <a:rPr lang="zh-CN" altLang="en-US" dirty="0" smtClean="0"/>
              <a:t>安全气路控制，保证气缸无跌落</a:t>
            </a:r>
            <a:endParaRPr lang="zh-CN" altLang="en-US" dirty="0"/>
          </a:p>
        </p:txBody>
      </p:sp>
    </p:spTree>
    <p:extLst>
      <p:ext uri="{BB962C8B-B14F-4D97-AF65-F5344CB8AC3E}">
        <p14:creationId xmlns:p14="http://schemas.microsoft.com/office/powerpoint/2010/main" xmlns="" val="4251109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592822" y="948140"/>
            <a:ext cx="10054156"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sz="2800" b="1" dirty="0" smtClean="0">
                <a:solidFill>
                  <a:srgbClr val="0074BE"/>
                </a:solidFill>
                <a:cs typeface="+mn-ea"/>
                <a:sym typeface="+mn-lt"/>
              </a:rPr>
              <a:t>SMC </a:t>
            </a:r>
            <a:r>
              <a:rPr lang="en-US" altLang="zh-CN" sz="2400" dirty="0" smtClean="0">
                <a:solidFill>
                  <a:schemeClr val="tx1">
                    <a:lumMod val="95000"/>
                    <a:lumOff val="5000"/>
                  </a:schemeClr>
                </a:solidFill>
                <a:cs typeface="+mn-ea"/>
                <a:sym typeface="+mn-lt"/>
              </a:rPr>
              <a:t>— </a:t>
            </a:r>
            <a:r>
              <a:rPr lang="zh-CN" altLang="en-US" sz="2400" dirty="0" smtClean="0">
                <a:solidFill>
                  <a:schemeClr val="tx1">
                    <a:lumMod val="95000"/>
                    <a:lumOff val="5000"/>
                  </a:schemeClr>
                </a:solidFill>
                <a:cs typeface="+mn-ea"/>
                <a:sym typeface="+mn-lt"/>
              </a:rPr>
              <a:t>工业自动化不可或缺的</a:t>
            </a:r>
            <a:r>
              <a:rPr lang="zh-CN" altLang="en-US" sz="2400" dirty="0" smtClean="0">
                <a:solidFill>
                  <a:srgbClr val="0074BE"/>
                </a:solidFill>
                <a:cs typeface="+mn-ea"/>
                <a:sym typeface="+mn-lt"/>
              </a:rPr>
              <a:t>气动元器件</a:t>
            </a:r>
            <a:r>
              <a:rPr lang="zh-CN" altLang="en-US" sz="2400" dirty="0" smtClean="0">
                <a:solidFill>
                  <a:schemeClr val="tx1">
                    <a:lumMod val="95000"/>
                    <a:lumOff val="5000"/>
                  </a:schemeClr>
                </a:solidFill>
                <a:cs typeface="+mn-ea"/>
                <a:sym typeface="+mn-lt"/>
              </a:rPr>
              <a:t>的</a:t>
            </a:r>
            <a:r>
              <a:rPr lang="zh-CN" altLang="en-US" sz="2400" dirty="0" smtClean="0">
                <a:solidFill>
                  <a:srgbClr val="0074BE"/>
                </a:solidFill>
                <a:cs typeface="+mn-ea"/>
                <a:sym typeface="+mn-lt"/>
              </a:rPr>
              <a:t>研发</a:t>
            </a:r>
            <a:r>
              <a:rPr lang="zh-CN" altLang="en-US" sz="2400" dirty="0" smtClean="0">
                <a:solidFill>
                  <a:schemeClr val="tx1">
                    <a:lumMod val="95000"/>
                    <a:lumOff val="5000"/>
                  </a:schemeClr>
                </a:solidFill>
                <a:cs typeface="+mn-ea"/>
                <a:sym typeface="+mn-lt"/>
              </a:rPr>
              <a:t>、</a:t>
            </a:r>
            <a:r>
              <a:rPr lang="zh-CN" altLang="en-US" sz="2400" dirty="0" smtClean="0">
                <a:solidFill>
                  <a:srgbClr val="0074BE"/>
                </a:solidFill>
                <a:cs typeface="+mn-ea"/>
                <a:sym typeface="+mn-lt"/>
              </a:rPr>
              <a:t>制造</a:t>
            </a:r>
            <a:r>
              <a:rPr lang="zh-CN" altLang="en-US" sz="2400" dirty="0" smtClean="0">
                <a:solidFill>
                  <a:schemeClr val="tx1">
                    <a:lumMod val="95000"/>
                    <a:lumOff val="5000"/>
                  </a:schemeClr>
                </a:solidFill>
                <a:cs typeface="+mn-ea"/>
                <a:sym typeface="+mn-lt"/>
              </a:rPr>
              <a:t>和</a:t>
            </a:r>
            <a:r>
              <a:rPr lang="zh-CN" altLang="en-US" sz="2400" dirty="0" smtClean="0">
                <a:solidFill>
                  <a:srgbClr val="0074BE"/>
                </a:solidFill>
                <a:cs typeface="+mn-ea"/>
                <a:sym typeface="+mn-lt"/>
              </a:rPr>
              <a:t>技术服务</a:t>
            </a:r>
            <a:r>
              <a:rPr lang="zh-CN" altLang="en-US" sz="2400" dirty="0" smtClean="0">
                <a:solidFill>
                  <a:schemeClr val="tx1">
                    <a:lumMod val="95000"/>
                    <a:lumOff val="5000"/>
                  </a:schemeClr>
                </a:solidFill>
                <a:cs typeface="+mn-ea"/>
                <a:sym typeface="+mn-lt"/>
              </a:rPr>
              <a:t>商。</a:t>
            </a:r>
          </a:p>
        </p:txBody>
      </p:sp>
      <p:sp>
        <p:nvSpPr>
          <p:cNvPr id="5" name="文本框 4"/>
          <p:cNvSpPr txBox="1"/>
          <p:nvPr/>
        </p:nvSpPr>
        <p:spPr>
          <a:xfrm>
            <a:off x="8477229" y="5790524"/>
            <a:ext cx="1313180" cy="261610"/>
          </a:xfrm>
          <a:prstGeom prst="rect">
            <a:avLst/>
          </a:prstGeom>
          <a:noFill/>
        </p:spPr>
        <p:txBody>
          <a:bodyPr wrap="none" rtlCol="0">
            <a:spAutoFit/>
          </a:bodyPr>
          <a:lstStyle/>
          <a:p>
            <a:pPr algn="ctr"/>
            <a:r>
              <a:rPr lang="zh-CN" altLang="en-US" sz="1100" dirty="0" smtClean="0">
                <a:solidFill>
                  <a:schemeClr val="tx1">
                    <a:lumMod val="65000"/>
                    <a:lumOff val="35000"/>
                  </a:schemeClr>
                </a:solidFill>
                <a:cs typeface="+mn-ea"/>
                <a:sym typeface="+mn-lt"/>
              </a:rPr>
              <a:t>世界知名展会现场</a:t>
            </a:r>
            <a:endParaRPr lang="zh-CN" altLang="en-US" sz="1100" dirty="0">
              <a:solidFill>
                <a:schemeClr val="tx1">
                  <a:lumMod val="65000"/>
                  <a:lumOff val="35000"/>
                </a:schemeClr>
              </a:solidFill>
              <a:cs typeface="+mn-ea"/>
              <a:sym typeface="+mn-lt"/>
            </a:endParaRPr>
          </a:p>
        </p:txBody>
      </p:sp>
      <p:sp>
        <p:nvSpPr>
          <p:cNvPr id="6" name="内容占位符 1"/>
          <p:cNvSpPr txBox="1">
            <a:spLocks/>
          </p:cNvSpPr>
          <p:nvPr/>
        </p:nvSpPr>
        <p:spPr>
          <a:xfrm>
            <a:off x="597771" y="1665658"/>
            <a:ext cx="11015109" cy="118939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0"/>
              </a:spcBef>
              <a:buNone/>
            </a:pPr>
            <a:r>
              <a:rPr lang="en-US" altLang="zh-CN" sz="2000" dirty="0">
                <a:solidFill>
                  <a:schemeClr val="tx1">
                    <a:lumMod val="65000"/>
                    <a:lumOff val="35000"/>
                  </a:schemeClr>
                </a:solidFill>
                <a:cs typeface="+mn-ea"/>
                <a:sym typeface="+mn-lt"/>
              </a:rPr>
              <a:t>SMC</a:t>
            </a:r>
            <a:r>
              <a:rPr lang="zh-CN" altLang="en-US" sz="2000" dirty="0">
                <a:solidFill>
                  <a:schemeClr val="tx1">
                    <a:lumMod val="65000"/>
                    <a:lumOff val="35000"/>
                  </a:schemeClr>
                </a:solidFill>
                <a:cs typeface="+mn-ea"/>
                <a:sym typeface="+mn-lt"/>
              </a:rPr>
              <a:t>的气动产品作为工业自动化的核心基础零部件，被列为“中国制造</a:t>
            </a:r>
            <a:r>
              <a:rPr lang="en-US" altLang="zh-CN" sz="2000" dirty="0">
                <a:solidFill>
                  <a:schemeClr val="tx1">
                    <a:lumMod val="65000"/>
                    <a:lumOff val="35000"/>
                  </a:schemeClr>
                </a:solidFill>
                <a:cs typeface="+mn-ea"/>
                <a:sym typeface="+mn-lt"/>
              </a:rPr>
              <a:t>2025”</a:t>
            </a:r>
            <a:r>
              <a:rPr lang="zh-CN" altLang="en-US" sz="2000" dirty="0">
                <a:solidFill>
                  <a:schemeClr val="tx1">
                    <a:lumMod val="65000"/>
                    <a:lumOff val="35000"/>
                  </a:schemeClr>
                </a:solidFill>
                <a:cs typeface="+mn-ea"/>
                <a:sym typeface="+mn-lt"/>
              </a:rPr>
              <a:t>强基工程的重要组成部分，在国内和国际市场占有率均排名</a:t>
            </a:r>
            <a:r>
              <a:rPr lang="zh-CN" altLang="en-US" sz="2000" dirty="0" smtClean="0">
                <a:solidFill>
                  <a:schemeClr val="tx1">
                    <a:lumMod val="65000"/>
                    <a:lumOff val="35000"/>
                  </a:schemeClr>
                </a:solidFill>
                <a:cs typeface="+mn-ea"/>
                <a:sym typeface="+mn-lt"/>
              </a:rPr>
              <a:t>第一</a:t>
            </a:r>
            <a:r>
              <a:rPr lang="en-US" altLang="zh-CN" sz="2000" dirty="0" smtClean="0">
                <a:solidFill>
                  <a:schemeClr val="tx1">
                    <a:lumMod val="65000"/>
                    <a:lumOff val="35000"/>
                  </a:schemeClr>
                </a:solidFill>
                <a:cs typeface="+mn-ea"/>
                <a:sym typeface="+mn-lt"/>
              </a:rPr>
              <a:t>(36%)</a:t>
            </a:r>
            <a:r>
              <a:rPr lang="zh-CN" altLang="en-US" sz="2000" dirty="0" smtClean="0">
                <a:solidFill>
                  <a:schemeClr val="tx1">
                    <a:lumMod val="65000"/>
                    <a:lumOff val="35000"/>
                  </a:schemeClr>
                </a:solidFill>
                <a:cs typeface="+mn-ea"/>
                <a:sym typeface="+mn-lt"/>
              </a:rPr>
              <a:t>。</a:t>
            </a:r>
            <a:endParaRPr lang="en-US" altLang="zh-CN" sz="2000" dirty="0">
              <a:solidFill>
                <a:schemeClr val="tx1">
                  <a:lumMod val="65000"/>
                  <a:lumOff val="35000"/>
                </a:schemeClr>
              </a:solidFill>
              <a:cs typeface="+mn-ea"/>
              <a:sym typeface="+mn-lt"/>
            </a:endParaRPr>
          </a:p>
        </p:txBody>
      </p:sp>
      <p:sp>
        <p:nvSpPr>
          <p:cNvPr id="11" name="文本框 10"/>
          <p:cNvSpPr txBox="1"/>
          <p:nvPr/>
        </p:nvSpPr>
        <p:spPr>
          <a:xfrm>
            <a:off x="1513585" y="5790524"/>
            <a:ext cx="2300630" cy="261610"/>
          </a:xfrm>
          <a:prstGeom prst="rect">
            <a:avLst/>
          </a:prstGeom>
          <a:noFill/>
        </p:spPr>
        <p:txBody>
          <a:bodyPr wrap="none" rtlCol="0">
            <a:spAutoFit/>
          </a:bodyPr>
          <a:lstStyle/>
          <a:p>
            <a:pPr algn="ctr"/>
            <a:r>
              <a:rPr lang="zh-CN" altLang="en-US" sz="1100" dirty="0" smtClean="0">
                <a:solidFill>
                  <a:schemeClr val="tx1">
                    <a:lumMod val="65000"/>
                    <a:lumOff val="35000"/>
                  </a:schemeClr>
                </a:solidFill>
                <a:cs typeface="+mn-ea"/>
                <a:sym typeface="+mn-lt"/>
              </a:rPr>
              <a:t>北京市市委副书记，市长陈吉来访</a:t>
            </a:r>
            <a:endParaRPr lang="zh-CN" altLang="en-US" sz="1100" dirty="0">
              <a:solidFill>
                <a:schemeClr val="tx1">
                  <a:lumMod val="65000"/>
                  <a:lumOff val="35000"/>
                </a:schemeClr>
              </a:solidFill>
              <a:cs typeface="+mn-ea"/>
              <a:sym typeface="+mn-lt"/>
            </a:endParaRPr>
          </a:p>
        </p:txBody>
      </p:sp>
      <p:sp>
        <p:nvSpPr>
          <p:cNvPr id="12" name="文本框 11"/>
          <p:cNvSpPr txBox="1"/>
          <p:nvPr/>
        </p:nvSpPr>
        <p:spPr>
          <a:xfrm>
            <a:off x="5165657" y="4206456"/>
            <a:ext cx="1383713" cy="261610"/>
          </a:xfrm>
          <a:prstGeom prst="rect">
            <a:avLst/>
          </a:prstGeom>
          <a:noFill/>
        </p:spPr>
        <p:txBody>
          <a:bodyPr wrap="none" rtlCol="0">
            <a:spAutoFit/>
          </a:bodyPr>
          <a:lstStyle/>
          <a:p>
            <a:pPr algn="ctr"/>
            <a:r>
              <a:rPr lang="zh-CN" altLang="en-US" sz="1100" dirty="0" smtClean="0">
                <a:solidFill>
                  <a:schemeClr val="tx1">
                    <a:lumMod val="65000"/>
                    <a:lumOff val="35000"/>
                  </a:schemeClr>
                </a:solidFill>
                <a:cs typeface="+mn-ea"/>
                <a:sym typeface="+mn-lt"/>
              </a:rPr>
              <a:t>与</a:t>
            </a:r>
            <a:r>
              <a:rPr lang="en-US" altLang="zh-CN" sz="1100" dirty="0" smtClean="0">
                <a:solidFill>
                  <a:schemeClr val="tx1">
                    <a:lumMod val="65000"/>
                    <a:lumOff val="35000"/>
                  </a:schemeClr>
                </a:solidFill>
                <a:cs typeface="+mn-ea"/>
                <a:sym typeface="+mn-lt"/>
              </a:rPr>
              <a:t>EPSON</a:t>
            </a:r>
            <a:r>
              <a:rPr lang="zh-CN" altLang="en-US" sz="1100" dirty="0" smtClean="0">
                <a:solidFill>
                  <a:schemeClr val="tx1">
                    <a:lumMod val="65000"/>
                    <a:lumOff val="35000"/>
                  </a:schemeClr>
                </a:solidFill>
                <a:cs typeface="+mn-ea"/>
                <a:sym typeface="+mn-lt"/>
              </a:rPr>
              <a:t>合作机器人</a:t>
            </a:r>
            <a:endParaRPr lang="zh-CN" altLang="en-US" sz="1100" dirty="0">
              <a:solidFill>
                <a:schemeClr val="tx1">
                  <a:lumMod val="65000"/>
                  <a:lumOff val="35000"/>
                </a:schemeClr>
              </a:solidFill>
              <a:cs typeface="+mn-ea"/>
              <a:sym typeface="+mn-lt"/>
            </a:endParaRPr>
          </a:p>
        </p:txBody>
      </p:sp>
      <p:sp>
        <p:nvSpPr>
          <p:cNvPr id="13" name="文本框 12"/>
          <p:cNvSpPr txBox="1"/>
          <p:nvPr/>
        </p:nvSpPr>
        <p:spPr>
          <a:xfrm>
            <a:off x="5024990" y="5790524"/>
            <a:ext cx="1595309" cy="261610"/>
          </a:xfrm>
          <a:prstGeom prst="rect">
            <a:avLst/>
          </a:prstGeom>
          <a:noFill/>
        </p:spPr>
        <p:txBody>
          <a:bodyPr wrap="none" rtlCol="0">
            <a:spAutoFit/>
          </a:bodyPr>
          <a:lstStyle/>
          <a:p>
            <a:pPr algn="ctr"/>
            <a:r>
              <a:rPr lang="zh-CN" altLang="en-US" sz="1100" dirty="0">
                <a:solidFill>
                  <a:schemeClr val="tx1">
                    <a:lumMod val="65000"/>
                    <a:lumOff val="35000"/>
                  </a:schemeClr>
                </a:solidFill>
                <a:cs typeface="+mn-ea"/>
                <a:sym typeface="+mn-lt"/>
              </a:rPr>
              <a:t>公司总经理作主题演讲</a:t>
            </a:r>
          </a:p>
        </p:txBody>
      </p:sp>
      <p:pic>
        <p:nvPicPr>
          <p:cNvPr id="14" name="图片 1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018516" y="4739023"/>
            <a:ext cx="1630800" cy="10192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6968825" y="3238273"/>
            <a:ext cx="4480000" cy="2520000"/>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5041513" y="3059910"/>
            <a:ext cx="1632000" cy="918000"/>
          </a:xfrm>
          <a:prstGeom prst="rect">
            <a:avLst/>
          </a:prstGeom>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10755017" y="304165"/>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文本框 17"/>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介绍</a:t>
            </a:r>
            <a:endParaRPr lang="zh-CN" altLang="en-US" b="1" dirty="0"/>
          </a:p>
        </p:txBody>
      </p:sp>
      <p:pic>
        <p:nvPicPr>
          <p:cNvPr id="2" name="图片 1"/>
          <p:cNvPicPr>
            <a:picLocks noChangeAspect="1"/>
          </p:cNvPicPr>
          <p:nvPr/>
        </p:nvPicPr>
        <p:blipFill>
          <a:blip r:embed="rId6" cstate="print"/>
          <a:stretch>
            <a:fillRect/>
          </a:stretch>
        </p:blipFill>
        <p:spPr>
          <a:xfrm>
            <a:off x="1086807" y="3238273"/>
            <a:ext cx="3535251" cy="2356834"/>
          </a:xfrm>
          <a:prstGeom prst="rect">
            <a:avLst/>
          </a:prstGeom>
        </p:spPr>
      </p:pic>
    </p:spTree>
    <p:extLst>
      <p:ext uri="{BB962C8B-B14F-4D97-AF65-F5344CB8AC3E}">
        <p14:creationId xmlns:p14="http://schemas.microsoft.com/office/powerpoint/2010/main" xmlns="" val="370877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73488" y="704182"/>
            <a:ext cx="7295547" cy="5846347"/>
          </a:xfrm>
          <a:prstGeom prst="rect">
            <a:avLst/>
          </a:prstGeom>
        </p:spPr>
      </p:pic>
      <p:sp>
        <p:nvSpPr>
          <p:cNvPr id="5" name="文本框 4"/>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提取罐解决方案</a:t>
            </a:r>
            <a:endParaRPr lang="zh-CN" altLang="en-US"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0846470" y="142287"/>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图片 1"/>
          <p:cNvPicPr>
            <a:picLocks noChangeAspect="1"/>
          </p:cNvPicPr>
          <p:nvPr/>
        </p:nvPicPr>
        <p:blipFill>
          <a:blip r:embed="rId4"/>
          <a:stretch>
            <a:fillRect/>
          </a:stretch>
        </p:blipFill>
        <p:spPr>
          <a:xfrm>
            <a:off x="8004018" y="1055605"/>
            <a:ext cx="3705225" cy="5143500"/>
          </a:xfrm>
          <a:prstGeom prst="rect">
            <a:avLst/>
          </a:prstGeom>
        </p:spPr>
      </p:pic>
      <p:sp>
        <p:nvSpPr>
          <p:cNvPr id="3" name="文本框 2"/>
          <p:cNvSpPr txBox="1"/>
          <p:nvPr/>
        </p:nvSpPr>
        <p:spPr>
          <a:xfrm>
            <a:off x="8525814" y="6365863"/>
            <a:ext cx="2961357" cy="369332"/>
          </a:xfrm>
          <a:prstGeom prst="rect">
            <a:avLst/>
          </a:prstGeom>
          <a:noFill/>
        </p:spPr>
        <p:txBody>
          <a:bodyPr wrap="square" rtlCol="0">
            <a:spAutoFit/>
          </a:bodyPr>
          <a:lstStyle/>
          <a:p>
            <a:r>
              <a:rPr lang="zh-CN" altLang="en-US" dirty="0" smtClean="0"/>
              <a:t>防水，随设备直接清洗</a:t>
            </a:r>
            <a:endParaRPr lang="zh-CN" altLang="en-US" dirty="0"/>
          </a:p>
        </p:txBody>
      </p:sp>
    </p:spTree>
    <p:extLst>
      <p:ext uri="{BB962C8B-B14F-4D97-AF65-F5344CB8AC3E}">
        <p14:creationId xmlns:p14="http://schemas.microsoft.com/office/powerpoint/2010/main" xmlns="" val="2845332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内壁除渣</a:t>
            </a:r>
            <a:endParaRPr lang="zh-CN" altLang="en-US"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846470" y="142287"/>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图片 5"/>
          <p:cNvPicPr>
            <a:picLocks noChangeAspect="1"/>
          </p:cNvPicPr>
          <p:nvPr/>
        </p:nvPicPr>
        <p:blipFill>
          <a:blip r:embed="rId3"/>
          <a:stretch>
            <a:fillRect/>
          </a:stretch>
        </p:blipFill>
        <p:spPr>
          <a:xfrm>
            <a:off x="2587379" y="704182"/>
            <a:ext cx="7342232" cy="2539224"/>
          </a:xfrm>
          <a:prstGeom prst="rect">
            <a:avLst/>
          </a:prstGeom>
        </p:spPr>
      </p:pic>
      <p:pic>
        <p:nvPicPr>
          <p:cNvPr id="7" name="图片 6"/>
          <p:cNvPicPr>
            <a:picLocks noChangeAspect="1"/>
          </p:cNvPicPr>
          <p:nvPr/>
        </p:nvPicPr>
        <p:blipFill>
          <a:blip r:embed="rId4"/>
          <a:stretch>
            <a:fillRect/>
          </a:stretch>
        </p:blipFill>
        <p:spPr>
          <a:xfrm>
            <a:off x="659171" y="3236689"/>
            <a:ext cx="3335502" cy="3259562"/>
          </a:xfrm>
          <a:prstGeom prst="rect">
            <a:avLst/>
          </a:prstGeom>
        </p:spPr>
      </p:pic>
      <p:pic>
        <p:nvPicPr>
          <p:cNvPr id="8" name="图片 7"/>
          <p:cNvPicPr>
            <a:picLocks noChangeAspect="1"/>
          </p:cNvPicPr>
          <p:nvPr/>
        </p:nvPicPr>
        <p:blipFill>
          <a:blip r:embed="rId5"/>
          <a:stretch>
            <a:fillRect/>
          </a:stretch>
        </p:blipFill>
        <p:spPr>
          <a:xfrm>
            <a:off x="4200734" y="4083743"/>
            <a:ext cx="7277100" cy="2219325"/>
          </a:xfrm>
          <a:prstGeom prst="rect">
            <a:avLst/>
          </a:prstGeom>
        </p:spPr>
      </p:pic>
    </p:spTree>
    <p:extLst>
      <p:ext uri="{BB962C8B-B14F-4D97-AF65-F5344CB8AC3E}">
        <p14:creationId xmlns:p14="http://schemas.microsoft.com/office/powerpoint/2010/main" xmlns="" val="2899904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54906" y="979868"/>
            <a:ext cx="11026268" cy="4648199"/>
          </a:xfrm>
          <a:prstGeom prst="rect">
            <a:avLst/>
          </a:prstGeom>
        </p:spPr>
      </p:pic>
      <p:sp>
        <p:nvSpPr>
          <p:cNvPr id="5" name="文本框 4"/>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洁净型要求</a:t>
            </a:r>
            <a:endParaRPr lang="zh-CN" altLang="en-US"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文本框 6"/>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洁净型要求</a:t>
            </a:r>
            <a:endParaRPr lang="zh-CN" altLang="en-US" b="1"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1012594" y="173026"/>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95403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690746" y="678425"/>
            <a:ext cx="7943850" cy="5648325"/>
          </a:xfrm>
          <a:prstGeom prst="rect">
            <a:avLst/>
          </a:prstGeom>
        </p:spPr>
      </p:pic>
      <p:sp>
        <p:nvSpPr>
          <p:cNvPr id="5" name="文本框 4"/>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洁净型要求</a:t>
            </a:r>
            <a:endParaRPr lang="zh-CN" altLang="en-US"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1012594" y="147268"/>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7340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026888" y="943176"/>
            <a:ext cx="4162425" cy="5229225"/>
          </a:xfrm>
          <a:prstGeom prst="rect">
            <a:avLst/>
          </a:prstGeom>
        </p:spPr>
      </p:pic>
      <p:pic>
        <p:nvPicPr>
          <p:cNvPr id="5" name="图片 4"/>
          <p:cNvPicPr>
            <a:picLocks noChangeAspect="1"/>
          </p:cNvPicPr>
          <p:nvPr/>
        </p:nvPicPr>
        <p:blipFill>
          <a:blip r:embed="rId3"/>
          <a:stretch>
            <a:fillRect/>
          </a:stretch>
        </p:blipFill>
        <p:spPr>
          <a:xfrm>
            <a:off x="5407248" y="1065123"/>
            <a:ext cx="3297483" cy="3390968"/>
          </a:xfrm>
          <a:prstGeom prst="rect">
            <a:avLst/>
          </a:prstGeom>
        </p:spPr>
      </p:pic>
      <p:pic>
        <p:nvPicPr>
          <p:cNvPr id="6" name="图片 5"/>
          <p:cNvPicPr>
            <a:picLocks noChangeAspect="1"/>
          </p:cNvPicPr>
          <p:nvPr/>
        </p:nvPicPr>
        <p:blipFill>
          <a:blip r:embed="rId4"/>
          <a:stretch>
            <a:fillRect/>
          </a:stretch>
        </p:blipFill>
        <p:spPr>
          <a:xfrm>
            <a:off x="8704731" y="3647203"/>
            <a:ext cx="3334420" cy="2341474"/>
          </a:xfrm>
          <a:prstGeom prst="rect">
            <a:avLst/>
          </a:prstGeom>
        </p:spPr>
      </p:pic>
      <p:sp>
        <p:nvSpPr>
          <p:cNvPr id="7" name="文本框 6"/>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洁净型要求</a:t>
            </a:r>
            <a:endParaRPr lang="zh-CN" altLang="en-US" b="1" dirty="0"/>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11012594" y="147268"/>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6724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16832" y="934322"/>
            <a:ext cx="4583202" cy="5330583"/>
          </a:xfrm>
          <a:prstGeom prst="rect">
            <a:avLst/>
          </a:prstGeom>
        </p:spPr>
      </p:pic>
      <p:pic>
        <p:nvPicPr>
          <p:cNvPr id="5" name="图片 4"/>
          <p:cNvPicPr>
            <a:picLocks noChangeAspect="1"/>
          </p:cNvPicPr>
          <p:nvPr/>
        </p:nvPicPr>
        <p:blipFill>
          <a:blip r:embed="rId3"/>
          <a:stretch>
            <a:fillRect/>
          </a:stretch>
        </p:blipFill>
        <p:spPr>
          <a:xfrm>
            <a:off x="5635043" y="934322"/>
            <a:ext cx="4616540" cy="5433145"/>
          </a:xfrm>
          <a:prstGeom prst="rect">
            <a:avLst/>
          </a:prstGeom>
        </p:spPr>
      </p:pic>
      <p:sp>
        <p:nvSpPr>
          <p:cNvPr id="6" name="文本框 5"/>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洁净型要求</a:t>
            </a:r>
            <a:endParaRPr lang="zh-CN" altLang="en-US" b="1"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06940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70457" y="274548"/>
            <a:ext cx="2781837" cy="369332"/>
          </a:xfrm>
          <a:prstGeom prst="rect">
            <a:avLst/>
          </a:prstGeom>
          <a:noFill/>
        </p:spPr>
        <p:txBody>
          <a:bodyPr wrap="square" rtlCol="0">
            <a:spAutoFit/>
          </a:bodyPr>
          <a:lstStyle/>
          <a:p>
            <a:r>
              <a:rPr lang="en-US" altLang="zh-CN" b="1" dirty="0" smtClean="0"/>
              <a:t>SMC</a:t>
            </a:r>
            <a:r>
              <a:rPr lang="zh-CN" altLang="en-US" b="1" dirty="0" smtClean="0"/>
              <a:t>  洁净型要求</a:t>
            </a:r>
            <a:endParaRPr lang="zh-CN" altLang="en-US" b="1"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图片 1"/>
          <p:cNvPicPr>
            <a:picLocks noChangeAspect="1"/>
          </p:cNvPicPr>
          <p:nvPr/>
        </p:nvPicPr>
        <p:blipFill>
          <a:blip r:embed="rId3"/>
          <a:stretch>
            <a:fillRect/>
          </a:stretch>
        </p:blipFill>
        <p:spPr>
          <a:xfrm>
            <a:off x="492548" y="1986500"/>
            <a:ext cx="10737829" cy="3834058"/>
          </a:xfrm>
          <a:prstGeom prst="rect">
            <a:avLst/>
          </a:prstGeom>
        </p:spPr>
      </p:pic>
      <p:pic>
        <p:nvPicPr>
          <p:cNvPr id="3" name="图片 2"/>
          <p:cNvPicPr>
            <a:picLocks noChangeAspect="1"/>
          </p:cNvPicPr>
          <p:nvPr/>
        </p:nvPicPr>
        <p:blipFill>
          <a:blip r:embed="rId4"/>
          <a:stretch>
            <a:fillRect/>
          </a:stretch>
        </p:blipFill>
        <p:spPr>
          <a:xfrm>
            <a:off x="6657370" y="39867"/>
            <a:ext cx="3590925" cy="1714500"/>
          </a:xfrm>
          <a:prstGeom prst="rect">
            <a:avLst/>
          </a:prstGeom>
        </p:spPr>
      </p:pic>
    </p:spTree>
    <p:extLst>
      <p:ext uri="{BB962C8B-B14F-4D97-AF65-F5344CB8AC3E}">
        <p14:creationId xmlns:p14="http://schemas.microsoft.com/office/powerpoint/2010/main" xmlns="" val="538581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49241" y="1092625"/>
            <a:ext cx="6772275" cy="3590925"/>
          </a:xfrm>
          <a:prstGeom prst="rect">
            <a:avLst/>
          </a:prstGeom>
        </p:spPr>
      </p:pic>
      <p:pic>
        <p:nvPicPr>
          <p:cNvPr id="5" name="图片 4"/>
          <p:cNvPicPr>
            <a:picLocks noChangeAspect="1"/>
          </p:cNvPicPr>
          <p:nvPr/>
        </p:nvPicPr>
        <p:blipFill>
          <a:blip r:embed="rId3"/>
          <a:stretch>
            <a:fillRect/>
          </a:stretch>
        </p:blipFill>
        <p:spPr>
          <a:xfrm>
            <a:off x="4233465" y="2151023"/>
            <a:ext cx="6696075" cy="3533775"/>
          </a:xfrm>
          <a:prstGeom prst="rect">
            <a:avLst/>
          </a:prstGeom>
        </p:spPr>
      </p:pic>
      <p:sp>
        <p:nvSpPr>
          <p:cNvPr id="6" name="文本框 5"/>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洁净型要求</a:t>
            </a:r>
            <a:endParaRPr lang="zh-CN" altLang="en-US" b="1"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1635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972" y="180922"/>
            <a:ext cx="2781837" cy="369332"/>
          </a:xfrm>
          <a:prstGeom prst="rect">
            <a:avLst/>
          </a:prstGeom>
          <a:noFill/>
        </p:spPr>
        <p:txBody>
          <a:bodyPr wrap="square" rtlCol="0">
            <a:spAutoFit/>
          </a:bodyPr>
          <a:lstStyle/>
          <a:p>
            <a:r>
              <a:rPr lang="en-US" altLang="zh-CN" b="1" dirty="0" smtClean="0"/>
              <a:t>SMC</a:t>
            </a:r>
            <a:r>
              <a:rPr lang="zh-CN" altLang="en-US" b="1" dirty="0" smtClean="0"/>
              <a:t>  其他认证证书</a:t>
            </a:r>
            <a:endParaRPr lang="zh-CN" altLang="en-US" b="1"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图片 7"/>
          <p:cNvPicPr>
            <a:picLocks noChangeAspect="1"/>
          </p:cNvPicPr>
          <p:nvPr/>
        </p:nvPicPr>
        <p:blipFill>
          <a:blip r:embed="rId3"/>
          <a:stretch>
            <a:fillRect/>
          </a:stretch>
        </p:blipFill>
        <p:spPr>
          <a:xfrm>
            <a:off x="1376783" y="722984"/>
            <a:ext cx="3867150" cy="5553075"/>
          </a:xfrm>
          <a:prstGeom prst="rect">
            <a:avLst/>
          </a:prstGeom>
        </p:spPr>
      </p:pic>
      <p:pic>
        <p:nvPicPr>
          <p:cNvPr id="7" name="图片 6"/>
          <p:cNvPicPr>
            <a:picLocks noChangeAspect="1"/>
          </p:cNvPicPr>
          <p:nvPr/>
        </p:nvPicPr>
        <p:blipFill>
          <a:blip r:embed="rId4"/>
          <a:stretch>
            <a:fillRect/>
          </a:stretch>
        </p:blipFill>
        <p:spPr>
          <a:xfrm>
            <a:off x="4194367" y="1204283"/>
            <a:ext cx="3701940" cy="4818268"/>
          </a:xfrm>
          <a:prstGeom prst="rect">
            <a:avLst/>
          </a:prstGeom>
        </p:spPr>
      </p:pic>
      <p:pic>
        <p:nvPicPr>
          <p:cNvPr id="4" name="图片 3"/>
          <p:cNvPicPr>
            <a:picLocks noChangeAspect="1"/>
          </p:cNvPicPr>
          <p:nvPr/>
        </p:nvPicPr>
        <p:blipFill>
          <a:blip r:embed="rId5"/>
          <a:stretch>
            <a:fillRect/>
          </a:stretch>
        </p:blipFill>
        <p:spPr>
          <a:xfrm>
            <a:off x="7034648" y="1854979"/>
            <a:ext cx="3243027" cy="4648871"/>
          </a:xfrm>
          <a:prstGeom prst="rect">
            <a:avLst/>
          </a:prstGeom>
        </p:spPr>
      </p:pic>
    </p:spTree>
    <p:extLst>
      <p:ext uri="{BB962C8B-B14F-4D97-AF65-F5344CB8AC3E}">
        <p14:creationId xmlns:p14="http://schemas.microsoft.com/office/powerpoint/2010/main" xmlns="" val="129861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291241" y="841820"/>
            <a:ext cx="8509582" cy="5472167"/>
          </a:xfrm>
          <a:prstGeom prst="rect">
            <a:avLst/>
          </a:prstGeom>
        </p:spPr>
      </p:pic>
      <p:sp>
        <p:nvSpPr>
          <p:cNvPr id="5" name="文本框 4"/>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安全系统</a:t>
            </a:r>
            <a:endParaRPr lang="zh-CN" altLang="en-US"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77173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592822" y="948140"/>
            <a:ext cx="10054156"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sz="2800" b="1" dirty="0" smtClean="0">
                <a:solidFill>
                  <a:srgbClr val="0000FF"/>
                </a:solidFill>
                <a:latin typeface="微软雅黑" panose="020B0503020204020204" pitchFamily="34" charset="-122"/>
                <a:ea typeface="微软雅黑" panose="020B0503020204020204" pitchFamily="34" charset="-122"/>
                <a:cs typeface="+mn-ea"/>
                <a:sym typeface="+mn-lt"/>
              </a:rPr>
              <a:t>SMC</a:t>
            </a:r>
            <a:r>
              <a:rPr lang="zh-CN" altLang="en-US" sz="2800" b="1" dirty="0" smtClean="0">
                <a:solidFill>
                  <a:srgbClr val="0000FF"/>
                </a:solidFill>
                <a:latin typeface="微软雅黑" panose="020B0503020204020204" pitchFamily="34" charset="-122"/>
                <a:ea typeface="微软雅黑" panose="020B0503020204020204" pitchFamily="34" charset="-122"/>
                <a:cs typeface="+mn-ea"/>
                <a:sym typeface="+mn-lt"/>
              </a:rPr>
              <a:t>产品的行业应用</a:t>
            </a:r>
            <a:endParaRPr lang="zh-CN" altLang="en-US" sz="2400" b="1" dirty="0" smtClean="0">
              <a:solidFill>
                <a:srgbClr val="0000FF"/>
              </a:solidFill>
              <a:latin typeface="微软雅黑" panose="020B0503020204020204" pitchFamily="34" charset="-122"/>
              <a:ea typeface="微软雅黑" panose="020B0503020204020204" pitchFamily="34" charset="-122"/>
              <a:cs typeface="+mn-ea"/>
              <a:sym typeface="+mn-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536123" y="2783690"/>
            <a:ext cx="1807538" cy="1260000"/>
          </a:xfrm>
          <a:prstGeom prst="rect">
            <a:avLst/>
          </a:prstGeom>
          <a:ln>
            <a:noFill/>
          </a:ln>
          <a:effectLst>
            <a:softEdge rad="0"/>
          </a:effectLst>
        </p:spPr>
      </p:pic>
      <p:pic>
        <p:nvPicPr>
          <p:cNvPr id="6" name="图片 5"/>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238775" y="2783690"/>
            <a:ext cx="1807538" cy="1260000"/>
          </a:xfrm>
          <a:prstGeom prst="rect">
            <a:avLst/>
          </a:prstGeom>
          <a:ln>
            <a:noFill/>
          </a:ln>
          <a:effectLst>
            <a:softEdge rad="0"/>
          </a:effectLst>
        </p:spPr>
      </p:pic>
      <p:pic>
        <p:nvPicPr>
          <p:cNvPr id="8" name="Picture 3" descr="D:\Received\新建文件夹\012.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229137" y="4410818"/>
            <a:ext cx="1815545" cy="1260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矩形 8"/>
          <p:cNvSpPr/>
          <p:nvPr/>
        </p:nvSpPr>
        <p:spPr>
          <a:xfrm>
            <a:off x="592821" y="1787526"/>
            <a:ext cx="11191865" cy="400110"/>
          </a:xfrm>
          <a:prstGeom prst="rect">
            <a:avLst/>
          </a:prstGeom>
        </p:spPr>
        <p:txBody>
          <a:bodyPr wrap="square">
            <a:spAutoFit/>
          </a:bodyPr>
          <a:lstStyle/>
          <a:p>
            <a:r>
              <a:rPr lang="zh-CN" altLang="en-US" sz="2000" dirty="0" smtClean="0"/>
              <a:t>通过气动控制产品和技术，</a:t>
            </a:r>
            <a:r>
              <a:rPr lang="en-US" altLang="zh-CN" sz="2000" dirty="0" smtClean="0"/>
              <a:t>SMC</a:t>
            </a:r>
            <a:r>
              <a:rPr lang="zh-CN" altLang="en-US" sz="2000" dirty="0" smtClean="0"/>
              <a:t>为工业自动化和智能制造领域各行业提供服务。</a:t>
            </a:r>
            <a:endParaRPr lang="zh-CN" altLang="en-US" sz="2000" dirty="0"/>
          </a:p>
        </p:txBody>
      </p:sp>
      <p:pic>
        <p:nvPicPr>
          <p:cNvPr id="10" name="图片 9"/>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3536123" y="4410818"/>
            <a:ext cx="1807166" cy="1260000"/>
          </a:xfrm>
          <a:prstGeom prst="rect">
            <a:avLst/>
          </a:prstGeom>
        </p:spPr>
      </p:pic>
      <p:sp>
        <p:nvSpPr>
          <p:cNvPr id="11" name="文本框 10"/>
          <p:cNvSpPr txBox="1"/>
          <p:nvPr/>
        </p:nvSpPr>
        <p:spPr>
          <a:xfrm>
            <a:off x="1625448" y="4049717"/>
            <a:ext cx="1005403" cy="338554"/>
          </a:xfrm>
          <a:prstGeom prst="rect">
            <a:avLst/>
          </a:prstGeom>
          <a:noFill/>
        </p:spPr>
        <p:txBody>
          <a:bodyPr wrap="none" rtlCol="0">
            <a:spAutoFit/>
          </a:bodyPr>
          <a:lstStyle/>
          <a:p>
            <a:pPr algn="ctr"/>
            <a:r>
              <a:rPr lang="zh-CN" altLang="en-US" sz="1600" b="1" dirty="0" smtClean="0">
                <a:solidFill>
                  <a:schemeClr val="tx1">
                    <a:lumMod val="75000"/>
                    <a:lumOff val="25000"/>
                  </a:schemeClr>
                </a:solidFill>
              </a:rPr>
              <a:t>汽车行业</a:t>
            </a:r>
            <a:endParaRPr lang="zh-CN" altLang="en-US" sz="1600" b="1" dirty="0">
              <a:solidFill>
                <a:schemeClr val="tx1">
                  <a:lumMod val="75000"/>
                  <a:lumOff val="25000"/>
                </a:schemeClr>
              </a:solidFill>
            </a:endParaRPr>
          </a:p>
        </p:txBody>
      </p:sp>
      <p:sp>
        <p:nvSpPr>
          <p:cNvPr id="12" name="文本框 11"/>
          <p:cNvSpPr txBox="1"/>
          <p:nvPr/>
        </p:nvSpPr>
        <p:spPr>
          <a:xfrm>
            <a:off x="3431689" y="4049717"/>
            <a:ext cx="2076225" cy="338554"/>
          </a:xfrm>
          <a:prstGeom prst="rect">
            <a:avLst/>
          </a:prstGeom>
          <a:noFill/>
        </p:spPr>
        <p:txBody>
          <a:bodyPr wrap="square" rtlCol="0">
            <a:spAutoFit/>
          </a:bodyPr>
          <a:lstStyle/>
          <a:p>
            <a:pPr algn="ctr"/>
            <a:r>
              <a:rPr lang="zh-CN" altLang="en-US" sz="1600" b="1" dirty="0" smtClean="0">
                <a:solidFill>
                  <a:schemeClr val="tx1">
                    <a:lumMod val="75000"/>
                    <a:lumOff val="25000"/>
                  </a:schemeClr>
                </a:solidFill>
              </a:rPr>
              <a:t>家电与半导体行业</a:t>
            </a:r>
            <a:endParaRPr lang="zh-CN" altLang="en-US" sz="1600" b="1" dirty="0">
              <a:solidFill>
                <a:schemeClr val="tx1">
                  <a:lumMod val="75000"/>
                  <a:lumOff val="25000"/>
                </a:schemeClr>
              </a:solidFill>
            </a:endParaRPr>
          </a:p>
        </p:txBody>
      </p:sp>
      <p:sp>
        <p:nvSpPr>
          <p:cNvPr id="13" name="文本框 12"/>
          <p:cNvSpPr txBox="1"/>
          <p:nvPr/>
        </p:nvSpPr>
        <p:spPr>
          <a:xfrm>
            <a:off x="1460492" y="5699537"/>
            <a:ext cx="1335314" cy="338554"/>
          </a:xfrm>
          <a:prstGeom prst="rect">
            <a:avLst/>
          </a:prstGeom>
          <a:noFill/>
        </p:spPr>
        <p:txBody>
          <a:bodyPr wrap="square" rtlCol="0">
            <a:spAutoFit/>
          </a:bodyPr>
          <a:lstStyle/>
          <a:p>
            <a:pPr algn="ctr"/>
            <a:r>
              <a:rPr lang="zh-CN" altLang="en-US" sz="1600" b="1" dirty="0" smtClean="0">
                <a:solidFill>
                  <a:schemeClr val="tx1">
                    <a:lumMod val="75000"/>
                    <a:lumOff val="25000"/>
                  </a:schemeClr>
                </a:solidFill>
              </a:rPr>
              <a:t>食品饮料</a:t>
            </a:r>
            <a:endParaRPr lang="zh-CN" altLang="en-US" sz="1600" b="1" dirty="0">
              <a:solidFill>
                <a:schemeClr val="tx1">
                  <a:lumMod val="75000"/>
                  <a:lumOff val="25000"/>
                </a:schemeClr>
              </a:solidFill>
            </a:endParaRPr>
          </a:p>
        </p:txBody>
      </p:sp>
      <p:sp>
        <p:nvSpPr>
          <p:cNvPr id="14" name="文本框 13"/>
          <p:cNvSpPr txBox="1"/>
          <p:nvPr/>
        </p:nvSpPr>
        <p:spPr>
          <a:xfrm>
            <a:off x="3772049" y="5709441"/>
            <a:ext cx="1335314" cy="338554"/>
          </a:xfrm>
          <a:prstGeom prst="rect">
            <a:avLst/>
          </a:prstGeom>
          <a:noFill/>
        </p:spPr>
        <p:txBody>
          <a:bodyPr wrap="square" rtlCol="0">
            <a:spAutoFit/>
          </a:bodyPr>
          <a:lstStyle/>
          <a:p>
            <a:pPr algn="ctr"/>
            <a:r>
              <a:rPr lang="zh-CN" altLang="en-US" sz="1600" b="1" dirty="0" smtClean="0">
                <a:solidFill>
                  <a:schemeClr val="tx1">
                    <a:lumMod val="75000"/>
                    <a:lumOff val="25000"/>
                  </a:schemeClr>
                </a:solidFill>
              </a:rPr>
              <a:t>机床行业</a:t>
            </a:r>
            <a:endParaRPr lang="zh-CN" altLang="en-US" sz="1600" b="1" dirty="0">
              <a:solidFill>
                <a:schemeClr val="tx1">
                  <a:lumMod val="75000"/>
                  <a:lumOff val="25000"/>
                </a:schemeClr>
              </a:solidFill>
            </a:endParaRPr>
          </a:p>
        </p:txBody>
      </p:sp>
      <p:sp>
        <p:nvSpPr>
          <p:cNvPr id="15" name="矩形 14"/>
          <p:cNvSpPr/>
          <p:nvPr/>
        </p:nvSpPr>
        <p:spPr>
          <a:xfrm>
            <a:off x="955673" y="2444879"/>
            <a:ext cx="4675865" cy="3648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278738" y="2264231"/>
            <a:ext cx="1988456"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747996" y="2229208"/>
            <a:ext cx="1107996" cy="369332"/>
          </a:xfrm>
          <a:prstGeom prst="rect">
            <a:avLst/>
          </a:prstGeom>
          <a:noFill/>
        </p:spPr>
        <p:txBody>
          <a:bodyPr wrap="none" rtlCol="0">
            <a:spAutoFit/>
          </a:bodyPr>
          <a:lstStyle/>
          <a:p>
            <a:r>
              <a:rPr lang="zh-CN" altLang="en-US" b="1" dirty="0" smtClean="0">
                <a:solidFill>
                  <a:srgbClr val="0000FF"/>
                </a:solidFill>
                <a:latin typeface="微软雅黑" panose="020B0503020204020204" pitchFamily="34" charset="-122"/>
                <a:ea typeface="微软雅黑" panose="020B0503020204020204" pitchFamily="34" charset="-122"/>
              </a:rPr>
              <a:t>传统行业</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067843" y="4041679"/>
            <a:ext cx="1210588" cy="338554"/>
          </a:xfrm>
          <a:prstGeom prst="rect">
            <a:avLst/>
          </a:prstGeom>
          <a:noFill/>
        </p:spPr>
        <p:txBody>
          <a:bodyPr wrap="none" rtlCol="0">
            <a:spAutoFit/>
          </a:bodyPr>
          <a:lstStyle/>
          <a:p>
            <a:pPr algn="ctr"/>
            <a:r>
              <a:rPr lang="zh-CN" altLang="en-US" sz="1600" b="1" dirty="0" smtClean="0">
                <a:solidFill>
                  <a:schemeClr val="tx1">
                    <a:lumMod val="75000"/>
                    <a:lumOff val="25000"/>
                  </a:schemeClr>
                </a:solidFill>
              </a:rPr>
              <a:t>机器人行业</a:t>
            </a:r>
            <a:endParaRPr lang="zh-CN" altLang="en-US" sz="1600" b="1" dirty="0">
              <a:solidFill>
                <a:schemeClr val="tx1">
                  <a:lumMod val="75000"/>
                  <a:lumOff val="25000"/>
                </a:schemeClr>
              </a:solidFill>
            </a:endParaRPr>
          </a:p>
        </p:txBody>
      </p:sp>
      <p:sp>
        <p:nvSpPr>
          <p:cNvPr id="23" name="文本框 22"/>
          <p:cNvSpPr txBox="1"/>
          <p:nvPr/>
        </p:nvSpPr>
        <p:spPr>
          <a:xfrm>
            <a:off x="9333209" y="4041679"/>
            <a:ext cx="1335314" cy="338554"/>
          </a:xfrm>
          <a:prstGeom prst="rect">
            <a:avLst/>
          </a:prstGeom>
          <a:noFill/>
        </p:spPr>
        <p:txBody>
          <a:bodyPr wrap="square" rtlCol="0">
            <a:spAutoFit/>
          </a:bodyPr>
          <a:lstStyle/>
          <a:p>
            <a:pPr algn="ctr"/>
            <a:r>
              <a:rPr lang="zh-CN" altLang="en-US" sz="1600" b="1" dirty="0" smtClean="0">
                <a:solidFill>
                  <a:schemeClr val="tx1">
                    <a:lumMod val="75000"/>
                    <a:lumOff val="25000"/>
                  </a:schemeClr>
                </a:solidFill>
              </a:rPr>
              <a:t>生物医疗</a:t>
            </a:r>
            <a:endParaRPr lang="zh-CN" altLang="en-US" sz="1600" b="1" dirty="0">
              <a:solidFill>
                <a:schemeClr val="tx1">
                  <a:lumMod val="75000"/>
                  <a:lumOff val="25000"/>
                </a:schemeClr>
              </a:solidFill>
            </a:endParaRPr>
          </a:p>
        </p:txBody>
      </p:sp>
      <p:sp>
        <p:nvSpPr>
          <p:cNvPr id="24" name="文本框 23"/>
          <p:cNvSpPr txBox="1"/>
          <p:nvPr/>
        </p:nvSpPr>
        <p:spPr>
          <a:xfrm>
            <a:off x="7005479" y="5691499"/>
            <a:ext cx="1335314" cy="338554"/>
          </a:xfrm>
          <a:prstGeom prst="rect">
            <a:avLst/>
          </a:prstGeom>
          <a:noFill/>
        </p:spPr>
        <p:txBody>
          <a:bodyPr wrap="square" rtlCol="0">
            <a:spAutoFit/>
          </a:bodyPr>
          <a:lstStyle/>
          <a:p>
            <a:pPr algn="ctr"/>
            <a:r>
              <a:rPr lang="zh-CN" altLang="en-US" sz="1600" b="1" dirty="0" smtClean="0">
                <a:solidFill>
                  <a:schemeClr val="tx1">
                    <a:lumMod val="75000"/>
                    <a:lumOff val="25000"/>
                  </a:schemeClr>
                </a:solidFill>
              </a:rPr>
              <a:t>新能源</a:t>
            </a:r>
            <a:endParaRPr lang="zh-CN" altLang="en-US" sz="1600" b="1" dirty="0">
              <a:solidFill>
                <a:schemeClr val="tx1">
                  <a:lumMod val="75000"/>
                  <a:lumOff val="25000"/>
                </a:schemeClr>
              </a:solidFill>
            </a:endParaRPr>
          </a:p>
        </p:txBody>
      </p:sp>
      <p:sp>
        <p:nvSpPr>
          <p:cNvPr id="25" name="文本框 24"/>
          <p:cNvSpPr txBox="1"/>
          <p:nvPr/>
        </p:nvSpPr>
        <p:spPr>
          <a:xfrm>
            <a:off x="9317036" y="5701403"/>
            <a:ext cx="1335314" cy="338554"/>
          </a:xfrm>
          <a:prstGeom prst="rect">
            <a:avLst/>
          </a:prstGeom>
          <a:noFill/>
        </p:spPr>
        <p:txBody>
          <a:bodyPr wrap="square" rtlCol="0">
            <a:spAutoFit/>
          </a:bodyPr>
          <a:lstStyle/>
          <a:p>
            <a:pPr algn="ctr"/>
            <a:r>
              <a:rPr lang="en-US" altLang="zh-CN" sz="1600" b="1" dirty="0" smtClean="0">
                <a:solidFill>
                  <a:schemeClr val="tx1">
                    <a:lumMod val="75000"/>
                    <a:lumOff val="25000"/>
                  </a:schemeClr>
                </a:solidFill>
              </a:rPr>
              <a:t>FPD</a:t>
            </a:r>
            <a:r>
              <a:rPr lang="zh-CN" altLang="en-US" sz="1600" b="1" dirty="0" smtClean="0">
                <a:solidFill>
                  <a:schemeClr val="tx1">
                    <a:lumMod val="75000"/>
                    <a:lumOff val="25000"/>
                  </a:schemeClr>
                </a:solidFill>
              </a:rPr>
              <a:t>行业</a:t>
            </a:r>
            <a:endParaRPr lang="zh-CN" altLang="en-US" sz="1600" b="1" dirty="0">
              <a:solidFill>
                <a:schemeClr val="tx1">
                  <a:lumMod val="75000"/>
                  <a:lumOff val="25000"/>
                </a:schemeClr>
              </a:solidFill>
            </a:endParaRPr>
          </a:p>
        </p:txBody>
      </p:sp>
      <p:sp>
        <p:nvSpPr>
          <p:cNvPr id="26" name="矩形 25"/>
          <p:cNvSpPr/>
          <p:nvPr/>
        </p:nvSpPr>
        <p:spPr>
          <a:xfrm>
            <a:off x="6500660" y="2444879"/>
            <a:ext cx="4675865" cy="3648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7844364" y="2303464"/>
            <a:ext cx="1988456" cy="3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8284594" y="2229208"/>
            <a:ext cx="1107996" cy="369332"/>
          </a:xfrm>
          <a:prstGeom prst="rect">
            <a:avLst/>
          </a:prstGeom>
          <a:noFill/>
        </p:spPr>
        <p:txBody>
          <a:bodyPr wrap="none" rtlCol="0">
            <a:spAutoFit/>
          </a:bodyPr>
          <a:lstStyle/>
          <a:p>
            <a:r>
              <a:rPr lang="zh-CN" altLang="en-US" b="1" dirty="0">
                <a:solidFill>
                  <a:srgbClr val="0000FF"/>
                </a:solidFill>
                <a:latin typeface="微软雅黑" panose="020B0503020204020204" pitchFamily="34" charset="-122"/>
                <a:ea typeface="微软雅黑" panose="020B0503020204020204" pitchFamily="34" charset="-122"/>
              </a:rPr>
              <a:t>新兴</a:t>
            </a:r>
            <a:r>
              <a:rPr lang="zh-CN" altLang="en-US" b="1" dirty="0" smtClean="0">
                <a:solidFill>
                  <a:srgbClr val="0000FF"/>
                </a:solidFill>
                <a:latin typeface="微软雅黑" panose="020B0503020204020204" pitchFamily="34" charset="-122"/>
                <a:ea typeface="微软雅黑" panose="020B0503020204020204" pitchFamily="34" charset="-122"/>
              </a:rPr>
              <a:t>行业</a:t>
            </a:r>
            <a:endParaRPr lang="zh-CN" altLang="en-US" b="1" dirty="0">
              <a:solidFill>
                <a:srgbClr val="0000FF"/>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xmlns=""/>
              </a:ext>
            </a:extLst>
          </a:blip>
          <a:srcRect/>
          <a:stretch/>
        </p:blipFill>
        <p:spPr>
          <a:xfrm>
            <a:off x="6774124" y="2783690"/>
            <a:ext cx="1798984" cy="1260000"/>
          </a:xfrm>
          <a:prstGeom prst="rect">
            <a:avLst/>
          </a:prstGeom>
        </p:spPr>
      </p:pic>
      <p:pic>
        <p:nvPicPr>
          <p:cNvPr id="29" name="图片 28"/>
          <p:cNvPicPr>
            <a:picLocks noChangeAspect="1"/>
          </p:cNvPicPr>
          <p:nvPr/>
        </p:nvPicPr>
        <p:blipFill rotWithShape="1">
          <a:blip r:embed="rId7" cstate="hqprint">
            <a:extLst>
              <a:ext uri="{28A0092B-C50C-407E-A947-70E740481C1C}">
                <a14:useLocalDpi xmlns:a14="http://schemas.microsoft.com/office/drawing/2010/main" xmlns=""/>
              </a:ext>
            </a:extLst>
          </a:blip>
          <a:srcRect/>
          <a:stretch/>
        </p:blipFill>
        <p:spPr>
          <a:xfrm>
            <a:off x="9081110" y="2783690"/>
            <a:ext cx="1807165" cy="1260000"/>
          </a:xfrm>
          <a:prstGeom prst="rect">
            <a:avLst/>
          </a:prstGeom>
          <a:ln>
            <a:noFill/>
          </a:ln>
          <a:effectLst>
            <a:softEdge rad="0"/>
          </a:effectLst>
        </p:spPr>
      </p:pic>
      <p:pic>
        <p:nvPicPr>
          <p:cNvPr id="18" name="图片 17"/>
          <p:cNvPicPr>
            <a:picLocks noChangeAspect="1"/>
          </p:cNvPicPr>
          <p:nvPr/>
        </p:nvPicPr>
        <p:blipFill rotWithShape="1">
          <a:blip r:embed="rId8" cstate="hqprint">
            <a:extLst>
              <a:ext uri="{28A0092B-C50C-407E-A947-70E740481C1C}">
                <a14:useLocalDpi xmlns:a14="http://schemas.microsoft.com/office/drawing/2010/main" xmlns=""/>
              </a:ext>
            </a:extLst>
          </a:blip>
          <a:srcRect/>
          <a:stretch/>
        </p:blipFill>
        <p:spPr>
          <a:xfrm>
            <a:off x="9086127" y="4410818"/>
            <a:ext cx="1802148" cy="1260000"/>
          </a:xfrm>
          <a:prstGeom prst="rect">
            <a:avLst/>
          </a:prstGeom>
        </p:spPr>
      </p:pic>
      <p:pic>
        <p:nvPicPr>
          <p:cNvPr id="31" name="Picture 5"/>
          <p:cNvPicPr>
            <a:picLocks noChangeAspect="1" noChangeArrowheads="1"/>
          </p:cNvPicPr>
          <p:nvPr/>
        </p:nvPicPr>
        <p:blipFill rotWithShape="1">
          <a:blip r:embed="rId9" cstate="print">
            <a:extLst>
              <a:ext uri="{28A0092B-C50C-407E-A947-70E740481C1C}">
                <a14:useLocalDpi xmlns:a14="http://schemas.microsoft.com/office/drawing/2010/main" xmlns=""/>
              </a:ext>
            </a:extLst>
          </a:blip>
          <a:srcRect/>
          <a:stretch/>
        </p:blipFill>
        <p:spPr bwMode="auto">
          <a:xfrm>
            <a:off x="6759615" y="4410818"/>
            <a:ext cx="1818328" cy="126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文本框 31"/>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介绍</a:t>
            </a:r>
            <a:endParaRPr lang="zh-CN" altLang="en-US" b="1" dirty="0"/>
          </a:p>
        </p:txBody>
      </p:sp>
    </p:spTree>
    <p:extLst>
      <p:ext uri="{BB962C8B-B14F-4D97-AF65-F5344CB8AC3E}">
        <p14:creationId xmlns:p14="http://schemas.microsoft.com/office/powerpoint/2010/main" xmlns="" val="4109872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纯水处理</a:t>
            </a:r>
            <a:endParaRPr lang="zh-CN" altLang="en-US" b="1" dirty="0"/>
          </a:p>
        </p:txBody>
      </p:sp>
      <p:pic>
        <p:nvPicPr>
          <p:cNvPr id="5" name="图片 4"/>
          <p:cNvPicPr>
            <a:picLocks noChangeAspect="1"/>
          </p:cNvPicPr>
          <p:nvPr/>
        </p:nvPicPr>
        <p:blipFill>
          <a:blip r:embed="rId2"/>
          <a:stretch>
            <a:fillRect/>
          </a:stretch>
        </p:blipFill>
        <p:spPr>
          <a:xfrm>
            <a:off x="1442098" y="999721"/>
            <a:ext cx="9015546" cy="5686154"/>
          </a:xfrm>
          <a:prstGeom prst="rect">
            <a:avLst/>
          </a:prstGeom>
        </p:spPr>
      </p:pic>
      <p:cxnSp>
        <p:nvCxnSpPr>
          <p:cNvPr id="7" name="直接箭头连接符 6"/>
          <p:cNvCxnSpPr/>
          <p:nvPr/>
        </p:nvCxnSpPr>
        <p:spPr>
          <a:xfrm flipH="1">
            <a:off x="7302322" y="1159099"/>
            <a:ext cx="592427" cy="4723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894749" y="967861"/>
            <a:ext cx="1725431" cy="369332"/>
          </a:xfrm>
          <a:prstGeom prst="rect">
            <a:avLst/>
          </a:prstGeom>
          <a:noFill/>
        </p:spPr>
        <p:txBody>
          <a:bodyPr wrap="square" rtlCol="0">
            <a:spAutoFit/>
          </a:bodyPr>
          <a:lstStyle/>
          <a:p>
            <a:r>
              <a:rPr lang="en-US" altLang="zh-CN" b="1" dirty="0" smtClean="0"/>
              <a:t>Lock-up Valve</a:t>
            </a:r>
            <a:endParaRPr lang="zh-CN" altLang="en-US" b="1" dirty="0"/>
          </a:p>
        </p:txBody>
      </p:sp>
      <p:cxnSp>
        <p:nvCxnSpPr>
          <p:cNvPr id="11" name="直接箭头连接符 10"/>
          <p:cNvCxnSpPr/>
          <p:nvPr/>
        </p:nvCxnSpPr>
        <p:spPr>
          <a:xfrm>
            <a:off x="6105069" y="1159099"/>
            <a:ext cx="358632" cy="6273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456807" y="704182"/>
            <a:ext cx="2013788" cy="369332"/>
          </a:xfrm>
          <a:prstGeom prst="rect">
            <a:avLst/>
          </a:prstGeom>
          <a:noFill/>
        </p:spPr>
        <p:txBody>
          <a:bodyPr wrap="square" rtlCol="0">
            <a:spAutoFit/>
          </a:bodyPr>
          <a:lstStyle/>
          <a:p>
            <a:r>
              <a:rPr lang="en-US" altLang="zh-CN" b="1" dirty="0" smtClean="0"/>
              <a:t>Booster Relay</a:t>
            </a:r>
            <a:endParaRPr lang="zh-CN" altLang="en-US" b="1" dirty="0"/>
          </a:p>
        </p:txBody>
      </p:sp>
      <p:sp>
        <p:nvSpPr>
          <p:cNvPr id="14" name="文本框 13"/>
          <p:cNvSpPr txBox="1"/>
          <p:nvPr/>
        </p:nvSpPr>
        <p:spPr>
          <a:xfrm>
            <a:off x="5074506" y="5734579"/>
            <a:ext cx="2061125" cy="369332"/>
          </a:xfrm>
          <a:prstGeom prst="rect">
            <a:avLst/>
          </a:prstGeom>
          <a:noFill/>
        </p:spPr>
        <p:txBody>
          <a:bodyPr wrap="square" rtlCol="0">
            <a:spAutoFit/>
          </a:bodyPr>
          <a:lstStyle/>
          <a:p>
            <a:r>
              <a:rPr lang="en-US" altLang="zh-CN" b="1" dirty="0" smtClean="0"/>
              <a:t>Diaphragm style</a:t>
            </a:r>
            <a:endParaRPr lang="zh-CN" altLang="en-US" b="1" dirty="0"/>
          </a:p>
        </p:txBody>
      </p:sp>
      <p:cxnSp>
        <p:nvCxnSpPr>
          <p:cNvPr id="15" name="直接箭头连接符 14"/>
          <p:cNvCxnSpPr/>
          <p:nvPr/>
        </p:nvCxnSpPr>
        <p:spPr>
          <a:xfrm flipH="1" flipV="1">
            <a:off x="6130346" y="4926718"/>
            <a:ext cx="1495" cy="8816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7894749" y="3299998"/>
            <a:ext cx="1591060" cy="4743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9490226" y="2930666"/>
            <a:ext cx="1725431" cy="369332"/>
          </a:xfrm>
          <a:prstGeom prst="rect">
            <a:avLst/>
          </a:prstGeom>
          <a:noFill/>
        </p:spPr>
        <p:txBody>
          <a:bodyPr wrap="square" rtlCol="0">
            <a:spAutoFit/>
          </a:bodyPr>
          <a:lstStyle/>
          <a:p>
            <a:r>
              <a:rPr lang="en-US" altLang="zh-CN" b="1" dirty="0" smtClean="0"/>
              <a:t>E-P Positioner </a:t>
            </a:r>
            <a:endParaRPr lang="zh-CN" altLang="en-US" b="1" dirty="0"/>
          </a:p>
        </p:txBody>
      </p:sp>
      <p:cxnSp>
        <p:nvCxnSpPr>
          <p:cNvPr id="21" name="直接箭头连接符 20"/>
          <p:cNvCxnSpPr/>
          <p:nvPr/>
        </p:nvCxnSpPr>
        <p:spPr>
          <a:xfrm flipH="1" flipV="1">
            <a:off x="7302322" y="4751003"/>
            <a:ext cx="1983346" cy="11682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9330092" y="5855373"/>
            <a:ext cx="1725431" cy="646331"/>
          </a:xfrm>
          <a:prstGeom prst="rect">
            <a:avLst/>
          </a:prstGeom>
          <a:noFill/>
        </p:spPr>
        <p:txBody>
          <a:bodyPr wrap="square" rtlCol="0">
            <a:spAutoFit/>
          </a:bodyPr>
          <a:lstStyle/>
          <a:p>
            <a:r>
              <a:rPr lang="en-US" altLang="zh-CN" b="1" dirty="0" smtClean="0"/>
              <a:t>Paddle Style flow switch</a:t>
            </a:r>
            <a:endParaRPr lang="zh-CN" altLang="en-US" b="1"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1025473" y="139016"/>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9218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1790" y="1352407"/>
            <a:ext cx="4088674" cy="4088674"/>
          </a:xfrm>
          <a:prstGeom prst="rect">
            <a:avLst/>
          </a:prstGeom>
        </p:spPr>
      </p:pic>
      <p:pic>
        <p:nvPicPr>
          <p:cNvPr id="5"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36483" y="1352407"/>
            <a:ext cx="4112622" cy="4088673"/>
          </a:xfrm>
          <a:prstGeom prst="rect">
            <a:avLst/>
          </a:prstGeom>
        </p:spPr>
      </p:pic>
      <p:sp>
        <p:nvSpPr>
          <p:cNvPr id="6" name="Oval 7"/>
          <p:cNvSpPr/>
          <p:nvPr/>
        </p:nvSpPr>
        <p:spPr>
          <a:xfrm>
            <a:off x="1837447" y="1817283"/>
            <a:ext cx="2913017" cy="17634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Curved Down Arrow 9"/>
          <p:cNvSpPr/>
          <p:nvPr/>
        </p:nvSpPr>
        <p:spPr>
          <a:xfrm rot="1886286">
            <a:off x="3995142" y="1118044"/>
            <a:ext cx="4870408" cy="2072298"/>
          </a:xfrm>
          <a:prstGeom prst="curvedDownArrow">
            <a:avLst>
              <a:gd name="adj1" fmla="val 21250"/>
              <a:gd name="adj2" fmla="val 59028"/>
              <a:gd name="adj3" fmla="val 5077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7"/>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纯水处理</a:t>
            </a:r>
            <a:endParaRPr lang="zh-CN" altLang="en-US" b="1"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文本框 9"/>
          <p:cNvSpPr txBox="1"/>
          <p:nvPr/>
        </p:nvSpPr>
        <p:spPr>
          <a:xfrm>
            <a:off x="6714519" y="5660795"/>
            <a:ext cx="1756550" cy="369332"/>
          </a:xfrm>
          <a:prstGeom prst="rect">
            <a:avLst/>
          </a:prstGeom>
          <a:noFill/>
        </p:spPr>
        <p:txBody>
          <a:bodyPr wrap="square" rtlCol="0">
            <a:spAutoFit/>
          </a:bodyPr>
          <a:lstStyle/>
          <a:p>
            <a:r>
              <a:rPr lang="zh-CN" altLang="en-US" dirty="0"/>
              <a:t>脚</a:t>
            </a:r>
            <a:r>
              <a:rPr lang="zh-CN" altLang="en-US" dirty="0" smtClean="0"/>
              <a:t>座阀控制</a:t>
            </a:r>
            <a:endParaRPr lang="zh-CN" altLang="en-US" dirty="0"/>
          </a:p>
        </p:txBody>
      </p:sp>
    </p:spTree>
    <p:extLst>
      <p:ext uri="{BB962C8B-B14F-4D97-AF65-F5344CB8AC3E}">
        <p14:creationId xmlns:p14="http://schemas.microsoft.com/office/powerpoint/2010/main" xmlns="" val="2746777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358185" y="300843"/>
            <a:ext cx="8674458" cy="6275839"/>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96322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纯水处理</a:t>
            </a:r>
            <a:endParaRPr lang="zh-CN" altLang="en-US"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4098952" y="1820945"/>
            <a:ext cx="4573552" cy="3430164"/>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17726" y="1816206"/>
            <a:ext cx="4535647" cy="3401735"/>
          </a:xfrm>
          <a:prstGeom prst="rect">
            <a:avLst/>
          </a:prstGeom>
        </p:spPr>
      </p:pic>
      <p:pic>
        <p:nvPicPr>
          <p:cNvPr id="9" name="图片 8"/>
          <p:cNvPicPr>
            <a:picLocks noChangeAspect="1"/>
          </p:cNvPicPr>
          <p:nvPr/>
        </p:nvPicPr>
        <p:blipFill>
          <a:blip r:embed="rId5"/>
          <a:stretch>
            <a:fillRect/>
          </a:stretch>
        </p:blipFill>
        <p:spPr>
          <a:xfrm>
            <a:off x="8661992" y="1108991"/>
            <a:ext cx="941695" cy="1624885"/>
          </a:xfrm>
          <a:prstGeom prst="rect">
            <a:avLst/>
          </a:prstGeom>
        </p:spPr>
      </p:pic>
      <p:pic>
        <p:nvPicPr>
          <p:cNvPr id="10" name="图片 9"/>
          <p:cNvPicPr>
            <a:picLocks noChangeAspect="1"/>
          </p:cNvPicPr>
          <p:nvPr/>
        </p:nvPicPr>
        <p:blipFill>
          <a:blip r:embed="rId6"/>
          <a:stretch>
            <a:fillRect/>
          </a:stretch>
        </p:blipFill>
        <p:spPr>
          <a:xfrm>
            <a:off x="9741006" y="1249250"/>
            <a:ext cx="847725" cy="1343025"/>
          </a:xfrm>
          <a:prstGeom prst="rect">
            <a:avLst/>
          </a:prstGeom>
        </p:spPr>
      </p:pic>
      <p:pic>
        <p:nvPicPr>
          <p:cNvPr id="11" name="图片 10"/>
          <p:cNvPicPr>
            <a:picLocks noChangeAspect="1"/>
          </p:cNvPicPr>
          <p:nvPr/>
        </p:nvPicPr>
        <p:blipFill>
          <a:blip r:embed="rId7"/>
          <a:stretch>
            <a:fillRect/>
          </a:stretch>
        </p:blipFill>
        <p:spPr>
          <a:xfrm>
            <a:off x="10836510" y="1301637"/>
            <a:ext cx="676275" cy="1238250"/>
          </a:xfrm>
          <a:prstGeom prst="rect">
            <a:avLst/>
          </a:prstGeom>
        </p:spPr>
      </p:pic>
      <p:pic>
        <p:nvPicPr>
          <p:cNvPr id="12" name="图片 11"/>
          <p:cNvPicPr>
            <a:picLocks noChangeAspect="1"/>
          </p:cNvPicPr>
          <p:nvPr/>
        </p:nvPicPr>
        <p:blipFill>
          <a:blip r:embed="rId8"/>
          <a:stretch>
            <a:fillRect/>
          </a:stretch>
        </p:blipFill>
        <p:spPr>
          <a:xfrm>
            <a:off x="8991666" y="3072764"/>
            <a:ext cx="685800" cy="1352550"/>
          </a:xfrm>
          <a:prstGeom prst="rect">
            <a:avLst/>
          </a:prstGeom>
        </p:spPr>
      </p:pic>
      <p:pic>
        <p:nvPicPr>
          <p:cNvPr id="13" name="图片 12"/>
          <p:cNvPicPr>
            <a:picLocks noChangeAspect="1"/>
          </p:cNvPicPr>
          <p:nvPr/>
        </p:nvPicPr>
        <p:blipFill>
          <a:blip r:embed="rId9"/>
          <a:stretch>
            <a:fillRect/>
          </a:stretch>
        </p:blipFill>
        <p:spPr>
          <a:xfrm>
            <a:off x="9845529" y="3191827"/>
            <a:ext cx="800100" cy="1114425"/>
          </a:xfrm>
          <a:prstGeom prst="rect">
            <a:avLst/>
          </a:prstGeom>
        </p:spPr>
      </p:pic>
      <p:pic>
        <p:nvPicPr>
          <p:cNvPr id="14" name="图片 13"/>
          <p:cNvPicPr>
            <a:picLocks noChangeAspect="1"/>
          </p:cNvPicPr>
          <p:nvPr/>
        </p:nvPicPr>
        <p:blipFill>
          <a:blip r:embed="rId10"/>
          <a:stretch>
            <a:fillRect/>
          </a:stretch>
        </p:blipFill>
        <p:spPr>
          <a:xfrm>
            <a:off x="10853206" y="2952509"/>
            <a:ext cx="685800" cy="1466850"/>
          </a:xfrm>
          <a:prstGeom prst="rect">
            <a:avLst/>
          </a:prstGeom>
        </p:spPr>
      </p:pic>
      <p:sp>
        <p:nvSpPr>
          <p:cNvPr id="15" name="左大括号 14"/>
          <p:cNvSpPr/>
          <p:nvPr/>
        </p:nvSpPr>
        <p:spPr>
          <a:xfrm>
            <a:off x="8346440" y="1387168"/>
            <a:ext cx="342240" cy="2962141"/>
          </a:xfrm>
          <a:prstGeom prst="leftBrace">
            <a:avLst>
              <a:gd name="adj1" fmla="val 147568"/>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7" name="直接箭头连接符 16"/>
          <p:cNvCxnSpPr/>
          <p:nvPr/>
        </p:nvCxnSpPr>
        <p:spPr>
          <a:xfrm flipH="1">
            <a:off x="7456868" y="2868238"/>
            <a:ext cx="75985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1133341" y="2733876"/>
            <a:ext cx="721217" cy="294570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p:nvPr/>
        </p:nvCxnSpPr>
        <p:spPr>
          <a:xfrm flipV="1">
            <a:off x="1854558" y="4906851"/>
            <a:ext cx="1535339" cy="1545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623821" y="4688197"/>
            <a:ext cx="3083075" cy="369332"/>
          </a:xfrm>
          <a:prstGeom prst="rect">
            <a:avLst/>
          </a:prstGeom>
          <a:noFill/>
        </p:spPr>
        <p:txBody>
          <a:bodyPr wrap="square" rtlCol="0">
            <a:spAutoFit/>
          </a:bodyPr>
          <a:lstStyle/>
          <a:p>
            <a:r>
              <a:rPr lang="en-US" altLang="zh-CN" dirty="0" smtClean="0"/>
              <a:t>EX600</a:t>
            </a:r>
            <a:r>
              <a:rPr lang="zh-CN" altLang="en-US" dirty="0" smtClean="0"/>
              <a:t>兼容仪器仪表输出输入</a:t>
            </a:r>
            <a:endParaRPr lang="zh-CN" altLang="en-US" dirty="0"/>
          </a:p>
        </p:txBody>
      </p:sp>
      <p:sp>
        <p:nvSpPr>
          <p:cNvPr id="23" name="文本框 22"/>
          <p:cNvSpPr txBox="1"/>
          <p:nvPr/>
        </p:nvSpPr>
        <p:spPr>
          <a:xfrm>
            <a:off x="525685" y="5960633"/>
            <a:ext cx="3621312" cy="369332"/>
          </a:xfrm>
          <a:prstGeom prst="rect">
            <a:avLst/>
          </a:prstGeom>
          <a:noFill/>
        </p:spPr>
        <p:txBody>
          <a:bodyPr wrap="square" rtlCol="0">
            <a:spAutoFit/>
          </a:bodyPr>
          <a:lstStyle/>
          <a:p>
            <a:r>
              <a:rPr lang="zh-CN" altLang="en-US" dirty="0" smtClean="0"/>
              <a:t>气缸，阀门，脚座发先导控制</a:t>
            </a:r>
            <a:endParaRPr lang="zh-CN" altLang="en-US" dirty="0"/>
          </a:p>
        </p:txBody>
      </p:sp>
    </p:spTree>
    <p:extLst>
      <p:ext uri="{BB962C8B-B14F-4D97-AF65-F5344CB8AC3E}">
        <p14:creationId xmlns:p14="http://schemas.microsoft.com/office/powerpoint/2010/main" xmlns="" val="3889674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纯水处理</a:t>
            </a:r>
            <a:endParaRPr lang="zh-CN" altLang="en-US"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图片 5"/>
          <p:cNvPicPr>
            <a:picLocks noChangeAspect="1"/>
          </p:cNvPicPr>
          <p:nvPr/>
        </p:nvPicPr>
        <p:blipFill>
          <a:blip r:embed="rId3"/>
          <a:stretch>
            <a:fillRect/>
          </a:stretch>
        </p:blipFill>
        <p:spPr>
          <a:xfrm>
            <a:off x="526491" y="1026486"/>
            <a:ext cx="5075820" cy="1395345"/>
          </a:xfrm>
          <a:prstGeom prst="rect">
            <a:avLst/>
          </a:prstGeom>
        </p:spPr>
      </p:pic>
      <p:pic>
        <p:nvPicPr>
          <p:cNvPr id="7" name="图片 6"/>
          <p:cNvPicPr>
            <a:picLocks noChangeAspect="1"/>
          </p:cNvPicPr>
          <p:nvPr/>
        </p:nvPicPr>
        <p:blipFill>
          <a:blip r:embed="rId4"/>
          <a:stretch>
            <a:fillRect/>
          </a:stretch>
        </p:blipFill>
        <p:spPr>
          <a:xfrm>
            <a:off x="784068" y="3014591"/>
            <a:ext cx="4099942" cy="3304844"/>
          </a:xfrm>
          <a:prstGeom prst="rect">
            <a:avLst/>
          </a:prstGeom>
        </p:spPr>
      </p:pic>
      <p:pic>
        <p:nvPicPr>
          <p:cNvPr id="8" name="图片 7"/>
          <p:cNvPicPr>
            <a:picLocks noChangeAspect="1"/>
          </p:cNvPicPr>
          <p:nvPr/>
        </p:nvPicPr>
        <p:blipFill>
          <a:blip r:embed="rId5"/>
          <a:stretch>
            <a:fillRect/>
          </a:stretch>
        </p:blipFill>
        <p:spPr>
          <a:xfrm>
            <a:off x="5602311" y="2899222"/>
            <a:ext cx="5905500" cy="3867150"/>
          </a:xfrm>
          <a:prstGeom prst="rect">
            <a:avLst/>
          </a:prstGeom>
        </p:spPr>
      </p:pic>
      <p:pic>
        <p:nvPicPr>
          <p:cNvPr id="9" name="图片 8"/>
          <p:cNvPicPr>
            <a:picLocks noChangeAspect="1"/>
          </p:cNvPicPr>
          <p:nvPr/>
        </p:nvPicPr>
        <p:blipFill>
          <a:blip r:embed="rId6"/>
          <a:stretch>
            <a:fillRect/>
          </a:stretch>
        </p:blipFill>
        <p:spPr>
          <a:xfrm>
            <a:off x="5840445" y="851977"/>
            <a:ext cx="5698561" cy="1892158"/>
          </a:xfrm>
          <a:prstGeom prst="rect">
            <a:avLst/>
          </a:prstGeom>
        </p:spPr>
      </p:pic>
    </p:spTree>
    <p:extLst>
      <p:ext uri="{BB962C8B-B14F-4D97-AF65-F5344CB8AC3E}">
        <p14:creationId xmlns:p14="http://schemas.microsoft.com/office/powerpoint/2010/main" xmlns="" val="1791235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1005694"/>
            <a:ext cx="5111172" cy="3669338"/>
          </a:xfrm>
          <a:prstGeom prst="rect">
            <a:avLst/>
          </a:prstGeom>
        </p:spPr>
      </p:pic>
      <p:sp>
        <p:nvSpPr>
          <p:cNvPr id="5" name="文本框 4"/>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先导气解决方案</a:t>
            </a:r>
            <a:endParaRPr lang="zh-CN" altLang="en-US" b="1" dirty="0"/>
          </a:p>
        </p:txBody>
      </p:sp>
      <p:pic>
        <p:nvPicPr>
          <p:cNvPr id="6" name="图片 5"/>
          <p:cNvPicPr>
            <a:picLocks noChangeAspect="1"/>
          </p:cNvPicPr>
          <p:nvPr/>
        </p:nvPicPr>
        <p:blipFill>
          <a:blip r:embed="rId3"/>
          <a:stretch>
            <a:fillRect/>
          </a:stretch>
        </p:blipFill>
        <p:spPr>
          <a:xfrm>
            <a:off x="5336145" y="704182"/>
            <a:ext cx="6222678" cy="5542072"/>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图片 1"/>
          <p:cNvPicPr>
            <a:picLocks noChangeAspect="1"/>
          </p:cNvPicPr>
          <p:nvPr/>
        </p:nvPicPr>
        <p:blipFill>
          <a:blip r:embed="rId5"/>
          <a:stretch>
            <a:fillRect/>
          </a:stretch>
        </p:blipFill>
        <p:spPr>
          <a:xfrm>
            <a:off x="794533" y="4722254"/>
            <a:ext cx="4429125" cy="1524000"/>
          </a:xfrm>
          <a:prstGeom prst="rect">
            <a:avLst/>
          </a:prstGeom>
        </p:spPr>
      </p:pic>
    </p:spTree>
    <p:extLst>
      <p:ext uri="{BB962C8B-B14F-4D97-AF65-F5344CB8AC3E}">
        <p14:creationId xmlns:p14="http://schemas.microsoft.com/office/powerpoint/2010/main" xmlns="" val="3255999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14"/>
          <p:cNvSpPr txBox="1"/>
          <p:nvPr/>
        </p:nvSpPr>
        <p:spPr>
          <a:xfrm>
            <a:off x="456623" y="3360418"/>
            <a:ext cx="2268187" cy="369332"/>
          </a:xfrm>
          <a:prstGeom prst="rect">
            <a:avLst/>
          </a:prstGeom>
          <a:noFill/>
        </p:spPr>
        <p:txBody>
          <a:bodyPr wrap="square" rtlCol="0">
            <a:spAutoFit/>
          </a:bodyPr>
          <a:lstStyle/>
          <a:p>
            <a:pPr algn="ctr"/>
            <a:r>
              <a:rPr kumimoji="1" lang="zh-CN" altLang="en-US" u="sng" dirty="0" smtClean="0">
                <a:latin typeface="微软雅黑" panose="020B0503020204020204" pitchFamily="34" charset="-122"/>
                <a:ea typeface="微软雅黑" panose="020B0503020204020204" pitchFamily="34" charset="-122"/>
                <a:cs typeface="Meiryo UI" panose="020B0604030504040204" pitchFamily="50" charset="-128"/>
              </a:rPr>
              <a:t>非插入式</a:t>
            </a:r>
            <a:endParaRPr kumimoji="1" lang="ja-JP" altLang="en-US" u="sng" dirty="0" smtClean="0">
              <a:latin typeface="微软雅黑" panose="020B0503020204020204" pitchFamily="34" charset="-122"/>
              <a:ea typeface="微软雅黑" panose="020B0503020204020204" pitchFamily="34" charset="-122"/>
              <a:cs typeface="Meiryo UI" panose="020B0604030504040204" pitchFamily="50" charset="-128"/>
            </a:endParaRPr>
          </a:p>
        </p:txBody>
      </p:sp>
      <p:sp>
        <p:nvSpPr>
          <p:cNvPr id="6" name="テキスト ボックス 15"/>
          <p:cNvSpPr txBox="1"/>
          <p:nvPr/>
        </p:nvSpPr>
        <p:spPr>
          <a:xfrm>
            <a:off x="265431" y="1442250"/>
            <a:ext cx="2268187" cy="369332"/>
          </a:xfrm>
          <a:prstGeom prst="rect">
            <a:avLst/>
          </a:prstGeom>
          <a:noFill/>
        </p:spPr>
        <p:txBody>
          <a:bodyPr wrap="square" rtlCol="0">
            <a:spAutoFit/>
          </a:bodyPr>
          <a:lstStyle/>
          <a:p>
            <a:pPr algn="ctr"/>
            <a:r>
              <a:rPr kumimoji="1" lang="zh-CN" altLang="en-US" u="sng" dirty="0" smtClean="0">
                <a:latin typeface="微软雅黑" panose="020B0503020204020204" pitchFamily="34" charset="-122"/>
                <a:ea typeface="微软雅黑" panose="020B0503020204020204" pitchFamily="34" charset="-122"/>
                <a:cs typeface="Meiryo UI" panose="020B0604030504040204" pitchFamily="50" charset="-128"/>
              </a:rPr>
              <a:t>插入式</a:t>
            </a:r>
            <a:endParaRPr kumimoji="1" lang="ja-JP" altLang="en-US" u="sng" dirty="0" smtClean="0">
              <a:latin typeface="微软雅黑" panose="020B0503020204020204" pitchFamily="34" charset="-122"/>
              <a:ea typeface="微软雅黑" panose="020B0503020204020204" pitchFamily="34" charset="-122"/>
              <a:cs typeface="Meiryo UI" panose="020B0604030504040204" pitchFamily="50" charset="-128"/>
            </a:endParaRPr>
          </a:p>
        </p:txBody>
      </p:sp>
      <p:pic>
        <p:nvPicPr>
          <p:cNvPr id="7" name="Picture 2"/>
          <p:cNvPicPr>
            <a:picLocks noChangeAspect="1" noChangeArrowheads="1"/>
          </p:cNvPicPr>
          <p:nvPr/>
        </p:nvPicPr>
        <p:blipFill>
          <a:blip r:embed="rId2" cstate="print"/>
          <a:srcRect/>
          <a:stretch>
            <a:fillRect/>
          </a:stretch>
        </p:blipFill>
        <p:spPr bwMode="auto">
          <a:xfrm>
            <a:off x="456623" y="3725498"/>
            <a:ext cx="5336839" cy="1565175"/>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505623" y="1816141"/>
            <a:ext cx="5287839" cy="1383485"/>
          </a:xfrm>
          <a:prstGeom prst="rect">
            <a:avLst/>
          </a:prstGeom>
          <a:noFill/>
          <a:ln w="9525">
            <a:noFill/>
            <a:miter lim="800000"/>
            <a:headEnd/>
            <a:tailEnd/>
          </a:ln>
        </p:spPr>
      </p:pic>
      <p:pic>
        <p:nvPicPr>
          <p:cNvPr id="9" name="图片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84133" y="1509491"/>
            <a:ext cx="5980076" cy="4432014"/>
          </a:xfrm>
          <a:prstGeom prst="rect">
            <a:avLst/>
          </a:prstGeom>
        </p:spPr>
      </p:pic>
      <p:sp>
        <p:nvSpPr>
          <p:cNvPr id="10" name="文本框 9"/>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先导气解决方案</a:t>
            </a:r>
            <a:endParaRPr lang="zh-CN" altLang="en-US" b="1" dirty="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11012594" y="173025"/>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文本框 1"/>
          <p:cNvSpPr txBox="1"/>
          <p:nvPr/>
        </p:nvSpPr>
        <p:spPr>
          <a:xfrm>
            <a:off x="6117465" y="6091707"/>
            <a:ext cx="4391696" cy="369332"/>
          </a:xfrm>
          <a:prstGeom prst="rect">
            <a:avLst/>
          </a:prstGeom>
          <a:noFill/>
        </p:spPr>
        <p:txBody>
          <a:bodyPr wrap="square" rtlCol="0">
            <a:spAutoFit/>
          </a:bodyPr>
          <a:lstStyle/>
          <a:p>
            <a:r>
              <a:rPr lang="zh-CN" altLang="en-US" dirty="0" smtClean="0"/>
              <a:t>单独供气单元，更换阀片无需停产</a:t>
            </a:r>
            <a:endParaRPr lang="zh-CN" altLang="en-US" dirty="0"/>
          </a:p>
        </p:txBody>
      </p:sp>
      <p:sp>
        <p:nvSpPr>
          <p:cNvPr id="12" name="文本框 11"/>
          <p:cNvSpPr txBox="1"/>
          <p:nvPr/>
        </p:nvSpPr>
        <p:spPr>
          <a:xfrm>
            <a:off x="1092557" y="5653825"/>
            <a:ext cx="4391696" cy="369332"/>
          </a:xfrm>
          <a:prstGeom prst="rect">
            <a:avLst/>
          </a:prstGeom>
          <a:noFill/>
        </p:spPr>
        <p:txBody>
          <a:bodyPr wrap="square" rtlCol="0">
            <a:spAutoFit/>
          </a:bodyPr>
          <a:lstStyle/>
          <a:p>
            <a:r>
              <a:rPr lang="zh-CN" altLang="en-US" dirty="0" smtClean="0"/>
              <a:t>世界最小的阀片，尺寸仅</a:t>
            </a:r>
            <a:r>
              <a:rPr lang="en-US" altLang="zh-CN" dirty="0" smtClean="0"/>
              <a:t>6.4mm</a:t>
            </a:r>
            <a:endParaRPr lang="zh-CN" altLang="en-US" dirty="0"/>
          </a:p>
        </p:txBody>
      </p:sp>
    </p:spTree>
    <p:extLst>
      <p:ext uri="{BB962C8B-B14F-4D97-AF65-F5344CB8AC3E}">
        <p14:creationId xmlns:p14="http://schemas.microsoft.com/office/powerpoint/2010/main" xmlns="" val="2203800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防水阀导方案</a:t>
            </a:r>
            <a:endParaRPr lang="zh-CN" altLang="en-US"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012594" y="173025"/>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图片 5"/>
          <p:cNvPicPr>
            <a:picLocks noChangeAspect="1"/>
          </p:cNvPicPr>
          <p:nvPr/>
        </p:nvPicPr>
        <p:blipFill>
          <a:blip r:embed="rId3"/>
          <a:stretch>
            <a:fillRect/>
          </a:stretch>
        </p:blipFill>
        <p:spPr>
          <a:xfrm>
            <a:off x="498854" y="1089070"/>
            <a:ext cx="5991225" cy="5143500"/>
          </a:xfrm>
          <a:prstGeom prst="rect">
            <a:avLst/>
          </a:prstGeom>
        </p:spPr>
      </p:pic>
    </p:spTree>
    <p:extLst>
      <p:ext uri="{BB962C8B-B14F-4D97-AF65-F5344CB8AC3E}">
        <p14:creationId xmlns:p14="http://schemas.microsoft.com/office/powerpoint/2010/main" xmlns="" val="399373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a:t>
            </a:r>
            <a:r>
              <a:rPr lang="zh-CN" altLang="en-US" b="1" dirty="0"/>
              <a:t>称</a:t>
            </a:r>
            <a:r>
              <a:rPr lang="zh-CN" altLang="en-US" b="1" dirty="0" smtClean="0"/>
              <a:t>重静电消除</a:t>
            </a:r>
            <a:endParaRPr lang="zh-CN" altLang="en-US" b="1" dirty="0"/>
          </a:p>
        </p:txBody>
      </p:sp>
      <p:sp>
        <p:nvSpPr>
          <p:cNvPr id="5" name="文本框 4"/>
          <p:cNvSpPr txBox="1"/>
          <p:nvPr/>
        </p:nvSpPr>
        <p:spPr>
          <a:xfrm>
            <a:off x="373488" y="927279"/>
            <a:ext cx="5254580" cy="923330"/>
          </a:xfrm>
          <a:prstGeom prst="rect">
            <a:avLst/>
          </a:prstGeom>
          <a:noFill/>
        </p:spPr>
        <p:txBody>
          <a:bodyPr wrap="square" rtlCol="0">
            <a:spAutoFit/>
          </a:bodyPr>
          <a:lstStyle/>
          <a:p>
            <a:r>
              <a:rPr lang="zh-CN" altLang="en-US" dirty="0"/>
              <a:t>风压的不稳定和静电的存在都会影响称重的</a:t>
            </a:r>
            <a:r>
              <a:rPr lang="zh-CN" altLang="en-US" dirty="0" smtClean="0"/>
              <a:t>精度，</a:t>
            </a:r>
            <a:r>
              <a:rPr lang="en-US" altLang="zh-CN" dirty="0" smtClean="0"/>
              <a:t>SMC</a:t>
            </a:r>
            <a:r>
              <a:rPr lang="zh-CN" altLang="en-US" dirty="0" smtClean="0"/>
              <a:t>利用静电消除器来解决客户原料药整个过程的稳定性来保证药品称重的电荷粒子浓度平衡。</a:t>
            </a:r>
            <a:endParaRPr lang="zh-CN" altLang="en-US" dirty="0"/>
          </a:p>
        </p:txBody>
      </p:sp>
      <p:pic>
        <p:nvPicPr>
          <p:cNvPr id="6" name="图片 5"/>
          <p:cNvPicPr>
            <a:picLocks noChangeAspect="1"/>
          </p:cNvPicPr>
          <p:nvPr/>
        </p:nvPicPr>
        <p:blipFill>
          <a:blip r:embed="rId2"/>
          <a:stretch>
            <a:fillRect/>
          </a:stretch>
        </p:blipFill>
        <p:spPr>
          <a:xfrm>
            <a:off x="590416" y="2186323"/>
            <a:ext cx="7791450" cy="4133850"/>
          </a:xfrm>
          <a:prstGeom prst="rect">
            <a:avLst/>
          </a:prstGeom>
        </p:spPr>
      </p:pic>
      <p:pic>
        <p:nvPicPr>
          <p:cNvPr id="7" name="图片 6"/>
          <p:cNvPicPr>
            <a:picLocks noChangeAspect="1"/>
          </p:cNvPicPr>
          <p:nvPr/>
        </p:nvPicPr>
        <p:blipFill>
          <a:blip r:embed="rId3"/>
          <a:stretch>
            <a:fillRect/>
          </a:stretch>
        </p:blipFill>
        <p:spPr>
          <a:xfrm>
            <a:off x="5742099" y="603131"/>
            <a:ext cx="5524500" cy="1571625"/>
          </a:xfrm>
          <a:prstGeom prst="rect">
            <a:avLst/>
          </a:prstGeom>
        </p:spPr>
      </p:pic>
      <p:pic>
        <p:nvPicPr>
          <p:cNvPr id="8" name="图片 7"/>
          <p:cNvPicPr>
            <a:picLocks noChangeAspect="1"/>
          </p:cNvPicPr>
          <p:nvPr/>
        </p:nvPicPr>
        <p:blipFill>
          <a:blip r:embed="rId4"/>
          <a:stretch>
            <a:fillRect/>
          </a:stretch>
        </p:blipFill>
        <p:spPr>
          <a:xfrm>
            <a:off x="8675062" y="2996015"/>
            <a:ext cx="3150882" cy="2514466"/>
          </a:xfrm>
          <a:prstGeom prst="rect">
            <a:avLst/>
          </a:prstGeom>
        </p:spPr>
      </p:pic>
    </p:spTree>
    <p:extLst>
      <p:ext uri="{BB962C8B-B14F-4D97-AF65-F5344CB8AC3E}">
        <p14:creationId xmlns:p14="http://schemas.microsoft.com/office/powerpoint/2010/main" xmlns="" val="4029746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60172" y="1605700"/>
            <a:ext cx="9334500" cy="3981450"/>
          </a:xfrm>
          <a:prstGeom prst="rect">
            <a:avLst/>
          </a:prstGeom>
        </p:spPr>
      </p:pic>
      <p:sp>
        <p:nvSpPr>
          <p:cNvPr id="5" name="文本框 4"/>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工业</a:t>
            </a:r>
            <a:r>
              <a:rPr lang="en-US" altLang="zh-CN" b="1" dirty="0" smtClean="0"/>
              <a:t>4.0</a:t>
            </a:r>
            <a:endParaRPr lang="zh-CN" altLang="en-US"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6135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592822" y="1098615"/>
            <a:ext cx="6774914" cy="622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sz="2800" b="1" dirty="0" smtClean="0">
                <a:solidFill>
                  <a:srgbClr val="0000FF"/>
                </a:solidFill>
                <a:latin typeface="微软雅黑" panose="020B0503020204020204" pitchFamily="34" charset="-122"/>
                <a:ea typeface="微软雅黑" panose="020B0503020204020204" pitchFamily="34" charset="-122"/>
                <a:cs typeface="+mn-ea"/>
                <a:sym typeface="+mn-lt"/>
              </a:rPr>
              <a:t>SMC</a:t>
            </a:r>
            <a:r>
              <a:rPr lang="zh-CN" altLang="en-US" sz="2800" b="1" dirty="0" smtClean="0">
                <a:solidFill>
                  <a:srgbClr val="0000FF"/>
                </a:solidFill>
                <a:latin typeface="微软雅黑" panose="020B0503020204020204" pitchFamily="34" charset="-122"/>
                <a:ea typeface="微软雅黑" panose="020B0503020204020204" pitchFamily="34" charset="-122"/>
                <a:cs typeface="+mn-ea"/>
                <a:sym typeface="+mn-lt"/>
              </a:rPr>
              <a:t>对各产业自动化的支持</a:t>
            </a:r>
            <a:endParaRPr lang="zh-CN" altLang="en-US" sz="2400" b="1" dirty="0" smtClean="0">
              <a:solidFill>
                <a:srgbClr val="0000FF"/>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574691" y="1757132"/>
            <a:ext cx="11191865" cy="400110"/>
          </a:xfrm>
          <a:prstGeom prst="rect">
            <a:avLst/>
          </a:prstGeom>
        </p:spPr>
        <p:txBody>
          <a:bodyPr wrap="square">
            <a:spAutoFit/>
          </a:bodyPr>
          <a:lstStyle/>
          <a:p>
            <a:r>
              <a:rPr lang="en-US" altLang="zh-CN" sz="2000" dirty="0" smtClean="0"/>
              <a:t>SMC</a:t>
            </a:r>
            <a:r>
              <a:rPr lang="zh-CN" altLang="en-US" sz="2000" dirty="0" smtClean="0"/>
              <a:t>坚持致力于工业气动技术的发展和创新，为全球客户提供更专业、更便利的支持。</a:t>
            </a:r>
            <a:endParaRPr lang="zh-CN" altLang="en-US" sz="2000" dirty="0"/>
          </a:p>
        </p:txBody>
      </p:sp>
      <p:sp>
        <p:nvSpPr>
          <p:cNvPr id="7" name="矩形 6"/>
          <p:cNvSpPr/>
          <p:nvPr/>
        </p:nvSpPr>
        <p:spPr>
          <a:xfrm>
            <a:off x="1099595" y="2754780"/>
            <a:ext cx="2326511" cy="3252486"/>
          </a:xfrm>
          <a:prstGeom prst="rect">
            <a:avLst/>
          </a:prstGeom>
          <a:noFill/>
          <a:ln>
            <a:solidFill>
              <a:srgbClr val="0074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734876" y="3080751"/>
            <a:ext cx="1886675" cy="2523281"/>
          </a:xfrm>
          <a:prstGeom prst="rect">
            <a:avLst/>
          </a:prstGeom>
        </p:spPr>
      </p:pic>
      <p:sp>
        <p:nvSpPr>
          <p:cNvPr id="8" name="矩形 7"/>
          <p:cNvSpPr/>
          <p:nvPr/>
        </p:nvSpPr>
        <p:spPr>
          <a:xfrm>
            <a:off x="2818435" y="3080751"/>
            <a:ext cx="1238491"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9" name="文本框 8"/>
          <p:cNvSpPr txBox="1"/>
          <p:nvPr/>
        </p:nvSpPr>
        <p:spPr>
          <a:xfrm>
            <a:off x="2999098" y="3134340"/>
            <a:ext cx="877163" cy="369332"/>
          </a:xfrm>
          <a:prstGeom prst="rect">
            <a:avLst/>
          </a:prstGeom>
          <a:noFill/>
        </p:spPr>
        <p:txBody>
          <a:bodyPr wrap="none" rtlCol="0">
            <a:spAutoFit/>
          </a:bodyPr>
          <a:lstStyle/>
          <a:p>
            <a:r>
              <a:rPr lang="zh-CN" altLang="en-US" b="1" dirty="0" smtClean="0">
                <a:solidFill>
                  <a:srgbClr val="0000FF"/>
                </a:solidFill>
                <a:latin typeface="微软雅黑" panose="020B0503020204020204" pitchFamily="34" charset="-122"/>
                <a:ea typeface="微软雅黑" panose="020B0503020204020204" pitchFamily="34" charset="-122"/>
              </a:rPr>
              <a:t>小型化</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999098" y="3643017"/>
            <a:ext cx="877163" cy="369332"/>
          </a:xfrm>
          <a:prstGeom prst="rect">
            <a:avLst/>
          </a:prstGeom>
          <a:noFill/>
        </p:spPr>
        <p:txBody>
          <a:bodyPr wrap="none" rtlCol="0">
            <a:spAutoFit/>
          </a:bodyPr>
          <a:lstStyle/>
          <a:p>
            <a:r>
              <a:rPr lang="zh-CN" altLang="en-US" b="1" dirty="0" smtClean="0">
                <a:solidFill>
                  <a:srgbClr val="0000FF"/>
                </a:solidFill>
                <a:latin typeface="微软雅黑" panose="020B0503020204020204" pitchFamily="34" charset="-122"/>
                <a:ea typeface="微软雅黑" panose="020B0503020204020204" pitchFamily="34" charset="-122"/>
              </a:rPr>
              <a:t>轻量化</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124557" y="2343332"/>
            <a:ext cx="2276585" cy="369332"/>
          </a:xfrm>
          <a:prstGeom prst="rect">
            <a:avLst/>
          </a:prstGeom>
          <a:noFill/>
        </p:spPr>
        <p:txBody>
          <a:bodyPr wrap="none" rtlCol="0">
            <a:spAutoFit/>
          </a:bodyPr>
          <a:lstStyle/>
          <a:p>
            <a:pPr algn="ctr"/>
            <a:r>
              <a:rPr lang="zh-CN" altLang="en-US" b="1" dirty="0" smtClean="0">
                <a:solidFill>
                  <a:srgbClr val="0074BE"/>
                </a:solidFill>
              </a:rPr>
              <a:t>产品创新</a:t>
            </a:r>
            <a:r>
              <a:rPr lang="en-US" altLang="zh-CN" b="1" dirty="0" smtClean="0">
                <a:solidFill>
                  <a:srgbClr val="0074BE"/>
                </a:solidFill>
              </a:rPr>
              <a:t>—</a:t>
            </a:r>
            <a:r>
              <a:rPr lang="zh-CN" altLang="en-US" b="1" dirty="0" smtClean="0">
                <a:solidFill>
                  <a:srgbClr val="FF33CC"/>
                </a:solidFill>
              </a:rPr>
              <a:t>技术引领</a:t>
            </a:r>
            <a:endParaRPr lang="zh-CN" altLang="en-US" b="1" dirty="0">
              <a:solidFill>
                <a:srgbClr val="FF33CC"/>
              </a:solidFill>
            </a:endParaRPr>
          </a:p>
        </p:txBody>
      </p:sp>
      <p:sp>
        <p:nvSpPr>
          <p:cNvPr id="12" name="文本框 11"/>
          <p:cNvSpPr txBox="1"/>
          <p:nvPr/>
        </p:nvSpPr>
        <p:spPr>
          <a:xfrm>
            <a:off x="2999098" y="4151694"/>
            <a:ext cx="877163" cy="369332"/>
          </a:xfrm>
          <a:prstGeom prst="rect">
            <a:avLst/>
          </a:prstGeom>
          <a:noFill/>
        </p:spPr>
        <p:txBody>
          <a:bodyPr wrap="none" rtlCol="0">
            <a:spAutoFit/>
          </a:bodyPr>
          <a:lstStyle/>
          <a:p>
            <a:r>
              <a:rPr lang="zh-CN" altLang="en-US" b="1" dirty="0" smtClean="0">
                <a:solidFill>
                  <a:srgbClr val="0000FF"/>
                </a:solidFill>
                <a:latin typeface="微软雅黑" panose="020B0503020204020204" pitchFamily="34" charset="-122"/>
                <a:ea typeface="微软雅黑" panose="020B0503020204020204" pitchFamily="34" charset="-122"/>
              </a:rPr>
              <a:t>节能化</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2999098" y="4660371"/>
            <a:ext cx="877163" cy="369332"/>
          </a:xfrm>
          <a:prstGeom prst="rect">
            <a:avLst/>
          </a:prstGeom>
          <a:noFill/>
        </p:spPr>
        <p:txBody>
          <a:bodyPr wrap="none" rtlCol="0">
            <a:spAutoFit/>
          </a:bodyPr>
          <a:lstStyle/>
          <a:p>
            <a:r>
              <a:rPr lang="zh-CN" altLang="en-US" b="1" dirty="0" smtClean="0">
                <a:solidFill>
                  <a:srgbClr val="0000FF"/>
                </a:solidFill>
                <a:latin typeface="微软雅黑" panose="020B0503020204020204" pitchFamily="34" charset="-122"/>
                <a:ea typeface="微软雅黑" panose="020B0503020204020204" pitchFamily="34" charset="-122"/>
              </a:rPr>
              <a:t>智能化</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975950" y="5169048"/>
            <a:ext cx="877163" cy="369332"/>
          </a:xfrm>
          <a:prstGeom prst="rect">
            <a:avLst/>
          </a:prstGeom>
          <a:noFill/>
        </p:spPr>
        <p:txBody>
          <a:bodyPr wrap="none" rtlCol="0">
            <a:spAutoFit/>
          </a:bodyPr>
          <a:lstStyle/>
          <a:p>
            <a:r>
              <a:rPr lang="zh-CN" altLang="en-US" b="1" dirty="0" smtClean="0">
                <a:solidFill>
                  <a:srgbClr val="0000FF"/>
                </a:solidFill>
                <a:latin typeface="微软雅黑" panose="020B0503020204020204" pitchFamily="34" charset="-122"/>
                <a:ea typeface="微软雅黑" panose="020B0503020204020204" pitchFamily="34" charset="-122"/>
              </a:rPr>
              <a:t>互联化</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15" name="矩形 14"/>
          <p:cNvSpPr/>
          <p:nvPr/>
        </p:nvSpPr>
        <p:spPr>
          <a:xfrm>
            <a:off x="4790722" y="2754780"/>
            <a:ext cx="2253849" cy="3252486"/>
          </a:xfrm>
          <a:prstGeom prst="rect">
            <a:avLst/>
          </a:prstGeom>
          <a:noFill/>
          <a:ln>
            <a:solidFill>
              <a:srgbClr val="0074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402175" y="3080751"/>
            <a:ext cx="1238491"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8" name="文本框 17"/>
          <p:cNvSpPr txBox="1"/>
          <p:nvPr/>
        </p:nvSpPr>
        <p:spPr>
          <a:xfrm>
            <a:off x="6406183" y="3180506"/>
            <a:ext cx="1338828" cy="369332"/>
          </a:xfrm>
          <a:prstGeom prst="rect">
            <a:avLst/>
          </a:prstGeom>
          <a:noFill/>
        </p:spPr>
        <p:txBody>
          <a:bodyPr wrap="none" rtlCol="0">
            <a:spAutoFit/>
          </a:bodyPr>
          <a:lstStyle/>
          <a:p>
            <a:pPr algn="ctr"/>
            <a:r>
              <a:rPr lang="zh-CN" altLang="en-US" b="1" dirty="0" smtClean="0">
                <a:solidFill>
                  <a:schemeClr val="tx1">
                    <a:lumMod val="65000"/>
                    <a:lumOff val="35000"/>
                  </a:schemeClr>
                </a:solidFill>
              </a:rPr>
              <a:t>全球一体化</a:t>
            </a:r>
            <a:endParaRPr lang="en-US" altLang="zh-CN" b="1" dirty="0" smtClean="0">
              <a:solidFill>
                <a:schemeClr val="tx1">
                  <a:lumMod val="65000"/>
                  <a:lumOff val="35000"/>
                </a:schemeClr>
              </a:solidFill>
            </a:endParaRPr>
          </a:p>
        </p:txBody>
      </p:sp>
      <p:sp>
        <p:nvSpPr>
          <p:cNvPr id="20" name="文本框 19"/>
          <p:cNvSpPr txBox="1"/>
          <p:nvPr/>
        </p:nvSpPr>
        <p:spPr>
          <a:xfrm>
            <a:off x="4673322" y="2357502"/>
            <a:ext cx="2509021" cy="369332"/>
          </a:xfrm>
          <a:prstGeom prst="rect">
            <a:avLst/>
          </a:prstGeom>
          <a:noFill/>
        </p:spPr>
        <p:txBody>
          <a:bodyPr wrap="none" rtlCol="0">
            <a:spAutoFit/>
          </a:bodyPr>
          <a:lstStyle/>
          <a:p>
            <a:pPr algn="ctr"/>
            <a:r>
              <a:rPr lang="zh-CN" altLang="en-US" b="1" dirty="0" smtClean="0">
                <a:solidFill>
                  <a:srgbClr val="0074BE"/>
                </a:solidFill>
              </a:rPr>
              <a:t>服务支持</a:t>
            </a:r>
            <a:r>
              <a:rPr lang="en-US" altLang="zh-CN" b="1" dirty="0" smtClean="0">
                <a:solidFill>
                  <a:srgbClr val="0074BE"/>
                </a:solidFill>
              </a:rPr>
              <a:t>—</a:t>
            </a:r>
            <a:r>
              <a:rPr lang="zh-CN" altLang="en-US" b="1" dirty="0" smtClean="0">
                <a:solidFill>
                  <a:srgbClr val="FF33CC"/>
                </a:solidFill>
              </a:rPr>
              <a:t>快速与互联</a:t>
            </a:r>
            <a:endParaRPr lang="zh-CN" altLang="en-US" b="1" dirty="0">
              <a:solidFill>
                <a:srgbClr val="FF33CC"/>
              </a:solidFill>
            </a:endParaRPr>
          </a:p>
        </p:txBody>
      </p:sp>
      <p:sp>
        <p:nvSpPr>
          <p:cNvPr id="24" name="矩形 23"/>
          <p:cNvSpPr/>
          <p:nvPr/>
        </p:nvSpPr>
        <p:spPr>
          <a:xfrm>
            <a:off x="8470616" y="2754780"/>
            <a:ext cx="2331311" cy="3252486"/>
          </a:xfrm>
          <a:prstGeom prst="rect">
            <a:avLst/>
          </a:prstGeom>
          <a:noFill/>
          <a:ln>
            <a:solidFill>
              <a:srgbClr val="0074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0194256" y="3134340"/>
            <a:ext cx="1238491"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FF"/>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0276533" y="4761483"/>
            <a:ext cx="1114408" cy="369332"/>
          </a:xfrm>
          <a:prstGeom prst="rect">
            <a:avLst/>
          </a:prstGeom>
          <a:noFill/>
        </p:spPr>
        <p:txBody>
          <a:bodyPr wrap="none" rtlCol="0">
            <a:spAutoFit/>
          </a:bodyPr>
          <a:lstStyle/>
          <a:p>
            <a:pPr algn="ctr"/>
            <a:r>
              <a:rPr lang="zh-CN" altLang="en-US" b="1" dirty="0" smtClean="0">
                <a:solidFill>
                  <a:srgbClr val="0000FF"/>
                </a:solidFill>
                <a:latin typeface="微软雅黑" panose="020B0503020204020204" pitchFamily="34" charset="-122"/>
                <a:ea typeface="微软雅黑" panose="020B0503020204020204" pitchFamily="34" charset="-122"/>
              </a:rPr>
              <a:t>品质稳定</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0276533" y="3901504"/>
            <a:ext cx="1114408" cy="369332"/>
          </a:xfrm>
          <a:prstGeom prst="rect">
            <a:avLst/>
          </a:prstGeom>
          <a:noFill/>
        </p:spPr>
        <p:txBody>
          <a:bodyPr wrap="none" rtlCol="0">
            <a:spAutoFit/>
          </a:bodyPr>
          <a:lstStyle/>
          <a:p>
            <a:pPr algn="ctr"/>
            <a:r>
              <a:rPr lang="zh-CN" altLang="en-US" b="1" dirty="0" smtClean="0">
                <a:solidFill>
                  <a:srgbClr val="0000FF"/>
                </a:solidFill>
                <a:latin typeface="微软雅黑" panose="020B0503020204020204" pitchFamily="34" charset="-122"/>
                <a:ea typeface="微软雅黑" panose="020B0503020204020204" pitchFamily="34" charset="-122"/>
              </a:rPr>
              <a:t>精益管理</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8603633" y="2357502"/>
            <a:ext cx="2047356" cy="369332"/>
          </a:xfrm>
          <a:prstGeom prst="rect">
            <a:avLst/>
          </a:prstGeom>
          <a:noFill/>
        </p:spPr>
        <p:txBody>
          <a:bodyPr wrap="none" rtlCol="0">
            <a:spAutoFit/>
          </a:bodyPr>
          <a:lstStyle/>
          <a:p>
            <a:pPr algn="ctr"/>
            <a:r>
              <a:rPr lang="zh-CN" altLang="en-US" b="1" dirty="0" smtClean="0">
                <a:solidFill>
                  <a:srgbClr val="0074BE"/>
                </a:solidFill>
              </a:rPr>
              <a:t>制造创新</a:t>
            </a:r>
            <a:r>
              <a:rPr lang="en-US" altLang="zh-CN" b="1" dirty="0" smtClean="0">
                <a:solidFill>
                  <a:srgbClr val="0074BE"/>
                </a:solidFill>
              </a:rPr>
              <a:t>-</a:t>
            </a:r>
            <a:r>
              <a:rPr lang="en-US" altLang="zh-CN" b="1" dirty="0" smtClean="0">
                <a:solidFill>
                  <a:srgbClr val="FF33CC"/>
                </a:solidFill>
              </a:rPr>
              <a:t>Q</a:t>
            </a:r>
            <a:r>
              <a:rPr lang="zh-CN" altLang="en-US" b="1" dirty="0" smtClean="0">
                <a:solidFill>
                  <a:srgbClr val="FF33CC"/>
                </a:solidFill>
              </a:rPr>
              <a:t>、</a:t>
            </a:r>
            <a:r>
              <a:rPr lang="en-US" altLang="zh-CN" b="1" dirty="0" smtClean="0">
                <a:solidFill>
                  <a:srgbClr val="FF33CC"/>
                </a:solidFill>
              </a:rPr>
              <a:t>C</a:t>
            </a:r>
            <a:r>
              <a:rPr lang="zh-CN" altLang="en-US" b="1" dirty="0" smtClean="0">
                <a:solidFill>
                  <a:srgbClr val="FF33CC"/>
                </a:solidFill>
              </a:rPr>
              <a:t>、</a:t>
            </a:r>
            <a:r>
              <a:rPr lang="en-US" altLang="zh-CN" b="1" dirty="0" smtClean="0">
                <a:solidFill>
                  <a:srgbClr val="FF33CC"/>
                </a:solidFill>
              </a:rPr>
              <a:t>D</a:t>
            </a:r>
            <a:endParaRPr lang="zh-CN" altLang="en-US" b="1" dirty="0">
              <a:solidFill>
                <a:srgbClr val="FF33CC"/>
              </a:solidFill>
            </a:endParaRPr>
          </a:p>
        </p:txBody>
      </p:sp>
      <p:sp>
        <p:nvSpPr>
          <p:cNvPr id="30" name="文本框 29"/>
          <p:cNvSpPr txBox="1"/>
          <p:nvPr/>
        </p:nvSpPr>
        <p:spPr>
          <a:xfrm>
            <a:off x="10279739" y="5165741"/>
            <a:ext cx="1107996" cy="369332"/>
          </a:xfrm>
          <a:prstGeom prst="rect">
            <a:avLst/>
          </a:prstGeom>
          <a:noFill/>
        </p:spPr>
        <p:txBody>
          <a:bodyPr wrap="none" rtlCol="0">
            <a:spAutoFit/>
          </a:bodyPr>
          <a:lstStyle/>
          <a:p>
            <a:pPr algn="ctr"/>
            <a:r>
              <a:rPr lang="zh-CN" altLang="en-US" b="1" dirty="0" smtClean="0">
                <a:solidFill>
                  <a:srgbClr val="0000FF"/>
                </a:solidFill>
                <a:latin typeface="微软雅黑" panose="020B0503020204020204" pitchFamily="34" charset="-122"/>
                <a:ea typeface="微软雅黑" panose="020B0503020204020204" pitchFamily="34" charset="-122"/>
              </a:rPr>
              <a:t>成本降低</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6738521" y="4746534"/>
            <a:ext cx="646331" cy="369332"/>
          </a:xfrm>
          <a:prstGeom prst="rect">
            <a:avLst/>
          </a:prstGeom>
          <a:noFill/>
        </p:spPr>
        <p:txBody>
          <a:bodyPr wrap="none" rtlCol="0">
            <a:spAutoFit/>
          </a:bodyPr>
          <a:lstStyle/>
          <a:p>
            <a:r>
              <a:rPr lang="zh-CN" altLang="en-US" b="1" dirty="0" smtClean="0">
                <a:solidFill>
                  <a:schemeClr val="tx1">
                    <a:lumMod val="65000"/>
                    <a:lumOff val="35000"/>
                  </a:schemeClr>
                </a:solidFill>
              </a:rPr>
              <a:t>供给</a:t>
            </a:r>
            <a:endParaRPr lang="zh-CN" altLang="en-US" b="1" dirty="0">
              <a:solidFill>
                <a:schemeClr val="tx1">
                  <a:lumMod val="65000"/>
                  <a:lumOff val="35000"/>
                </a:schemeClr>
              </a:solidFill>
            </a:endParaRPr>
          </a:p>
        </p:txBody>
      </p:sp>
      <p:sp>
        <p:nvSpPr>
          <p:cNvPr id="34" name="文本框 33"/>
          <p:cNvSpPr txBox="1"/>
          <p:nvPr/>
        </p:nvSpPr>
        <p:spPr>
          <a:xfrm>
            <a:off x="6738521" y="4324019"/>
            <a:ext cx="646331" cy="369332"/>
          </a:xfrm>
          <a:prstGeom prst="rect">
            <a:avLst/>
          </a:prstGeom>
          <a:noFill/>
        </p:spPr>
        <p:txBody>
          <a:bodyPr wrap="none" rtlCol="0">
            <a:spAutoFit/>
          </a:bodyPr>
          <a:lstStyle/>
          <a:p>
            <a:r>
              <a:rPr lang="zh-CN" altLang="en-US" b="1" dirty="0" smtClean="0">
                <a:solidFill>
                  <a:schemeClr val="tx1">
                    <a:lumMod val="65000"/>
                    <a:lumOff val="35000"/>
                  </a:schemeClr>
                </a:solidFill>
              </a:rPr>
              <a:t>贩卖</a:t>
            </a:r>
            <a:endParaRPr lang="zh-CN" altLang="en-US" b="1" dirty="0">
              <a:solidFill>
                <a:schemeClr val="tx1">
                  <a:lumMod val="65000"/>
                  <a:lumOff val="35000"/>
                </a:schemeClr>
              </a:solidFill>
            </a:endParaRPr>
          </a:p>
        </p:txBody>
      </p:sp>
      <p:sp>
        <p:nvSpPr>
          <p:cNvPr id="35" name="文本框 34"/>
          <p:cNvSpPr txBox="1"/>
          <p:nvPr/>
        </p:nvSpPr>
        <p:spPr>
          <a:xfrm>
            <a:off x="6738521" y="3901504"/>
            <a:ext cx="646331" cy="369332"/>
          </a:xfrm>
          <a:prstGeom prst="rect">
            <a:avLst/>
          </a:prstGeom>
          <a:noFill/>
        </p:spPr>
        <p:txBody>
          <a:bodyPr wrap="none" rtlCol="0">
            <a:spAutoFit/>
          </a:bodyPr>
          <a:lstStyle/>
          <a:p>
            <a:r>
              <a:rPr lang="zh-CN" altLang="en-US" b="1" dirty="0" smtClean="0">
                <a:solidFill>
                  <a:schemeClr val="tx1">
                    <a:lumMod val="65000"/>
                    <a:lumOff val="35000"/>
                  </a:schemeClr>
                </a:solidFill>
              </a:rPr>
              <a:t>研发</a:t>
            </a:r>
            <a:endParaRPr lang="zh-CN" altLang="en-US" b="1" dirty="0">
              <a:solidFill>
                <a:schemeClr val="tx1">
                  <a:lumMod val="65000"/>
                  <a:lumOff val="35000"/>
                </a:schemeClr>
              </a:solidFill>
            </a:endParaRPr>
          </a:p>
        </p:txBody>
      </p:sp>
      <p:pic>
        <p:nvPicPr>
          <p:cNvPr id="36" name="图片 35"/>
          <p:cNvPicPr>
            <a:picLocks noChangeAspect="1"/>
          </p:cNvPicPr>
          <p:nvPr/>
        </p:nvPicPr>
        <p:blipFill>
          <a:blip r:embed="rId3"/>
          <a:stretch>
            <a:fillRect/>
          </a:stretch>
        </p:blipFill>
        <p:spPr>
          <a:xfrm>
            <a:off x="4353982" y="3080751"/>
            <a:ext cx="1886034" cy="2523600"/>
          </a:xfrm>
          <a:prstGeom prst="rect">
            <a:avLst/>
          </a:prstGeom>
        </p:spPr>
      </p:pic>
      <p:pic>
        <p:nvPicPr>
          <p:cNvPr id="37" name="图片 36"/>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8116425" y="3080751"/>
            <a:ext cx="1880947" cy="2523600"/>
          </a:xfrm>
          <a:prstGeom prst="rect">
            <a:avLst/>
          </a:prstGeom>
        </p:spPr>
      </p:pic>
      <p:sp>
        <p:nvSpPr>
          <p:cNvPr id="31" name="文本框 34"/>
          <p:cNvSpPr txBox="1"/>
          <p:nvPr/>
        </p:nvSpPr>
        <p:spPr>
          <a:xfrm>
            <a:off x="6736918" y="5169048"/>
            <a:ext cx="649537" cy="369332"/>
          </a:xfrm>
          <a:prstGeom prst="rect">
            <a:avLst/>
          </a:prstGeom>
          <a:noFill/>
        </p:spPr>
        <p:txBody>
          <a:bodyPr wrap="none" rtlCol="0">
            <a:spAutoFit/>
          </a:bodyPr>
          <a:lstStyle/>
          <a:p>
            <a:r>
              <a:rPr lang="zh-CN" altLang="en-US" b="1" dirty="0" smtClean="0">
                <a:solidFill>
                  <a:schemeClr val="tx1">
                    <a:lumMod val="65000"/>
                    <a:lumOff val="35000"/>
                  </a:schemeClr>
                </a:solidFill>
              </a:rPr>
              <a:t>服务</a:t>
            </a:r>
            <a:endParaRPr lang="zh-CN" altLang="en-US" b="1" dirty="0">
              <a:solidFill>
                <a:schemeClr val="tx1">
                  <a:lumMod val="65000"/>
                  <a:lumOff val="35000"/>
                </a:schemeClr>
              </a:solidFill>
            </a:endParaRPr>
          </a:p>
        </p:txBody>
      </p:sp>
      <p:sp>
        <p:nvSpPr>
          <p:cNvPr id="38" name="文本框 27"/>
          <p:cNvSpPr txBox="1"/>
          <p:nvPr/>
        </p:nvSpPr>
        <p:spPr>
          <a:xfrm>
            <a:off x="10276533" y="3499382"/>
            <a:ext cx="1114408" cy="369332"/>
          </a:xfrm>
          <a:prstGeom prst="rect">
            <a:avLst/>
          </a:prstGeom>
          <a:noFill/>
        </p:spPr>
        <p:txBody>
          <a:bodyPr wrap="none" rtlCol="0">
            <a:spAutoFit/>
          </a:bodyPr>
          <a:lstStyle/>
          <a:p>
            <a:pPr algn="ctr"/>
            <a:r>
              <a:rPr lang="zh-CN" altLang="en-US" b="1" dirty="0" smtClean="0">
                <a:solidFill>
                  <a:srgbClr val="0000FF"/>
                </a:solidFill>
                <a:latin typeface="微软雅黑" panose="020B0503020204020204" pitchFamily="34" charset="-122"/>
                <a:ea typeface="微软雅黑" panose="020B0503020204020204" pitchFamily="34" charset="-122"/>
              </a:rPr>
              <a:t>工艺创新</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16" name="下箭头 15"/>
          <p:cNvSpPr/>
          <p:nvPr/>
        </p:nvSpPr>
        <p:spPr>
          <a:xfrm>
            <a:off x="10726065" y="4308907"/>
            <a:ext cx="203146" cy="369332"/>
          </a:xfrm>
          <a:prstGeom prst="down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4"/>
          <p:cNvSpPr txBox="1"/>
          <p:nvPr/>
        </p:nvSpPr>
        <p:spPr>
          <a:xfrm>
            <a:off x="10156820" y="3094124"/>
            <a:ext cx="1353834" cy="369332"/>
          </a:xfrm>
          <a:prstGeom prst="rect">
            <a:avLst/>
          </a:prstGeom>
          <a:noFill/>
        </p:spPr>
        <p:txBody>
          <a:bodyPr wrap="square" rtlCol="0">
            <a:spAutoFit/>
          </a:bodyPr>
          <a:lstStyle/>
          <a:p>
            <a:pPr algn="ctr"/>
            <a:r>
              <a:rPr lang="zh-CN" altLang="en-US" b="1" dirty="0" smtClean="0">
                <a:solidFill>
                  <a:srgbClr val="0000FF"/>
                </a:solidFill>
                <a:latin typeface="微软雅黑" panose="020B0503020204020204" pitchFamily="34" charset="-122"/>
                <a:ea typeface="微软雅黑" panose="020B0503020204020204" pitchFamily="34" charset="-122"/>
              </a:rPr>
              <a:t>供应链打造</a:t>
            </a:r>
            <a:endParaRPr lang="zh-CN" altLang="en-US" b="1" dirty="0">
              <a:solidFill>
                <a:srgbClr val="0000FF"/>
              </a:solidFill>
              <a:latin typeface="微软雅黑" panose="020B0503020204020204" pitchFamily="34" charset="-122"/>
              <a:ea typeface="微软雅黑" panose="020B0503020204020204" pitchFamily="34" charset="-122"/>
            </a:endParaRPr>
          </a:p>
        </p:txBody>
      </p:sp>
      <p:pic>
        <p:nvPicPr>
          <p:cNvPr id="4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 name="文本框 40"/>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介绍</a:t>
            </a:r>
            <a:endParaRPr lang="zh-CN" altLang="en-US" b="1" dirty="0"/>
          </a:p>
        </p:txBody>
      </p:sp>
    </p:spTree>
    <p:extLst>
      <p:ext uri="{BB962C8B-B14F-4D97-AF65-F5344CB8AC3E}">
        <p14:creationId xmlns:p14="http://schemas.microsoft.com/office/powerpoint/2010/main" xmlns="" val="3712501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25797" y="888848"/>
            <a:ext cx="5259055" cy="2547266"/>
          </a:xfrm>
          <a:prstGeom prst="rect">
            <a:avLst/>
          </a:prstGeom>
        </p:spPr>
      </p:pic>
      <p:pic>
        <p:nvPicPr>
          <p:cNvPr id="5" name="图片 4"/>
          <p:cNvPicPr>
            <a:picLocks noChangeAspect="1"/>
          </p:cNvPicPr>
          <p:nvPr/>
        </p:nvPicPr>
        <p:blipFill>
          <a:blip r:embed="rId3"/>
          <a:stretch>
            <a:fillRect/>
          </a:stretch>
        </p:blipFill>
        <p:spPr>
          <a:xfrm>
            <a:off x="7470284" y="334850"/>
            <a:ext cx="3124200" cy="3981450"/>
          </a:xfrm>
          <a:prstGeom prst="rect">
            <a:avLst/>
          </a:prstGeom>
        </p:spPr>
      </p:pic>
      <p:sp>
        <p:nvSpPr>
          <p:cNvPr id="6" name="文本框 5"/>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工业</a:t>
            </a:r>
            <a:r>
              <a:rPr lang="en-US" altLang="zh-CN" b="1" dirty="0" smtClean="0"/>
              <a:t>4.0</a:t>
            </a:r>
            <a:endParaRPr lang="zh-CN" altLang="en-US" b="1" dirty="0"/>
          </a:p>
        </p:txBody>
      </p:sp>
      <p:pic>
        <p:nvPicPr>
          <p:cNvPr id="7" name="图片 6"/>
          <p:cNvPicPr>
            <a:picLocks noChangeAspect="1"/>
          </p:cNvPicPr>
          <p:nvPr/>
        </p:nvPicPr>
        <p:blipFill>
          <a:blip r:embed="rId4"/>
          <a:stretch>
            <a:fillRect/>
          </a:stretch>
        </p:blipFill>
        <p:spPr>
          <a:xfrm>
            <a:off x="3032801" y="3620780"/>
            <a:ext cx="4134468" cy="2941213"/>
          </a:xfrm>
          <a:prstGeom prst="rect">
            <a:avLst/>
          </a:prstGeom>
        </p:spPr>
      </p:pic>
      <p:sp>
        <p:nvSpPr>
          <p:cNvPr id="8" name="文本框 7"/>
          <p:cNvSpPr txBox="1"/>
          <p:nvPr/>
        </p:nvSpPr>
        <p:spPr>
          <a:xfrm>
            <a:off x="525797" y="3620780"/>
            <a:ext cx="1931831" cy="1477328"/>
          </a:xfrm>
          <a:prstGeom prst="rect">
            <a:avLst/>
          </a:prstGeom>
          <a:noFill/>
        </p:spPr>
        <p:txBody>
          <a:bodyPr wrap="square" rtlCol="0">
            <a:spAutoFit/>
          </a:bodyPr>
          <a:lstStyle/>
          <a:p>
            <a:r>
              <a:rPr lang="en-US" altLang="zh-CN" dirty="0" smtClean="0"/>
              <a:t>1</a:t>
            </a:r>
            <a:r>
              <a:rPr lang="zh-CN" altLang="en-US" dirty="0" smtClean="0"/>
              <a:t>、双冗余</a:t>
            </a:r>
            <a:endParaRPr lang="en-US" altLang="zh-CN" dirty="0" smtClean="0"/>
          </a:p>
          <a:p>
            <a:endParaRPr lang="en-US" altLang="zh-CN" dirty="0"/>
          </a:p>
          <a:p>
            <a:r>
              <a:rPr lang="en-US" altLang="zh-CN" dirty="0" smtClean="0"/>
              <a:t>2</a:t>
            </a:r>
            <a:r>
              <a:rPr lang="zh-CN" altLang="en-US" dirty="0" smtClean="0"/>
              <a:t>、无线控制</a:t>
            </a:r>
            <a:endParaRPr lang="en-US" altLang="zh-CN" dirty="0" smtClean="0"/>
          </a:p>
          <a:p>
            <a:endParaRPr lang="en-US" altLang="zh-CN" dirty="0"/>
          </a:p>
          <a:p>
            <a:r>
              <a:rPr lang="en-US" altLang="zh-CN" dirty="0" smtClean="0"/>
              <a:t>3</a:t>
            </a:r>
            <a:r>
              <a:rPr lang="zh-CN" altLang="en-US" dirty="0" smtClean="0"/>
              <a:t>、时时监控</a:t>
            </a:r>
            <a:endParaRPr lang="en-US" altLang="zh-CN" dirty="0" smtClean="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图片 1"/>
          <p:cNvPicPr>
            <a:picLocks noChangeAspect="1"/>
          </p:cNvPicPr>
          <p:nvPr/>
        </p:nvPicPr>
        <p:blipFill>
          <a:blip r:embed="rId6" cstate="print"/>
          <a:stretch>
            <a:fillRect/>
          </a:stretch>
        </p:blipFill>
        <p:spPr>
          <a:xfrm>
            <a:off x="7871610" y="4526093"/>
            <a:ext cx="2523208" cy="1939101"/>
          </a:xfrm>
          <a:prstGeom prst="rect">
            <a:avLst/>
          </a:prstGeom>
        </p:spPr>
      </p:pic>
    </p:spTree>
    <p:extLst>
      <p:ext uri="{BB962C8B-B14F-4D97-AF65-F5344CB8AC3E}">
        <p14:creationId xmlns:p14="http://schemas.microsoft.com/office/powerpoint/2010/main" xmlns="" val="825849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工业</a:t>
            </a:r>
            <a:r>
              <a:rPr lang="en-US" altLang="zh-CN" b="1" dirty="0" smtClean="0"/>
              <a:t>4.0</a:t>
            </a:r>
            <a:endParaRPr lang="zh-CN" altLang="en-US" b="1"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012594" y="198783"/>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9"/>
          <p:cNvSpPr>
            <a:spLocks noChangeArrowheads="1"/>
          </p:cNvSpPr>
          <p:nvPr/>
        </p:nvSpPr>
        <p:spPr bwMode="auto">
          <a:xfrm>
            <a:off x="592821" y="1121765"/>
            <a:ext cx="9283855" cy="557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sz="2800" b="1" dirty="0" smtClean="0">
                <a:solidFill>
                  <a:srgbClr val="0000FF"/>
                </a:solidFill>
                <a:latin typeface="微软雅黑" panose="020B0503020204020204" pitchFamily="34" charset="-122"/>
                <a:ea typeface="微软雅黑" panose="020B0503020204020204" pitchFamily="34" charset="-122"/>
                <a:cs typeface="+mn-ea"/>
                <a:sym typeface="+mn-lt"/>
              </a:rPr>
              <a:t>SMC</a:t>
            </a:r>
            <a:r>
              <a:rPr lang="zh-CN" altLang="en-US" sz="2800" b="1" dirty="0" smtClean="0">
                <a:solidFill>
                  <a:srgbClr val="0000FF"/>
                </a:solidFill>
                <a:latin typeface="微软雅黑" panose="020B0503020204020204" pitchFamily="34" charset="-122"/>
                <a:ea typeface="微软雅黑" panose="020B0503020204020204" pitchFamily="34" charset="-122"/>
                <a:cs typeface="+mn-ea"/>
                <a:sym typeface="+mn-lt"/>
              </a:rPr>
              <a:t>的产品节能创新：开发工厂高压气节能无线监控系统</a:t>
            </a:r>
            <a:endParaRPr lang="zh-CN" altLang="en-US" sz="2400" b="1" dirty="0" smtClean="0">
              <a:solidFill>
                <a:srgbClr val="0000FF"/>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592822" y="1728701"/>
            <a:ext cx="11191865" cy="1015663"/>
          </a:xfrm>
          <a:prstGeom prst="rect">
            <a:avLst/>
          </a:prstGeom>
        </p:spPr>
        <p:txBody>
          <a:bodyPr wrap="square">
            <a:spAutoFit/>
          </a:bodyPr>
          <a:lstStyle/>
          <a:p>
            <a:r>
              <a:rPr lang="zh-CN" altLang="en-US" sz="2000" dirty="0" smtClean="0"/>
              <a:t>通过</a:t>
            </a:r>
            <a:r>
              <a:rPr lang="en-US" altLang="zh-CN" sz="2000" dirty="0" smtClean="0"/>
              <a:t>SMC</a:t>
            </a:r>
            <a:r>
              <a:rPr lang="zh-CN" altLang="en-US" sz="2000" dirty="0" smtClean="0"/>
              <a:t>的各类产品，如压力</a:t>
            </a:r>
            <a:r>
              <a:rPr lang="en-US" altLang="zh-CN" sz="2000" dirty="0" smtClean="0"/>
              <a:t>/</a:t>
            </a:r>
            <a:r>
              <a:rPr lang="zh-CN" altLang="en-US" sz="2000" dirty="0" smtClean="0"/>
              <a:t>流量开关、位置传感器、阀岛等，采集现场数据，并通过无线网关将数据上传云端存储。当需要数据分析时，可下载至数据服务器中进行分析，并可在任意客户端，如电脑或手机端实时显示。</a:t>
            </a:r>
            <a:endParaRPr lang="zh-CN" altLang="en-US" sz="2000" dirty="0"/>
          </a:p>
        </p:txBody>
      </p:sp>
      <p:pic>
        <p:nvPicPr>
          <p:cNvPr id="8" name="图片 7"/>
          <p:cNvPicPr>
            <a:picLocks noChangeAspect="1"/>
          </p:cNvPicPr>
          <p:nvPr/>
        </p:nvPicPr>
        <p:blipFill>
          <a:blip r:embed="rId3"/>
          <a:stretch>
            <a:fillRect/>
          </a:stretch>
        </p:blipFill>
        <p:spPr>
          <a:xfrm>
            <a:off x="466463" y="2839668"/>
            <a:ext cx="6304727" cy="2688026"/>
          </a:xfrm>
          <a:prstGeom prst="rect">
            <a:avLst/>
          </a:prstGeom>
        </p:spPr>
      </p:pic>
      <p:pic>
        <p:nvPicPr>
          <p:cNvPr id="9" name="图片 8"/>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2563129" y="5600460"/>
            <a:ext cx="7313547" cy="775163"/>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90607" y="2912235"/>
            <a:ext cx="4627132" cy="2520354"/>
          </a:xfrm>
          <a:prstGeom prst="rect">
            <a:avLst/>
          </a:prstGeom>
        </p:spPr>
      </p:pic>
      <p:sp>
        <p:nvSpPr>
          <p:cNvPr id="12" name="圆角矩形 11"/>
          <p:cNvSpPr/>
          <p:nvPr/>
        </p:nvSpPr>
        <p:spPr>
          <a:xfrm>
            <a:off x="1136384" y="5769681"/>
            <a:ext cx="1233714" cy="436720"/>
          </a:xfrm>
          <a:prstGeom prst="roundRect">
            <a:avLst>
              <a:gd name="adj" fmla="val 36608"/>
            </a:avLst>
          </a:prstGeom>
          <a:solidFill>
            <a:srgbClr val="007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199243" y="5803375"/>
            <a:ext cx="1107996" cy="369332"/>
          </a:xfrm>
          <a:prstGeom prst="rect">
            <a:avLst/>
          </a:prstGeom>
          <a:noFill/>
        </p:spPr>
        <p:txBody>
          <a:bodyPr wrap="none" rtlCol="0">
            <a:spAutoFit/>
          </a:bodyPr>
          <a:lstStyle/>
          <a:p>
            <a:r>
              <a:rPr lang="zh-CN" altLang="en-US" b="1" dirty="0" smtClean="0">
                <a:solidFill>
                  <a:schemeClr val="bg1"/>
                </a:solidFill>
              </a:rPr>
              <a:t>最终实现</a:t>
            </a:r>
            <a:endParaRPr lang="zh-CN" altLang="en-US" b="1" dirty="0">
              <a:solidFill>
                <a:schemeClr val="bg1"/>
              </a:solidFill>
            </a:endParaRPr>
          </a:p>
        </p:txBody>
      </p:sp>
    </p:spTree>
    <p:extLst>
      <p:ext uri="{BB962C8B-B14F-4D97-AF65-F5344CB8AC3E}">
        <p14:creationId xmlns:p14="http://schemas.microsoft.com/office/powerpoint/2010/main" xmlns="" val="98808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54504" y="658969"/>
            <a:ext cx="5610225" cy="5334000"/>
          </a:xfrm>
          <a:prstGeom prst="rect">
            <a:avLst/>
          </a:prstGeom>
        </p:spPr>
      </p:pic>
      <p:pic>
        <p:nvPicPr>
          <p:cNvPr id="5" name="图片 4"/>
          <p:cNvPicPr>
            <a:picLocks noChangeAspect="1"/>
          </p:cNvPicPr>
          <p:nvPr/>
        </p:nvPicPr>
        <p:blipFill>
          <a:blip r:embed="rId3"/>
          <a:stretch>
            <a:fillRect/>
          </a:stretch>
        </p:blipFill>
        <p:spPr>
          <a:xfrm>
            <a:off x="6338216" y="1735293"/>
            <a:ext cx="5623439" cy="3763985"/>
          </a:xfrm>
          <a:prstGeom prst="rect">
            <a:avLst/>
          </a:prstGeom>
        </p:spPr>
      </p:pic>
      <p:sp>
        <p:nvSpPr>
          <p:cNvPr id="6" name="文本框 5"/>
          <p:cNvSpPr txBox="1"/>
          <p:nvPr/>
        </p:nvSpPr>
        <p:spPr>
          <a:xfrm>
            <a:off x="8693240" y="725510"/>
            <a:ext cx="2781836" cy="369332"/>
          </a:xfrm>
          <a:prstGeom prst="rect">
            <a:avLst/>
          </a:prstGeom>
          <a:noFill/>
        </p:spPr>
        <p:txBody>
          <a:bodyPr wrap="square" rtlCol="0">
            <a:spAutoFit/>
          </a:bodyPr>
          <a:lstStyle/>
          <a:p>
            <a:r>
              <a:rPr lang="en-US" altLang="zh-CN" b="1" dirty="0"/>
              <a:t> </a:t>
            </a:r>
            <a:r>
              <a:rPr lang="en-US" altLang="zh-CN" b="1" dirty="0" smtClean="0"/>
              <a:t>SMC Positioner </a:t>
            </a:r>
            <a:endParaRPr lang="zh-CN" altLang="en-US" dirty="0"/>
          </a:p>
        </p:txBody>
      </p:sp>
      <p:sp>
        <p:nvSpPr>
          <p:cNvPr id="7" name="椭圆 6"/>
          <p:cNvSpPr/>
          <p:nvPr/>
        </p:nvSpPr>
        <p:spPr>
          <a:xfrm>
            <a:off x="7237927" y="1735293"/>
            <a:ext cx="2150772" cy="656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925060" y="2704155"/>
            <a:ext cx="1543318" cy="13913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a:endCxn id="7" idx="0"/>
          </p:cNvCxnSpPr>
          <p:nvPr/>
        </p:nvCxnSpPr>
        <p:spPr>
          <a:xfrm flipH="1">
            <a:off x="8313313" y="1094842"/>
            <a:ext cx="1075386" cy="6404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endCxn id="8" idx="0"/>
          </p:cNvCxnSpPr>
          <p:nvPr/>
        </p:nvCxnSpPr>
        <p:spPr>
          <a:xfrm flipH="1">
            <a:off x="9696719" y="1210614"/>
            <a:ext cx="65467" cy="14935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1025473" y="139016"/>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文本框 10"/>
          <p:cNvSpPr txBox="1"/>
          <p:nvPr/>
        </p:nvSpPr>
        <p:spPr>
          <a:xfrm>
            <a:off x="354504" y="139016"/>
            <a:ext cx="2781837" cy="369332"/>
          </a:xfrm>
          <a:prstGeom prst="rect">
            <a:avLst/>
          </a:prstGeom>
          <a:noFill/>
        </p:spPr>
        <p:txBody>
          <a:bodyPr wrap="square" rtlCol="0">
            <a:spAutoFit/>
          </a:bodyPr>
          <a:lstStyle/>
          <a:p>
            <a:r>
              <a:rPr lang="en-US" altLang="zh-CN" b="1" dirty="0" smtClean="0"/>
              <a:t>SMC</a:t>
            </a:r>
            <a:r>
              <a:rPr lang="zh-CN" altLang="en-US" b="1" dirty="0" smtClean="0"/>
              <a:t>  过程控制</a:t>
            </a:r>
            <a:endParaRPr lang="zh-CN" altLang="en-US" b="1" dirty="0"/>
          </a:p>
        </p:txBody>
      </p:sp>
    </p:spTree>
    <p:extLst>
      <p:ext uri="{BB962C8B-B14F-4D97-AF65-F5344CB8AC3E}">
        <p14:creationId xmlns:p14="http://schemas.microsoft.com/office/powerpoint/2010/main" xmlns="" val="565395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56059" y="739125"/>
            <a:ext cx="9383400" cy="574089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9161435" y="2310760"/>
            <a:ext cx="3463503" cy="2597627"/>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1025473" y="139016"/>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文本框 6"/>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过程控制</a:t>
            </a:r>
            <a:endParaRPr lang="zh-CN" altLang="en-US" b="1" dirty="0"/>
          </a:p>
        </p:txBody>
      </p:sp>
    </p:spTree>
    <p:extLst>
      <p:ext uri="{BB962C8B-B14F-4D97-AF65-F5344CB8AC3E}">
        <p14:creationId xmlns:p14="http://schemas.microsoft.com/office/powerpoint/2010/main" xmlns="" val="2918764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025473" y="139016"/>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文本框 4"/>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工业过滤</a:t>
            </a:r>
            <a:endParaRPr lang="zh-CN" altLang="en-US" b="1" dirty="0"/>
          </a:p>
        </p:txBody>
      </p:sp>
      <p:pic>
        <p:nvPicPr>
          <p:cNvPr id="6" name="图片 5"/>
          <p:cNvPicPr>
            <a:picLocks noChangeAspect="1"/>
          </p:cNvPicPr>
          <p:nvPr/>
        </p:nvPicPr>
        <p:blipFill>
          <a:blip r:embed="rId3"/>
          <a:stretch>
            <a:fillRect/>
          </a:stretch>
        </p:blipFill>
        <p:spPr>
          <a:xfrm>
            <a:off x="0" y="1271454"/>
            <a:ext cx="4486275" cy="4752975"/>
          </a:xfrm>
          <a:prstGeom prst="rect">
            <a:avLst/>
          </a:prstGeom>
        </p:spPr>
      </p:pic>
      <p:pic>
        <p:nvPicPr>
          <p:cNvPr id="7" name="图片 6"/>
          <p:cNvPicPr>
            <a:picLocks noChangeAspect="1"/>
          </p:cNvPicPr>
          <p:nvPr/>
        </p:nvPicPr>
        <p:blipFill>
          <a:blip r:embed="rId4"/>
          <a:stretch>
            <a:fillRect/>
          </a:stretch>
        </p:blipFill>
        <p:spPr>
          <a:xfrm>
            <a:off x="4577061" y="704182"/>
            <a:ext cx="2809875" cy="5543550"/>
          </a:xfrm>
          <a:prstGeom prst="rect">
            <a:avLst/>
          </a:prstGeom>
        </p:spPr>
      </p:pic>
      <p:pic>
        <p:nvPicPr>
          <p:cNvPr id="8" name="图片 7"/>
          <p:cNvPicPr>
            <a:picLocks noChangeAspect="1"/>
          </p:cNvPicPr>
          <p:nvPr/>
        </p:nvPicPr>
        <p:blipFill>
          <a:blip r:embed="rId5"/>
          <a:stretch>
            <a:fillRect/>
          </a:stretch>
        </p:blipFill>
        <p:spPr>
          <a:xfrm>
            <a:off x="7477723" y="1048622"/>
            <a:ext cx="4600575" cy="4657725"/>
          </a:xfrm>
          <a:prstGeom prst="rect">
            <a:avLst/>
          </a:prstGeom>
        </p:spPr>
      </p:pic>
    </p:spTree>
    <p:extLst>
      <p:ext uri="{BB962C8B-B14F-4D97-AF65-F5344CB8AC3E}">
        <p14:creationId xmlns:p14="http://schemas.microsoft.com/office/powerpoint/2010/main" xmlns="" val="1385067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025473" y="139016"/>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文本框 4"/>
          <p:cNvSpPr txBox="1"/>
          <p:nvPr/>
        </p:nvSpPr>
        <p:spPr>
          <a:xfrm>
            <a:off x="373488" y="334850"/>
            <a:ext cx="2781837" cy="369332"/>
          </a:xfrm>
          <a:prstGeom prst="rect">
            <a:avLst/>
          </a:prstGeom>
          <a:noFill/>
        </p:spPr>
        <p:txBody>
          <a:bodyPr wrap="square" rtlCol="0">
            <a:spAutoFit/>
          </a:bodyPr>
          <a:lstStyle/>
          <a:p>
            <a:r>
              <a:rPr lang="en-US" altLang="zh-CN" b="1" dirty="0" smtClean="0"/>
              <a:t>SMC</a:t>
            </a:r>
            <a:r>
              <a:rPr lang="zh-CN" altLang="en-US" b="1" dirty="0" smtClean="0"/>
              <a:t>  压缩气体调节</a:t>
            </a:r>
            <a:endParaRPr lang="zh-CN" altLang="en-US" b="1" dirty="0"/>
          </a:p>
        </p:txBody>
      </p:sp>
      <p:pic>
        <p:nvPicPr>
          <p:cNvPr id="6" name="图片 5"/>
          <p:cNvPicPr>
            <a:picLocks noChangeAspect="1"/>
          </p:cNvPicPr>
          <p:nvPr/>
        </p:nvPicPr>
        <p:blipFill>
          <a:blip r:embed="rId3"/>
          <a:stretch>
            <a:fillRect/>
          </a:stretch>
        </p:blipFill>
        <p:spPr>
          <a:xfrm>
            <a:off x="373488" y="1143201"/>
            <a:ext cx="5467350" cy="4829175"/>
          </a:xfrm>
          <a:prstGeom prst="rect">
            <a:avLst/>
          </a:prstGeom>
        </p:spPr>
      </p:pic>
      <p:pic>
        <p:nvPicPr>
          <p:cNvPr id="7" name="图片 6"/>
          <p:cNvPicPr>
            <a:picLocks noChangeAspect="1"/>
          </p:cNvPicPr>
          <p:nvPr/>
        </p:nvPicPr>
        <p:blipFill>
          <a:blip r:embed="rId4"/>
          <a:stretch>
            <a:fillRect/>
          </a:stretch>
        </p:blipFill>
        <p:spPr>
          <a:xfrm>
            <a:off x="5947715" y="1143201"/>
            <a:ext cx="5694322" cy="1970535"/>
          </a:xfrm>
          <a:prstGeom prst="rect">
            <a:avLst/>
          </a:prstGeom>
        </p:spPr>
      </p:pic>
      <p:pic>
        <p:nvPicPr>
          <p:cNvPr id="8" name="图片 7"/>
          <p:cNvPicPr>
            <a:picLocks noChangeAspect="1"/>
          </p:cNvPicPr>
          <p:nvPr/>
        </p:nvPicPr>
        <p:blipFill>
          <a:blip r:embed="rId5"/>
          <a:stretch>
            <a:fillRect/>
          </a:stretch>
        </p:blipFill>
        <p:spPr>
          <a:xfrm>
            <a:off x="6127777" y="3273444"/>
            <a:ext cx="5514260" cy="2698932"/>
          </a:xfrm>
          <a:prstGeom prst="rect">
            <a:avLst/>
          </a:prstGeom>
        </p:spPr>
      </p:pic>
    </p:spTree>
    <p:extLst>
      <p:ext uri="{BB962C8B-B14F-4D97-AF65-F5344CB8AC3E}">
        <p14:creationId xmlns:p14="http://schemas.microsoft.com/office/powerpoint/2010/main" xmlns="" val="356640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图片 8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68379" y="3094370"/>
            <a:ext cx="2411144" cy="434441"/>
          </a:xfrm>
          <a:prstGeom prst="rect">
            <a:avLst/>
          </a:prstGeom>
        </p:spPr>
      </p:pic>
      <p:pic>
        <p:nvPicPr>
          <p:cNvPr id="89" name="图片 88"/>
          <p:cNvPicPr>
            <a:picLocks noChangeAspect="1"/>
          </p:cNvPicPr>
          <p:nvPr/>
        </p:nvPicPr>
        <p:blipFill>
          <a:blip r:embed="rId3"/>
          <a:stretch>
            <a:fillRect/>
          </a:stretch>
        </p:blipFill>
        <p:spPr>
          <a:xfrm>
            <a:off x="6097230" y="1759587"/>
            <a:ext cx="2674349" cy="985883"/>
          </a:xfrm>
          <a:prstGeom prst="rect">
            <a:avLst/>
          </a:prstGeom>
        </p:spPr>
      </p:pic>
      <p:pic>
        <p:nvPicPr>
          <p:cNvPr id="90" name="图片 89"/>
          <p:cNvPicPr>
            <a:picLocks noChangeAspect="1"/>
          </p:cNvPicPr>
          <p:nvPr/>
        </p:nvPicPr>
        <p:blipFill>
          <a:blip r:embed="rId4"/>
          <a:stretch>
            <a:fillRect/>
          </a:stretch>
        </p:blipFill>
        <p:spPr>
          <a:xfrm>
            <a:off x="194969" y="2502574"/>
            <a:ext cx="2481300" cy="1009976"/>
          </a:xfrm>
          <a:prstGeom prst="rect">
            <a:avLst/>
          </a:prstGeom>
        </p:spPr>
      </p:pic>
      <p:pic>
        <p:nvPicPr>
          <p:cNvPr id="92" name="图片 91"/>
          <p:cNvPicPr>
            <a:picLocks noChangeAspect="1"/>
          </p:cNvPicPr>
          <p:nvPr/>
        </p:nvPicPr>
        <p:blipFill>
          <a:blip r:embed="rId5"/>
          <a:stretch>
            <a:fillRect/>
          </a:stretch>
        </p:blipFill>
        <p:spPr>
          <a:xfrm>
            <a:off x="501271" y="1781608"/>
            <a:ext cx="2059840" cy="573258"/>
          </a:xfrm>
          <a:prstGeom prst="rect">
            <a:avLst/>
          </a:prstGeom>
        </p:spPr>
      </p:pic>
      <p:pic>
        <p:nvPicPr>
          <p:cNvPr id="93" name="图片 92"/>
          <p:cNvPicPr>
            <a:picLocks noChangeAspect="1"/>
          </p:cNvPicPr>
          <p:nvPr/>
        </p:nvPicPr>
        <p:blipFill>
          <a:blip r:embed="rId6"/>
          <a:stretch>
            <a:fillRect/>
          </a:stretch>
        </p:blipFill>
        <p:spPr>
          <a:xfrm>
            <a:off x="5574289" y="5042849"/>
            <a:ext cx="2917305" cy="713402"/>
          </a:xfrm>
          <a:prstGeom prst="rect">
            <a:avLst/>
          </a:prstGeom>
        </p:spPr>
      </p:pic>
      <p:pic>
        <p:nvPicPr>
          <p:cNvPr id="95" name="图片 94"/>
          <p:cNvPicPr>
            <a:picLocks noChangeAspect="1"/>
          </p:cNvPicPr>
          <p:nvPr/>
        </p:nvPicPr>
        <p:blipFill>
          <a:blip r:embed="rId7"/>
          <a:stretch>
            <a:fillRect/>
          </a:stretch>
        </p:blipFill>
        <p:spPr>
          <a:xfrm>
            <a:off x="3278433" y="1717061"/>
            <a:ext cx="2295856" cy="895383"/>
          </a:xfrm>
          <a:prstGeom prst="rect">
            <a:avLst/>
          </a:prstGeom>
        </p:spPr>
      </p:pic>
      <p:pic>
        <p:nvPicPr>
          <p:cNvPr id="96" name="图片 95"/>
          <p:cNvPicPr>
            <a:picLocks noChangeAspect="1"/>
          </p:cNvPicPr>
          <p:nvPr/>
        </p:nvPicPr>
        <p:blipFill>
          <a:blip r:embed="rId8"/>
          <a:stretch>
            <a:fillRect/>
          </a:stretch>
        </p:blipFill>
        <p:spPr>
          <a:xfrm>
            <a:off x="2778980" y="2945207"/>
            <a:ext cx="3134788" cy="583604"/>
          </a:xfrm>
          <a:prstGeom prst="rect">
            <a:avLst/>
          </a:prstGeom>
        </p:spPr>
      </p:pic>
      <p:pic>
        <p:nvPicPr>
          <p:cNvPr id="2" name="图片 1"/>
          <p:cNvPicPr>
            <a:picLocks noChangeAspect="1"/>
          </p:cNvPicPr>
          <p:nvPr/>
        </p:nvPicPr>
        <p:blipFill>
          <a:blip r:embed="rId9"/>
          <a:stretch>
            <a:fillRect/>
          </a:stretch>
        </p:blipFill>
        <p:spPr>
          <a:xfrm>
            <a:off x="3132773" y="4124485"/>
            <a:ext cx="2317076" cy="564907"/>
          </a:xfrm>
          <a:prstGeom prst="rect">
            <a:avLst/>
          </a:prstGeom>
        </p:spPr>
      </p:pic>
      <p:pic>
        <p:nvPicPr>
          <p:cNvPr id="107" name="图片 106"/>
          <p:cNvPicPr>
            <a:picLocks noChangeAspect="1"/>
          </p:cNvPicPr>
          <p:nvPr/>
        </p:nvPicPr>
        <p:blipFill>
          <a:blip r:embed="rId10"/>
          <a:stretch>
            <a:fillRect/>
          </a:stretch>
        </p:blipFill>
        <p:spPr>
          <a:xfrm>
            <a:off x="8910074" y="2945207"/>
            <a:ext cx="2817965" cy="657525"/>
          </a:xfrm>
          <a:prstGeom prst="rect">
            <a:avLst/>
          </a:prstGeom>
        </p:spPr>
      </p:pic>
      <p:pic>
        <p:nvPicPr>
          <p:cNvPr id="108" name="图片 107"/>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6617008" y="3911122"/>
            <a:ext cx="1713886" cy="709194"/>
          </a:xfrm>
          <a:prstGeom prst="rect">
            <a:avLst/>
          </a:prstGeom>
        </p:spPr>
      </p:pic>
      <p:pic>
        <p:nvPicPr>
          <p:cNvPr id="109" name="图片 10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9281320" y="1759587"/>
            <a:ext cx="2075472" cy="932098"/>
          </a:xfrm>
          <a:prstGeom prst="rect">
            <a:avLst/>
          </a:prstGeom>
        </p:spPr>
      </p:pic>
      <p:pic>
        <p:nvPicPr>
          <p:cNvPr id="3" name="图片 2"/>
          <p:cNvPicPr>
            <a:picLocks noChangeAspect="1"/>
          </p:cNvPicPr>
          <p:nvPr/>
        </p:nvPicPr>
        <p:blipFill>
          <a:blip r:embed="rId13"/>
          <a:stretch>
            <a:fillRect/>
          </a:stretch>
        </p:blipFill>
        <p:spPr>
          <a:xfrm>
            <a:off x="913220" y="3911122"/>
            <a:ext cx="1235942" cy="755792"/>
          </a:xfrm>
          <a:prstGeom prst="rect">
            <a:avLst/>
          </a:prstGeom>
        </p:spPr>
      </p:pic>
      <p:pic>
        <p:nvPicPr>
          <p:cNvPr id="69" name="图片 68"/>
          <p:cNvPicPr>
            <a:picLocks noChangeAspect="1"/>
          </p:cNvPicPr>
          <p:nvPr/>
        </p:nvPicPr>
        <p:blipFill>
          <a:blip r:embed="rId14"/>
          <a:stretch>
            <a:fillRect/>
          </a:stretch>
        </p:blipFill>
        <p:spPr>
          <a:xfrm>
            <a:off x="9314505" y="4034702"/>
            <a:ext cx="2268033" cy="654690"/>
          </a:xfrm>
          <a:prstGeom prst="rect">
            <a:avLst/>
          </a:prstGeom>
        </p:spPr>
      </p:pic>
      <p:pic>
        <p:nvPicPr>
          <p:cNvPr id="112" name="Picture 2"/>
          <p:cNvPicPr>
            <a:picLocks noChangeAspect="1" noChangeArrowheads="1"/>
          </p:cNvPicPr>
          <p:nvPr/>
        </p:nvPicPr>
        <p:blipFill>
          <a:blip r:embed="rId15" cstate="print">
            <a:extLst>
              <a:ext uri="{28A0092B-C50C-407E-A947-70E740481C1C}">
                <a14:useLocalDpi xmlns:a14="http://schemas.microsoft.com/office/drawing/2010/main" xmlns="" val="0"/>
              </a:ext>
            </a:extLst>
          </a:blip>
          <a:stretch>
            <a:fillRect/>
          </a:stretch>
        </p:blipFill>
        <p:spPr bwMode="auto">
          <a:xfrm>
            <a:off x="11025473" y="139016"/>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0" name="图片 69"/>
          <p:cNvPicPr>
            <a:picLocks noChangeAspect="1"/>
          </p:cNvPicPr>
          <p:nvPr/>
        </p:nvPicPr>
        <p:blipFill>
          <a:blip r:embed="rId16"/>
          <a:stretch>
            <a:fillRect/>
          </a:stretch>
        </p:blipFill>
        <p:spPr>
          <a:xfrm>
            <a:off x="169290" y="4689392"/>
            <a:ext cx="2277650" cy="1148160"/>
          </a:xfrm>
          <a:prstGeom prst="rect">
            <a:avLst/>
          </a:prstGeom>
        </p:spPr>
      </p:pic>
      <p:pic>
        <p:nvPicPr>
          <p:cNvPr id="74" name="图片 73"/>
          <p:cNvPicPr>
            <a:picLocks noChangeAspect="1"/>
          </p:cNvPicPr>
          <p:nvPr/>
        </p:nvPicPr>
        <p:blipFill>
          <a:blip r:embed="rId17"/>
          <a:stretch>
            <a:fillRect/>
          </a:stretch>
        </p:blipFill>
        <p:spPr>
          <a:xfrm>
            <a:off x="2905613" y="4876745"/>
            <a:ext cx="2287193" cy="886871"/>
          </a:xfrm>
          <a:prstGeom prst="rect">
            <a:avLst/>
          </a:prstGeom>
        </p:spPr>
      </p:pic>
      <p:pic>
        <p:nvPicPr>
          <p:cNvPr id="76" name="图片 75"/>
          <p:cNvPicPr>
            <a:picLocks noChangeAspect="1"/>
          </p:cNvPicPr>
          <p:nvPr/>
        </p:nvPicPr>
        <p:blipFill>
          <a:blip r:embed="rId18"/>
          <a:stretch>
            <a:fillRect/>
          </a:stretch>
        </p:blipFill>
        <p:spPr>
          <a:xfrm>
            <a:off x="8664150" y="5121362"/>
            <a:ext cx="3527850" cy="705570"/>
          </a:xfrm>
          <a:prstGeom prst="rect">
            <a:avLst/>
          </a:prstGeom>
        </p:spPr>
      </p:pic>
      <p:sp>
        <p:nvSpPr>
          <p:cNvPr id="121" name="文本框 120"/>
          <p:cNvSpPr txBox="1"/>
          <p:nvPr/>
        </p:nvSpPr>
        <p:spPr>
          <a:xfrm>
            <a:off x="436489" y="348435"/>
            <a:ext cx="2781837" cy="369332"/>
          </a:xfrm>
          <a:prstGeom prst="rect">
            <a:avLst/>
          </a:prstGeom>
          <a:noFill/>
        </p:spPr>
        <p:txBody>
          <a:bodyPr wrap="square" rtlCol="0">
            <a:spAutoFit/>
          </a:bodyPr>
          <a:lstStyle/>
          <a:p>
            <a:r>
              <a:rPr lang="en-US" altLang="zh-CN" b="1" dirty="0" smtClean="0"/>
              <a:t>SMC</a:t>
            </a:r>
            <a:r>
              <a:rPr lang="zh-CN" altLang="en-US" b="1" dirty="0" smtClean="0"/>
              <a:t>  合作伙伴</a:t>
            </a:r>
            <a:endParaRPr lang="zh-CN" altLang="en-US" b="1" dirty="0"/>
          </a:p>
        </p:txBody>
      </p:sp>
    </p:spTree>
    <p:extLst>
      <p:ext uri="{BB962C8B-B14F-4D97-AF65-F5344CB8AC3E}">
        <p14:creationId xmlns:p14="http://schemas.microsoft.com/office/powerpoint/2010/main" xmlns="" val="1723555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592822" y="1087039"/>
            <a:ext cx="8949211" cy="579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sz="2800" b="1" dirty="0" smtClean="0">
                <a:solidFill>
                  <a:srgbClr val="0000FF"/>
                </a:solidFill>
                <a:latin typeface="微软雅黑" panose="020B0503020204020204" pitchFamily="34" charset="-122"/>
                <a:ea typeface="微软雅黑" panose="020B0503020204020204" pitchFamily="34" charset="-122"/>
                <a:cs typeface="+mn-ea"/>
                <a:sym typeface="+mn-lt"/>
              </a:rPr>
              <a:t>SMC</a:t>
            </a:r>
            <a:r>
              <a:rPr lang="zh-CN" altLang="en-US" sz="2800" b="1" dirty="0" smtClean="0">
                <a:solidFill>
                  <a:srgbClr val="0000FF"/>
                </a:solidFill>
                <a:latin typeface="微软雅黑" panose="020B0503020204020204" pitchFamily="34" charset="-122"/>
                <a:ea typeface="微软雅黑" panose="020B0503020204020204" pitchFamily="34" charset="-122"/>
                <a:cs typeface="+mn-ea"/>
                <a:sym typeface="+mn-lt"/>
              </a:rPr>
              <a:t>的全球一体化服务支持网络</a:t>
            </a:r>
            <a:endParaRPr lang="zh-CN" altLang="en-US" sz="2400" b="1" dirty="0" smtClean="0">
              <a:solidFill>
                <a:srgbClr val="0000FF"/>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592822" y="1669192"/>
            <a:ext cx="11191865" cy="954107"/>
          </a:xfrm>
          <a:prstGeom prst="rect">
            <a:avLst/>
          </a:prstGeom>
        </p:spPr>
        <p:txBody>
          <a:bodyPr wrap="square">
            <a:spAutoFit/>
          </a:bodyPr>
          <a:lstStyle/>
          <a:p>
            <a:r>
              <a:rPr lang="en-US" altLang="zh-CN" sz="2000" dirty="0" smtClean="0"/>
              <a:t>SMC</a:t>
            </a:r>
            <a:r>
              <a:rPr lang="zh-CN" altLang="en-US" sz="2000" dirty="0" smtClean="0"/>
              <a:t>在全球</a:t>
            </a:r>
            <a:r>
              <a:rPr lang="en-US" altLang="zh-CN" sz="2800" b="1" dirty="0" smtClean="0">
                <a:solidFill>
                  <a:srgbClr val="0000FF"/>
                </a:solidFill>
              </a:rPr>
              <a:t>83</a:t>
            </a:r>
            <a:r>
              <a:rPr lang="zh-CN" altLang="en-US" sz="2000" dirty="0" smtClean="0"/>
              <a:t>个国家和地区设有营业据点，在</a:t>
            </a:r>
            <a:r>
              <a:rPr lang="en-US" altLang="zh-CN" sz="2800" b="1" dirty="0" smtClean="0">
                <a:solidFill>
                  <a:srgbClr val="0000FF"/>
                </a:solidFill>
              </a:rPr>
              <a:t>30</a:t>
            </a:r>
            <a:r>
              <a:rPr lang="zh-CN" altLang="en-US" sz="2000" dirty="0" smtClean="0"/>
              <a:t>个国家设有制造工厂，并在日本、中国、欧洲和美国设有</a:t>
            </a:r>
            <a:r>
              <a:rPr lang="en-US" altLang="zh-CN" sz="2800" b="1" dirty="0" smtClean="0">
                <a:solidFill>
                  <a:srgbClr val="0000FF"/>
                </a:solidFill>
              </a:rPr>
              <a:t>4</a:t>
            </a:r>
            <a:r>
              <a:rPr lang="zh-CN" altLang="en-US" sz="2000" dirty="0" smtClean="0"/>
              <a:t>大研发中心，为全球客户提供产品研发及定制支持。</a:t>
            </a:r>
            <a:endParaRPr lang="zh-CN" altLang="en-US" sz="2000" dirty="0"/>
          </a:p>
        </p:txBody>
      </p:sp>
      <p:cxnSp>
        <p:nvCxnSpPr>
          <p:cNvPr id="12" name="直接连接符 11"/>
          <p:cNvCxnSpPr/>
          <p:nvPr/>
        </p:nvCxnSpPr>
        <p:spPr>
          <a:xfrm>
            <a:off x="7500395" y="3808070"/>
            <a:ext cx="38543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500395" y="4793848"/>
            <a:ext cx="38543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500395" y="5779626"/>
            <a:ext cx="385437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8"/>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7616146" y="5199617"/>
            <a:ext cx="729201" cy="524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a:stretch/>
        </p:blipFill>
        <p:spPr bwMode="auto">
          <a:xfrm>
            <a:off x="7616146" y="3239635"/>
            <a:ext cx="729201" cy="52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hqprint">
            <a:extLst>
              <a:ext uri="{28A0092B-C50C-407E-A947-70E740481C1C}">
                <a14:useLocalDpi xmlns:a14="http://schemas.microsoft.com/office/drawing/2010/main" xmlns=""/>
              </a:ext>
            </a:extLst>
          </a:blip>
          <a:srcRect/>
          <a:stretch/>
        </p:blipFill>
        <p:spPr bwMode="auto">
          <a:xfrm>
            <a:off x="7616146" y="4197702"/>
            <a:ext cx="730800" cy="551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文本框 19"/>
          <p:cNvSpPr txBox="1"/>
          <p:nvPr/>
        </p:nvSpPr>
        <p:spPr>
          <a:xfrm>
            <a:off x="8345346" y="3171398"/>
            <a:ext cx="1111169" cy="307777"/>
          </a:xfrm>
          <a:prstGeom prst="rect">
            <a:avLst/>
          </a:prstGeom>
          <a:noFill/>
        </p:spPr>
        <p:txBody>
          <a:bodyPr wrap="square" rtlCol="0">
            <a:spAutoFit/>
          </a:bodyPr>
          <a:lstStyle/>
          <a:p>
            <a:r>
              <a:rPr lang="zh-CN" altLang="en-US" sz="1400" b="1" dirty="0" smtClean="0">
                <a:solidFill>
                  <a:srgbClr val="0074BE"/>
                </a:solidFill>
              </a:rPr>
              <a:t>制造工厂</a:t>
            </a:r>
            <a:endParaRPr lang="zh-CN" altLang="en-US" sz="1400" b="1" dirty="0">
              <a:solidFill>
                <a:srgbClr val="0074BE"/>
              </a:solidFill>
            </a:endParaRPr>
          </a:p>
        </p:txBody>
      </p:sp>
      <p:sp>
        <p:nvSpPr>
          <p:cNvPr id="21" name="文本框 20"/>
          <p:cNvSpPr txBox="1"/>
          <p:nvPr/>
        </p:nvSpPr>
        <p:spPr>
          <a:xfrm>
            <a:off x="8345347" y="3435439"/>
            <a:ext cx="3009418" cy="307777"/>
          </a:xfrm>
          <a:prstGeom prst="rect">
            <a:avLst/>
          </a:prstGeom>
          <a:noFill/>
        </p:spPr>
        <p:txBody>
          <a:bodyPr wrap="square" rtlCol="0">
            <a:spAutoFit/>
          </a:bodyPr>
          <a:lstStyle/>
          <a:p>
            <a:r>
              <a:rPr lang="zh-CN" altLang="en-US" sz="1400" b="1" dirty="0" smtClean="0">
                <a:solidFill>
                  <a:schemeClr val="tx1">
                    <a:lumMod val="65000"/>
                    <a:lumOff val="35000"/>
                  </a:schemeClr>
                </a:solidFill>
              </a:rPr>
              <a:t>京沪广津</a:t>
            </a:r>
            <a:r>
              <a:rPr lang="en-US" altLang="zh-CN" sz="1400" b="1" dirty="0" smtClean="0">
                <a:solidFill>
                  <a:schemeClr val="tx1">
                    <a:lumMod val="65000"/>
                    <a:lumOff val="35000"/>
                  </a:schemeClr>
                </a:solidFill>
              </a:rPr>
              <a:t>4</a:t>
            </a:r>
            <a:r>
              <a:rPr lang="zh-CN" altLang="en-US" sz="1400" b="1" dirty="0" smtClean="0">
                <a:solidFill>
                  <a:schemeClr val="tx1">
                    <a:lumMod val="65000"/>
                    <a:lumOff val="35000"/>
                  </a:schemeClr>
                </a:solidFill>
              </a:rPr>
              <a:t>地</a:t>
            </a:r>
            <a:r>
              <a:rPr lang="en-US" altLang="zh-CN" sz="1400" b="1" dirty="0" smtClean="0">
                <a:solidFill>
                  <a:srgbClr val="0000FF"/>
                </a:solidFill>
                <a:latin typeface="微软雅黑" panose="020B0503020204020204" pitchFamily="34" charset="-122"/>
                <a:ea typeface="微软雅黑" panose="020B0503020204020204" pitchFamily="34" charset="-122"/>
              </a:rPr>
              <a:t>7</a:t>
            </a:r>
            <a:r>
              <a:rPr lang="zh-CN" altLang="en-US" sz="1400" b="1" dirty="0" smtClean="0">
                <a:solidFill>
                  <a:schemeClr val="tx1">
                    <a:lumMod val="65000"/>
                    <a:lumOff val="35000"/>
                  </a:schemeClr>
                </a:solidFill>
              </a:rPr>
              <a:t>个制造</a:t>
            </a:r>
            <a:r>
              <a:rPr lang="zh-CN" altLang="en-US" sz="1400" b="1" dirty="0">
                <a:solidFill>
                  <a:schemeClr val="tx1">
                    <a:lumMod val="65000"/>
                    <a:lumOff val="35000"/>
                  </a:schemeClr>
                </a:solidFill>
              </a:rPr>
              <a:t>工厂</a:t>
            </a:r>
          </a:p>
        </p:txBody>
      </p:sp>
      <p:sp>
        <p:nvSpPr>
          <p:cNvPr id="22" name="文本框 21"/>
          <p:cNvSpPr txBox="1"/>
          <p:nvPr/>
        </p:nvSpPr>
        <p:spPr>
          <a:xfrm>
            <a:off x="8368483" y="4157175"/>
            <a:ext cx="1088033" cy="307777"/>
          </a:xfrm>
          <a:prstGeom prst="rect">
            <a:avLst/>
          </a:prstGeom>
          <a:noFill/>
        </p:spPr>
        <p:txBody>
          <a:bodyPr wrap="square" rtlCol="0">
            <a:spAutoFit/>
          </a:bodyPr>
          <a:lstStyle/>
          <a:p>
            <a:r>
              <a:rPr lang="zh-CN" altLang="en-US" sz="1400" b="1" dirty="0" smtClean="0">
                <a:solidFill>
                  <a:srgbClr val="0074BE"/>
                </a:solidFill>
              </a:rPr>
              <a:t>营业据点</a:t>
            </a:r>
            <a:endParaRPr lang="zh-CN" altLang="en-US" sz="1400" b="1" dirty="0">
              <a:solidFill>
                <a:srgbClr val="0074BE"/>
              </a:solidFill>
            </a:endParaRPr>
          </a:p>
        </p:txBody>
      </p:sp>
      <p:sp>
        <p:nvSpPr>
          <p:cNvPr id="23" name="文本框 22"/>
          <p:cNvSpPr txBox="1"/>
          <p:nvPr/>
        </p:nvSpPr>
        <p:spPr>
          <a:xfrm>
            <a:off x="8368483" y="4421216"/>
            <a:ext cx="3009418" cy="307777"/>
          </a:xfrm>
          <a:prstGeom prst="rect">
            <a:avLst/>
          </a:prstGeom>
          <a:noFill/>
        </p:spPr>
        <p:txBody>
          <a:bodyPr wrap="square" rtlCol="0">
            <a:spAutoFit/>
          </a:bodyPr>
          <a:lstStyle/>
          <a:p>
            <a:r>
              <a:rPr lang="zh-CN" altLang="en-US" sz="1400" b="1" dirty="0" smtClean="0">
                <a:solidFill>
                  <a:schemeClr val="tx1">
                    <a:lumMod val="65000"/>
                    <a:lumOff val="35000"/>
                  </a:schemeClr>
                </a:solidFill>
              </a:rPr>
              <a:t>全国</a:t>
            </a:r>
            <a:r>
              <a:rPr lang="en-US" altLang="zh-CN" sz="1400" b="1" dirty="0" smtClean="0">
                <a:solidFill>
                  <a:srgbClr val="0000FF"/>
                </a:solidFill>
              </a:rPr>
              <a:t>11</a:t>
            </a:r>
            <a:r>
              <a:rPr lang="zh-CN" altLang="en-US" sz="1400" b="1" dirty="0" smtClean="0">
                <a:solidFill>
                  <a:schemeClr val="tx1">
                    <a:lumMod val="65000"/>
                    <a:lumOff val="35000"/>
                  </a:schemeClr>
                </a:solidFill>
              </a:rPr>
              <a:t>大</a:t>
            </a:r>
            <a:r>
              <a:rPr lang="zh-CN" altLang="en-US" sz="1400" b="1" dirty="0">
                <a:solidFill>
                  <a:schemeClr val="tx1">
                    <a:lumMod val="65000"/>
                    <a:lumOff val="35000"/>
                  </a:schemeClr>
                </a:solidFill>
              </a:rPr>
              <a:t>营业部</a:t>
            </a:r>
            <a:r>
              <a:rPr lang="zh-CN" altLang="en-US" sz="1400" b="1" dirty="0" smtClean="0">
                <a:solidFill>
                  <a:schemeClr val="tx1">
                    <a:lumMod val="65000"/>
                    <a:lumOff val="35000"/>
                  </a:schemeClr>
                </a:solidFill>
              </a:rPr>
              <a:t>，</a:t>
            </a:r>
            <a:r>
              <a:rPr lang="en-US" altLang="zh-CN" sz="1400" b="1" dirty="0" smtClean="0">
                <a:solidFill>
                  <a:schemeClr val="tx1">
                    <a:lumMod val="65000"/>
                    <a:lumOff val="35000"/>
                  </a:schemeClr>
                </a:solidFill>
              </a:rPr>
              <a:t>120</a:t>
            </a:r>
            <a:r>
              <a:rPr lang="zh-CN" altLang="en-US" sz="1400" b="1" dirty="0">
                <a:solidFill>
                  <a:schemeClr val="tx1">
                    <a:lumMod val="65000"/>
                    <a:lumOff val="35000"/>
                  </a:schemeClr>
                </a:solidFill>
              </a:rPr>
              <a:t>多</a:t>
            </a:r>
            <a:r>
              <a:rPr lang="zh-CN" altLang="en-US" sz="1400" b="1" dirty="0" smtClean="0">
                <a:solidFill>
                  <a:schemeClr val="tx1">
                    <a:lumMod val="65000"/>
                    <a:lumOff val="35000"/>
                  </a:schemeClr>
                </a:solidFill>
              </a:rPr>
              <a:t>家营业据点</a:t>
            </a:r>
            <a:endParaRPr lang="zh-CN" altLang="en-US" sz="1400" b="1" dirty="0">
              <a:solidFill>
                <a:schemeClr val="tx1">
                  <a:lumMod val="65000"/>
                  <a:lumOff val="35000"/>
                </a:schemeClr>
              </a:solidFill>
            </a:endParaRPr>
          </a:p>
        </p:txBody>
      </p:sp>
      <p:sp>
        <p:nvSpPr>
          <p:cNvPr id="24" name="文本框 23"/>
          <p:cNvSpPr txBox="1"/>
          <p:nvPr/>
        </p:nvSpPr>
        <p:spPr>
          <a:xfrm>
            <a:off x="8368483" y="5142952"/>
            <a:ext cx="1088033" cy="307777"/>
          </a:xfrm>
          <a:prstGeom prst="rect">
            <a:avLst/>
          </a:prstGeom>
          <a:noFill/>
        </p:spPr>
        <p:txBody>
          <a:bodyPr wrap="square" rtlCol="0">
            <a:spAutoFit/>
          </a:bodyPr>
          <a:lstStyle/>
          <a:p>
            <a:r>
              <a:rPr lang="zh-CN" altLang="en-US" sz="1400" b="1" dirty="0" smtClean="0">
                <a:solidFill>
                  <a:srgbClr val="0074BE"/>
                </a:solidFill>
              </a:rPr>
              <a:t>研发中心</a:t>
            </a:r>
            <a:endParaRPr lang="zh-CN" altLang="en-US" sz="1400" b="1" dirty="0">
              <a:solidFill>
                <a:srgbClr val="0074BE"/>
              </a:solidFill>
            </a:endParaRPr>
          </a:p>
        </p:txBody>
      </p:sp>
      <p:sp>
        <p:nvSpPr>
          <p:cNvPr id="25" name="文本框 24"/>
          <p:cNvSpPr txBox="1"/>
          <p:nvPr/>
        </p:nvSpPr>
        <p:spPr>
          <a:xfrm>
            <a:off x="8368482" y="5406993"/>
            <a:ext cx="3217775" cy="307777"/>
          </a:xfrm>
          <a:prstGeom prst="rect">
            <a:avLst/>
          </a:prstGeom>
          <a:noFill/>
        </p:spPr>
        <p:txBody>
          <a:bodyPr wrap="square" rtlCol="0">
            <a:spAutoFit/>
          </a:bodyPr>
          <a:lstStyle/>
          <a:p>
            <a:r>
              <a:rPr lang="zh-CN" altLang="en-US" sz="1400" b="1" dirty="0">
                <a:solidFill>
                  <a:schemeClr val="tx1">
                    <a:lumMod val="65000"/>
                    <a:lumOff val="35000"/>
                  </a:schemeClr>
                </a:solidFill>
              </a:rPr>
              <a:t>针</a:t>
            </a:r>
            <a:r>
              <a:rPr lang="zh-CN" altLang="en-US" sz="1400" b="1" dirty="0" smtClean="0">
                <a:solidFill>
                  <a:schemeClr val="tx1">
                    <a:lumMod val="65000"/>
                    <a:lumOff val="35000"/>
                  </a:schemeClr>
                </a:solidFill>
              </a:rPr>
              <a:t>对</a:t>
            </a:r>
            <a:r>
              <a:rPr lang="zh-CN" altLang="en-US" sz="1400" b="1" dirty="0">
                <a:solidFill>
                  <a:schemeClr val="tx1">
                    <a:lumMod val="65000"/>
                    <a:lumOff val="35000"/>
                  </a:schemeClr>
                </a:solidFill>
              </a:rPr>
              <a:t>中国市场需求的</a:t>
            </a:r>
            <a:r>
              <a:rPr lang="en-US" altLang="zh-CN" sz="1400" b="1" dirty="0">
                <a:solidFill>
                  <a:schemeClr val="tx1">
                    <a:lumMod val="65000"/>
                    <a:lumOff val="35000"/>
                  </a:schemeClr>
                </a:solidFill>
              </a:rPr>
              <a:t>SMC</a:t>
            </a:r>
            <a:r>
              <a:rPr lang="zh-CN" altLang="en-US" sz="1400" b="1" dirty="0">
                <a:solidFill>
                  <a:schemeClr val="tx1">
                    <a:lumMod val="65000"/>
                    <a:lumOff val="35000"/>
                  </a:schemeClr>
                </a:solidFill>
              </a:rPr>
              <a:t>中国研发中心</a:t>
            </a:r>
          </a:p>
        </p:txBody>
      </p:sp>
      <p:sp>
        <p:nvSpPr>
          <p:cNvPr id="26" name="文本框 25"/>
          <p:cNvSpPr txBox="1"/>
          <p:nvPr/>
        </p:nvSpPr>
        <p:spPr>
          <a:xfrm>
            <a:off x="7500394" y="2711611"/>
            <a:ext cx="1469985" cy="369332"/>
          </a:xfrm>
          <a:prstGeom prst="rect">
            <a:avLst/>
          </a:prstGeom>
          <a:noFill/>
        </p:spPr>
        <p:txBody>
          <a:bodyPr wrap="square" rtlCol="0">
            <a:spAutoFit/>
          </a:bodyPr>
          <a:lstStyle/>
          <a:p>
            <a:r>
              <a:rPr lang="en-US" altLang="zh-CN" b="1" dirty="0" smtClean="0">
                <a:solidFill>
                  <a:srgbClr val="AC4C57"/>
                </a:solidFill>
              </a:rPr>
              <a:t>SMC</a:t>
            </a:r>
            <a:r>
              <a:rPr lang="zh-CN" altLang="en-US" b="1" dirty="0" smtClean="0">
                <a:solidFill>
                  <a:srgbClr val="AC4C57"/>
                </a:solidFill>
              </a:rPr>
              <a:t>（中国）</a:t>
            </a:r>
            <a:endParaRPr lang="zh-CN" altLang="en-US" b="1" dirty="0">
              <a:solidFill>
                <a:srgbClr val="AC4C57"/>
              </a:solidFill>
            </a:endParaRPr>
          </a:p>
        </p:txBody>
      </p:sp>
      <p:sp>
        <p:nvSpPr>
          <p:cNvPr id="27" name="文本框 26"/>
          <p:cNvSpPr txBox="1"/>
          <p:nvPr/>
        </p:nvSpPr>
        <p:spPr>
          <a:xfrm>
            <a:off x="373488" y="309093"/>
            <a:ext cx="2781837" cy="369332"/>
          </a:xfrm>
          <a:prstGeom prst="rect">
            <a:avLst/>
          </a:prstGeom>
          <a:noFill/>
        </p:spPr>
        <p:txBody>
          <a:bodyPr wrap="square" rtlCol="0">
            <a:spAutoFit/>
          </a:bodyPr>
          <a:lstStyle/>
          <a:p>
            <a:r>
              <a:rPr lang="en-US" altLang="zh-CN" b="1" dirty="0" smtClean="0"/>
              <a:t>SMC</a:t>
            </a:r>
            <a:r>
              <a:rPr lang="zh-CN" altLang="en-US" b="1" dirty="0" smtClean="0"/>
              <a:t>  服务体系</a:t>
            </a:r>
            <a:endParaRPr lang="zh-CN" altLang="en-US" b="1" dirty="0"/>
          </a:p>
        </p:txBody>
      </p: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1"/>
          <p:cNvPicPr>
            <a:picLocks noChangeAspect="1" noChangeArrowheads="1"/>
          </p:cNvPicPr>
          <p:nvPr/>
        </p:nvPicPr>
        <p:blipFill>
          <a:blip r:embed="rId6"/>
          <a:srcRect/>
          <a:stretch>
            <a:fillRect/>
          </a:stretch>
        </p:blipFill>
        <p:spPr bwMode="auto">
          <a:xfrm>
            <a:off x="697912" y="2702513"/>
            <a:ext cx="6651341" cy="3502978"/>
          </a:xfrm>
          <a:prstGeom prst="rect">
            <a:avLst/>
          </a:prstGeom>
          <a:noFill/>
          <a:ln w="9525">
            <a:noFill/>
            <a:miter lim="800000"/>
            <a:headEnd/>
            <a:tailEnd/>
          </a:ln>
          <a:effectLst/>
        </p:spPr>
      </p:pic>
      <p:sp>
        <p:nvSpPr>
          <p:cNvPr id="30" name="TextBox 29"/>
          <p:cNvSpPr txBox="1"/>
          <p:nvPr/>
        </p:nvSpPr>
        <p:spPr>
          <a:xfrm>
            <a:off x="2858610" y="4208015"/>
            <a:ext cx="816745" cy="338554"/>
          </a:xfrm>
          <a:prstGeom prst="rect">
            <a:avLst/>
          </a:prstGeom>
          <a:noFill/>
        </p:spPr>
        <p:txBody>
          <a:bodyPr wrap="square" rtlCol="0">
            <a:spAutoFit/>
          </a:bodyPr>
          <a:lstStyle/>
          <a:p>
            <a:r>
              <a:rPr lang="zh-CN" altLang="en-US" sz="1600" b="1" dirty="0" smtClean="0">
                <a:solidFill>
                  <a:srgbClr val="AD2341"/>
                </a:solidFill>
                <a:latin typeface="微软雅黑" panose="020B0503020204020204" pitchFamily="34" charset="-122"/>
                <a:ea typeface="微软雅黑" panose="020B0503020204020204" pitchFamily="34" charset="-122"/>
                <a:cs typeface="+mn-ea"/>
                <a:sym typeface="+mn-lt"/>
              </a:rPr>
              <a:t>中国</a:t>
            </a:r>
            <a:endParaRPr lang="zh-CN" altLang="en-US" sz="1600" b="1" dirty="0">
              <a:solidFill>
                <a:srgbClr val="AD2341"/>
              </a:solidFill>
            </a:endParaRPr>
          </a:p>
        </p:txBody>
      </p:sp>
    </p:spTree>
    <p:extLst>
      <p:ext uri="{BB962C8B-B14F-4D97-AF65-F5344CB8AC3E}">
        <p14:creationId xmlns:p14="http://schemas.microsoft.com/office/powerpoint/2010/main" xmlns="" val="35374011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375288" y="243289"/>
            <a:ext cx="9043720" cy="6133097"/>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矩形 4"/>
          <p:cNvSpPr/>
          <p:nvPr/>
        </p:nvSpPr>
        <p:spPr>
          <a:xfrm rot="20818030">
            <a:off x="3844450" y="6022442"/>
            <a:ext cx="1128834" cy="707886"/>
          </a:xfrm>
          <a:prstGeom prst="rect">
            <a:avLst/>
          </a:prstGeom>
          <a:noFill/>
        </p:spPr>
        <p:txBody>
          <a:bodyPr wrap="none" lIns="91440" tIns="45720" rIns="91440" bIns="45720">
            <a:spAutoFit/>
          </a:bodyPr>
          <a:lstStyle/>
          <a:p>
            <a:pPr algn="ctr"/>
            <a:r>
              <a:rPr lang="en-US" altLang="zh-CN" sz="4000" b="0" cap="none" spc="0" dirty="0" smtClean="0">
                <a:ln w="0"/>
                <a:solidFill>
                  <a:schemeClr val="accent1"/>
                </a:solidFill>
                <a:effectLst>
                  <a:outerShdw blurRad="38100" dist="25400" dir="5400000" algn="ctr" rotWithShape="0">
                    <a:srgbClr val="6E747A">
                      <a:alpha val="43000"/>
                    </a:srgbClr>
                  </a:outerShdw>
                </a:effectLst>
              </a:rPr>
              <a:t>R&amp;D</a:t>
            </a:r>
            <a:endParaRPr lang="zh-CN" altLang="en-US" sz="4000" b="0" cap="none" spc="0" dirty="0">
              <a:ln w="0"/>
              <a:solidFill>
                <a:schemeClr val="accent1"/>
              </a:solidFill>
              <a:effectLst>
                <a:outerShdw blurRad="38100" dist="25400" dir="5400000" algn="ctr" rotWithShape="0">
                  <a:srgbClr val="6E747A">
                    <a:alpha val="43000"/>
                  </a:srgbClr>
                </a:outerShdw>
              </a:effectLst>
            </a:endParaRPr>
          </a:p>
        </p:txBody>
      </p:sp>
      <p:sp>
        <p:nvSpPr>
          <p:cNvPr id="6" name="矩形 5"/>
          <p:cNvSpPr/>
          <p:nvPr/>
        </p:nvSpPr>
        <p:spPr>
          <a:xfrm rot="20818030">
            <a:off x="5351139" y="5550335"/>
            <a:ext cx="2236510" cy="707886"/>
          </a:xfrm>
          <a:prstGeom prst="rect">
            <a:avLst/>
          </a:prstGeom>
          <a:noFill/>
        </p:spPr>
        <p:txBody>
          <a:bodyPr wrap="none" lIns="91440" tIns="45720" rIns="91440" bIns="45720">
            <a:spAutoFit/>
          </a:bodyPr>
          <a:lstStyle/>
          <a:p>
            <a:pPr algn="ctr"/>
            <a:r>
              <a:rPr lang="zh-CN" altLang="en-US" sz="4000" b="0" cap="none" spc="0" dirty="0" smtClean="0">
                <a:ln w="0"/>
                <a:solidFill>
                  <a:schemeClr val="accent1"/>
                </a:solidFill>
                <a:effectLst>
                  <a:outerShdw blurRad="38100" dist="25400" dir="5400000" algn="ctr" rotWithShape="0">
                    <a:srgbClr val="6E747A">
                      <a:alpha val="43000"/>
                    </a:srgbClr>
                  </a:outerShdw>
                </a:effectLst>
              </a:rPr>
              <a:t>前道工艺</a:t>
            </a:r>
            <a:endParaRPr lang="zh-CN" altLang="en-US" sz="4000" b="0" cap="none" spc="0" dirty="0">
              <a:ln w="0"/>
              <a:solidFill>
                <a:schemeClr val="accent1"/>
              </a:solidFill>
              <a:effectLst>
                <a:outerShdw blurRad="38100" dist="25400" dir="5400000" algn="ctr" rotWithShape="0">
                  <a:srgbClr val="6E747A">
                    <a:alpha val="43000"/>
                  </a:srgbClr>
                </a:outerShdw>
              </a:effectLst>
            </a:endParaRPr>
          </a:p>
        </p:txBody>
      </p:sp>
      <p:sp>
        <p:nvSpPr>
          <p:cNvPr id="7" name="矩形 6"/>
          <p:cNvSpPr/>
          <p:nvPr/>
        </p:nvSpPr>
        <p:spPr>
          <a:xfrm rot="20818030">
            <a:off x="7910580" y="5064490"/>
            <a:ext cx="2236510" cy="707886"/>
          </a:xfrm>
          <a:prstGeom prst="rect">
            <a:avLst/>
          </a:prstGeom>
          <a:noFill/>
        </p:spPr>
        <p:txBody>
          <a:bodyPr wrap="none" lIns="91440" tIns="45720" rIns="91440" bIns="45720">
            <a:spAutoFit/>
          </a:bodyPr>
          <a:lstStyle/>
          <a:p>
            <a:pPr algn="ctr"/>
            <a:r>
              <a:rPr lang="zh-CN" altLang="en-US" sz="4000" b="0" cap="none" spc="0" dirty="0" smtClean="0">
                <a:ln w="0"/>
                <a:solidFill>
                  <a:schemeClr val="accent1"/>
                </a:solidFill>
                <a:effectLst>
                  <a:outerShdw blurRad="38100" dist="25400" dir="5400000" algn="ctr" rotWithShape="0">
                    <a:srgbClr val="6E747A">
                      <a:alpha val="43000"/>
                    </a:srgbClr>
                  </a:outerShdw>
                </a:effectLst>
              </a:rPr>
              <a:t>后道工艺</a:t>
            </a:r>
            <a:endParaRPr lang="zh-CN" altLang="en-US" sz="4000" b="0" cap="none" spc="0" dirty="0">
              <a:ln w="0"/>
              <a:solidFill>
                <a:schemeClr val="accent1"/>
              </a:solidFill>
              <a:effectLst>
                <a:outerShdw blurRad="38100" dist="25400" dir="5400000" algn="ctr" rotWithShape="0">
                  <a:srgbClr val="6E747A">
                    <a:alpha val="43000"/>
                  </a:srgbClr>
                </a:outerShdw>
              </a:effectLst>
            </a:endParaRPr>
          </a:p>
        </p:txBody>
      </p:sp>
      <p:sp>
        <p:nvSpPr>
          <p:cNvPr id="8" name="文本框 7"/>
          <p:cNvSpPr txBox="1"/>
          <p:nvPr/>
        </p:nvSpPr>
        <p:spPr>
          <a:xfrm>
            <a:off x="167426" y="319159"/>
            <a:ext cx="2781837" cy="369332"/>
          </a:xfrm>
          <a:prstGeom prst="rect">
            <a:avLst/>
          </a:prstGeom>
          <a:noFill/>
        </p:spPr>
        <p:txBody>
          <a:bodyPr wrap="square" rtlCol="0">
            <a:spAutoFit/>
          </a:bodyPr>
          <a:lstStyle/>
          <a:p>
            <a:r>
              <a:rPr lang="zh-CN" altLang="en-US" b="1" dirty="0" smtClean="0"/>
              <a:t>按工厂性质分类</a:t>
            </a:r>
            <a:endParaRPr lang="zh-CN" altLang="en-US" b="1" dirty="0"/>
          </a:p>
        </p:txBody>
      </p:sp>
    </p:spTree>
    <p:extLst>
      <p:ext uri="{BB962C8B-B14F-4D97-AF65-F5344CB8AC3E}">
        <p14:creationId xmlns:p14="http://schemas.microsoft.com/office/powerpoint/2010/main" xmlns="" val="2356059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文本框 3"/>
          <p:cNvSpPr txBox="1"/>
          <p:nvPr/>
        </p:nvSpPr>
        <p:spPr>
          <a:xfrm>
            <a:off x="167426" y="319159"/>
            <a:ext cx="2781837" cy="369332"/>
          </a:xfrm>
          <a:prstGeom prst="rect">
            <a:avLst/>
          </a:prstGeom>
          <a:noFill/>
        </p:spPr>
        <p:txBody>
          <a:bodyPr wrap="square" rtlCol="0">
            <a:spAutoFit/>
          </a:bodyPr>
          <a:lstStyle/>
          <a:p>
            <a:r>
              <a:rPr lang="zh-CN" altLang="en-US" b="1" dirty="0" smtClean="0"/>
              <a:t>按工艺分类</a:t>
            </a:r>
            <a:endParaRPr lang="zh-CN" altLang="en-US" b="1" dirty="0"/>
          </a:p>
        </p:txBody>
      </p:sp>
      <p:pic>
        <p:nvPicPr>
          <p:cNvPr id="5" name="图片 4"/>
          <p:cNvPicPr>
            <a:picLocks noChangeAspect="1"/>
          </p:cNvPicPr>
          <p:nvPr/>
        </p:nvPicPr>
        <p:blipFill>
          <a:blip r:embed="rId3"/>
          <a:stretch>
            <a:fillRect/>
          </a:stretch>
        </p:blipFill>
        <p:spPr>
          <a:xfrm>
            <a:off x="4398537" y="2315784"/>
            <a:ext cx="3121114" cy="2629704"/>
          </a:xfrm>
          <a:prstGeom prst="rect">
            <a:avLst/>
          </a:prstGeom>
        </p:spPr>
      </p:pic>
      <p:sp>
        <p:nvSpPr>
          <p:cNvPr id="6" name="文本框 5"/>
          <p:cNvSpPr txBox="1"/>
          <p:nvPr/>
        </p:nvSpPr>
        <p:spPr>
          <a:xfrm>
            <a:off x="5295702" y="5138670"/>
            <a:ext cx="1378040" cy="369332"/>
          </a:xfrm>
          <a:prstGeom prst="rect">
            <a:avLst/>
          </a:prstGeom>
          <a:noFill/>
        </p:spPr>
        <p:txBody>
          <a:bodyPr wrap="square" rtlCol="0">
            <a:spAutoFit/>
          </a:bodyPr>
          <a:lstStyle/>
          <a:p>
            <a:r>
              <a:rPr lang="zh-CN" altLang="en-US" dirty="0" smtClean="0"/>
              <a:t>离散自动化</a:t>
            </a:r>
            <a:endParaRPr lang="zh-CN" altLang="en-US" dirty="0"/>
          </a:p>
        </p:txBody>
      </p:sp>
      <p:sp>
        <p:nvSpPr>
          <p:cNvPr id="7" name="文本框 6"/>
          <p:cNvSpPr txBox="1"/>
          <p:nvPr/>
        </p:nvSpPr>
        <p:spPr>
          <a:xfrm>
            <a:off x="1558344" y="5198908"/>
            <a:ext cx="1378040" cy="369332"/>
          </a:xfrm>
          <a:prstGeom prst="rect">
            <a:avLst/>
          </a:prstGeom>
          <a:noFill/>
        </p:spPr>
        <p:txBody>
          <a:bodyPr wrap="square" rtlCol="0">
            <a:spAutoFit/>
          </a:bodyPr>
          <a:lstStyle/>
          <a:p>
            <a:r>
              <a:rPr lang="zh-CN" altLang="en-US" dirty="0" smtClean="0"/>
              <a:t>过程自动化</a:t>
            </a:r>
            <a:endParaRPr lang="zh-CN" altLang="en-US" dirty="0"/>
          </a:p>
        </p:txBody>
      </p:sp>
      <p:sp>
        <p:nvSpPr>
          <p:cNvPr id="8" name="文本框 7"/>
          <p:cNvSpPr txBox="1"/>
          <p:nvPr/>
        </p:nvSpPr>
        <p:spPr>
          <a:xfrm>
            <a:off x="9033060" y="5138670"/>
            <a:ext cx="1378040" cy="369332"/>
          </a:xfrm>
          <a:prstGeom prst="rect">
            <a:avLst/>
          </a:prstGeom>
          <a:noFill/>
        </p:spPr>
        <p:txBody>
          <a:bodyPr wrap="square" rtlCol="0">
            <a:spAutoFit/>
          </a:bodyPr>
          <a:lstStyle/>
          <a:p>
            <a:r>
              <a:rPr lang="zh-CN" altLang="en-US" dirty="0" smtClean="0"/>
              <a:t>水处理</a:t>
            </a:r>
            <a:endParaRPr lang="zh-CN" altLang="en-US" dirty="0"/>
          </a:p>
        </p:txBody>
      </p:sp>
      <p:pic>
        <p:nvPicPr>
          <p:cNvPr id="9" name="图片 8"/>
          <p:cNvPicPr>
            <a:picLocks noChangeAspect="1"/>
          </p:cNvPicPr>
          <p:nvPr/>
        </p:nvPicPr>
        <p:blipFill>
          <a:blip r:embed="rId4"/>
          <a:stretch>
            <a:fillRect/>
          </a:stretch>
        </p:blipFill>
        <p:spPr>
          <a:xfrm>
            <a:off x="8046351" y="2450173"/>
            <a:ext cx="3351457" cy="2360926"/>
          </a:xfrm>
          <a:prstGeom prst="rect">
            <a:avLst/>
          </a:prstGeom>
        </p:spPr>
      </p:pic>
      <p:pic>
        <p:nvPicPr>
          <p:cNvPr id="10" name="图片 9"/>
          <p:cNvPicPr>
            <a:picLocks noChangeAspect="1"/>
          </p:cNvPicPr>
          <p:nvPr/>
        </p:nvPicPr>
        <p:blipFill>
          <a:blip r:embed="rId5"/>
          <a:stretch>
            <a:fillRect/>
          </a:stretch>
        </p:blipFill>
        <p:spPr>
          <a:xfrm>
            <a:off x="866641" y="2287908"/>
            <a:ext cx="3005196" cy="2657580"/>
          </a:xfrm>
          <a:prstGeom prst="rect">
            <a:avLst/>
          </a:prstGeom>
        </p:spPr>
      </p:pic>
    </p:spTree>
    <p:extLst>
      <p:ext uri="{BB962C8B-B14F-4D97-AF65-F5344CB8AC3E}">
        <p14:creationId xmlns:p14="http://schemas.microsoft.com/office/powerpoint/2010/main" xmlns="" val="73273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矩形 3"/>
          <p:cNvSpPr/>
          <p:nvPr/>
        </p:nvSpPr>
        <p:spPr>
          <a:xfrm>
            <a:off x="3295114" y="322773"/>
            <a:ext cx="4339650" cy="923330"/>
          </a:xfrm>
          <a:prstGeom prst="rect">
            <a:avLst/>
          </a:prstGeom>
          <a:noFill/>
        </p:spPr>
        <p:txBody>
          <a:bodyPr wrap="none" lIns="91440" tIns="45720" rIns="91440" bIns="45720">
            <a:spAutoFit/>
          </a:bodyPr>
          <a:lstStyle/>
          <a:p>
            <a:pPr algn="ctr"/>
            <a:r>
              <a:rPr lang="zh-CN" altLang="en-US" sz="5400" b="0" cap="none" spc="0" dirty="0" smtClean="0">
                <a:ln w="0"/>
                <a:solidFill>
                  <a:schemeClr val="accent1"/>
                </a:solidFill>
                <a:effectLst>
                  <a:outerShdw blurRad="38100" dist="25400" dir="5400000" algn="ctr" rotWithShape="0">
                    <a:srgbClr val="6E747A">
                      <a:alpha val="43000"/>
                    </a:srgbClr>
                  </a:outerShdw>
                </a:effectLst>
              </a:rPr>
              <a:t>生物制药说明</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5" name="图片 4"/>
          <p:cNvPicPr>
            <a:picLocks noChangeAspect="1"/>
          </p:cNvPicPr>
          <p:nvPr/>
        </p:nvPicPr>
        <p:blipFill>
          <a:blip r:embed="rId3"/>
          <a:stretch>
            <a:fillRect/>
          </a:stretch>
        </p:blipFill>
        <p:spPr>
          <a:xfrm>
            <a:off x="290311" y="1246103"/>
            <a:ext cx="9525000" cy="2762250"/>
          </a:xfrm>
          <a:prstGeom prst="rect">
            <a:avLst/>
          </a:prstGeom>
        </p:spPr>
      </p:pic>
      <p:pic>
        <p:nvPicPr>
          <p:cNvPr id="6" name="图片 5"/>
          <p:cNvPicPr>
            <a:picLocks noChangeAspect="1"/>
          </p:cNvPicPr>
          <p:nvPr/>
        </p:nvPicPr>
        <p:blipFill>
          <a:blip r:embed="rId4"/>
          <a:stretch>
            <a:fillRect/>
          </a:stretch>
        </p:blipFill>
        <p:spPr>
          <a:xfrm>
            <a:off x="815926" y="4207265"/>
            <a:ext cx="2094699" cy="2335533"/>
          </a:xfrm>
          <a:prstGeom prst="rect">
            <a:avLst/>
          </a:prstGeom>
        </p:spPr>
      </p:pic>
      <p:pic>
        <p:nvPicPr>
          <p:cNvPr id="7" name="图片 6"/>
          <p:cNvPicPr>
            <a:picLocks noChangeAspect="1"/>
          </p:cNvPicPr>
          <p:nvPr/>
        </p:nvPicPr>
        <p:blipFill>
          <a:blip r:embed="rId5"/>
          <a:stretch>
            <a:fillRect/>
          </a:stretch>
        </p:blipFill>
        <p:spPr>
          <a:xfrm>
            <a:off x="3873254" y="4281535"/>
            <a:ext cx="1827167" cy="2186993"/>
          </a:xfrm>
          <a:prstGeom prst="rect">
            <a:avLst/>
          </a:prstGeom>
        </p:spPr>
      </p:pic>
      <p:graphicFrame>
        <p:nvGraphicFramePr>
          <p:cNvPr id="8" name="图示 7"/>
          <p:cNvGraphicFramePr/>
          <p:nvPr>
            <p:extLst>
              <p:ext uri="{D42A27DB-BD31-4B8C-83A1-F6EECF244321}">
                <p14:modId xmlns:p14="http://schemas.microsoft.com/office/powerpoint/2010/main" xmlns="" val="460668122"/>
              </p:ext>
            </p:extLst>
          </p:nvPr>
        </p:nvGraphicFramePr>
        <p:xfrm>
          <a:off x="6179267" y="4281535"/>
          <a:ext cx="5140799" cy="19342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4029651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458803" y="354880"/>
            <a:ext cx="1052825" cy="333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图片 5"/>
          <p:cNvPicPr>
            <a:picLocks noChangeAspect="1"/>
          </p:cNvPicPr>
          <p:nvPr/>
        </p:nvPicPr>
        <p:blipFill>
          <a:blip r:embed="rId3"/>
          <a:stretch>
            <a:fillRect/>
          </a:stretch>
        </p:blipFill>
        <p:spPr>
          <a:xfrm>
            <a:off x="1446524" y="1210546"/>
            <a:ext cx="8122478" cy="4987486"/>
          </a:xfrm>
          <a:prstGeom prst="rect">
            <a:avLst/>
          </a:prstGeom>
        </p:spPr>
      </p:pic>
      <p:pic>
        <p:nvPicPr>
          <p:cNvPr id="11" name="图片 10"/>
          <p:cNvPicPr>
            <a:picLocks noChangeAspect="1"/>
          </p:cNvPicPr>
          <p:nvPr/>
        </p:nvPicPr>
        <p:blipFill>
          <a:blip r:embed="rId4"/>
          <a:stretch>
            <a:fillRect/>
          </a:stretch>
        </p:blipFill>
        <p:spPr>
          <a:xfrm>
            <a:off x="7693517" y="1081916"/>
            <a:ext cx="1186758" cy="907870"/>
          </a:xfrm>
          <a:prstGeom prst="rect">
            <a:avLst/>
          </a:prstGeom>
        </p:spPr>
      </p:pic>
      <p:cxnSp>
        <p:nvCxnSpPr>
          <p:cNvPr id="8" name="直接箭头连接符 7"/>
          <p:cNvCxnSpPr/>
          <p:nvPr/>
        </p:nvCxnSpPr>
        <p:spPr>
          <a:xfrm flipH="1">
            <a:off x="8538695" y="1579878"/>
            <a:ext cx="968987" cy="5708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5" cstate="print"/>
          <a:stretch>
            <a:fillRect/>
          </a:stretch>
        </p:blipFill>
        <p:spPr>
          <a:xfrm>
            <a:off x="9469045" y="2166008"/>
            <a:ext cx="1744115" cy="1163812"/>
          </a:xfrm>
          <a:prstGeom prst="rect">
            <a:avLst/>
          </a:prstGeom>
        </p:spPr>
      </p:pic>
      <p:pic>
        <p:nvPicPr>
          <p:cNvPr id="16" name="图片 15"/>
          <p:cNvPicPr>
            <a:picLocks noChangeAspect="1"/>
          </p:cNvPicPr>
          <p:nvPr/>
        </p:nvPicPr>
        <p:blipFill>
          <a:blip r:embed="rId6"/>
          <a:stretch>
            <a:fillRect/>
          </a:stretch>
        </p:blipFill>
        <p:spPr>
          <a:xfrm>
            <a:off x="7967741" y="2304865"/>
            <a:ext cx="818613" cy="430478"/>
          </a:xfrm>
          <a:prstGeom prst="rect">
            <a:avLst/>
          </a:prstGeom>
        </p:spPr>
      </p:pic>
      <p:cxnSp>
        <p:nvCxnSpPr>
          <p:cNvPr id="14" name="直接箭头连接符 13"/>
          <p:cNvCxnSpPr/>
          <p:nvPr/>
        </p:nvCxnSpPr>
        <p:spPr>
          <a:xfrm flipH="1" flipV="1">
            <a:off x="8654603" y="2520104"/>
            <a:ext cx="757560" cy="6075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6"/>
          <a:stretch>
            <a:fillRect/>
          </a:stretch>
        </p:blipFill>
        <p:spPr>
          <a:xfrm>
            <a:off x="6754981" y="3861941"/>
            <a:ext cx="818613" cy="430478"/>
          </a:xfrm>
          <a:prstGeom prst="rect">
            <a:avLst/>
          </a:prstGeom>
        </p:spPr>
      </p:pic>
      <p:cxnSp>
        <p:nvCxnSpPr>
          <p:cNvPr id="23" name="直接箭头连接符 22"/>
          <p:cNvCxnSpPr/>
          <p:nvPr/>
        </p:nvCxnSpPr>
        <p:spPr>
          <a:xfrm flipV="1">
            <a:off x="3477296" y="4292419"/>
            <a:ext cx="3541690" cy="10007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7"/>
          <a:stretch>
            <a:fillRect/>
          </a:stretch>
        </p:blipFill>
        <p:spPr>
          <a:xfrm>
            <a:off x="1226510" y="3952090"/>
            <a:ext cx="2028825" cy="1457325"/>
          </a:xfrm>
          <a:prstGeom prst="rect">
            <a:avLst/>
          </a:prstGeom>
        </p:spPr>
      </p:pic>
      <p:sp>
        <p:nvSpPr>
          <p:cNvPr id="17" name="文本框 16"/>
          <p:cNvSpPr txBox="1"/>
          <p:nvPr/>
        </p:nvSpPr>
        <p:spPr>
          <a:xfrm>
            <a:off x="167426" y="319159"/>
            <a:ext cx="3087909" cy="369332"/>
          </a:xfrm>
          <a:prstGeom prst="rect">
            <a:avLst/>
          </a:prstGeom>
          <a:noFill/>
        </p:spPr>
        <p:txBody>
          <a:bodyPr wrap="square" rtlCol="0">
            <a:spAutoFit/>
          </a:bodyPr>
          <a:lstStyle/>
          <a:p>
            <a:r>
              <a:rPr lang="zh-CN" altLang="en-US" b="1" dirty="0" smtClean="0"/>
              <a:t>药物临前测试流式细胞分析</a:t>
            </a:r>
            <a:endParaRPr lang="zh-CN" altLang="en-US" b="1" dirty="0"/>
          </a:p>
        </p:txBody>
      </p:sp>
      <p:sp>
        <p:nvSpPr>
          <p:cNvPr id="2" name="文本框 1"/>
          <p:cNvSpPr txBox="1"/>
          <p:nvPr/>
        </p:nvSpPr>
        <p:spPr>
          <a:xfrm>
            <a:off x="328410" y="956232"/>
            <a:ext cx="4707228" cy="369332"/>
          </a:xfrm>
          <a:prstGeom prst="rect">
            <a:avLst/>
          </a:prstGeom>
          <a:noFill/>
        </p:spPr>
        <p:txBody>
          <a:bodyPr wrap="square" rtlCol="0">
            <a:spAutoFit/>
          </a:bodyPr>
          <a:lstStyle/>
          <a:p>
            <a:r>
              <a:rPr lang="zh-CN" altLang="en-US" dirty="0" smtClean="0"/>
              <a:t>针对中国</a:t>
            </a:r>
            <a:r>
              <a:rPr lang="zh-CN" altLang="zh-CN" dirty="0" smtClean="0"/>
              <a:t>药物</a:t>
            </a:r>
            <a:r>
              <a:rPr lang="en-US" altLang="zh-CN" dirty="0"/>
              <a:t>GMP</a:t>
            </a:r>
            <a:r>
              <a:rPr lang="zh-CN" altLang="zh-CN" dirty="0"/>
              <a:t>生产</a:t>
            </a:r>
            <a:r>
              <a:rPr lang="en-US" altLang="zh-CN" dirty="0"/>
              <a:t>/</a:t>
            </a:r>
            <a:r>
              <a:rPr lang="zh-CN" altLang="zh-CN" dirty="0"/>
              <a:t>放行前表型评价</a:t>
            </a:r>
            <a:endParaRPr lang="zh-CN" altLang="en-US" dirty="0"/>
          </a:p>
        </p:txBody>
      </p:sp>
      <p:sp>
        <p:nvSpPr>
          <p:cNvPr id="5" name="文本框 4"/>
          <p:cNvSpPr txBox="1"/>
          <p:nvPr/>
        </p:nvSpPr>
        <p:spPr>
          <a:xfrm>
            <a:off x="9659155" y="1140898"/>
            <a:ext cx="1751527" cy="369332"/>
          </a:xfrm>
          <a:prstGeom prst="rect">
            <a:avLst/>
          </a:prstGeom>
          <a:noFill/>
        </p:spPr>
        <p:txBody>
          <a:bodyPr wrap="square" rtlCol="0">
            <a:spAutoFit/>
          </a:bodyPr>
          <a:lstStyle/>
          <a:p>
            <a:r>
              <a:rPr lang="zh-CN" altLang="en-US" dirty="0" smtClean="0"/>
              <a:t>气体压力控制</a:t>
            </a:r>
            <a:endParaRPr lang="zh-CN" altLang="en-US" dirty="0"/>
          </a:p>
        </p:txBody>
      </p:sp>
      <p:sp>
        <p:nvSpPr>
          <p:cNvPr id="24" name="文本框 23"/>
          <p:cNvSpPr txBox="1"/>
          <p:nvPr/>
        </p:nvSpPr>
        <p:spPr>
          <a:xfrm>
            <a:off x="9659154" y="3616266"/>
            <a:ext cx="2240925" cy="1200329"/>
          </a:xfrm>
          <a:prstGeom prst="rect">
            <a:avLst/>
          </a:prstGeom>
          <a:noFill/>
        </p:spPr>
        <p:txBody>
          <a:bodyPr wrap="square" rtlCol="0">
            <a:spAutoFit/>
          </a:bodyPr>
          <a:lstStyle/>
          <a:p>
            <a:r>
              <a:rPr lang="zh-CN" altLang="en-US" dirty="0" smtClean="0"/>
              <a:t>气体通断测试</a:t>
            </a:r>
            <a:endParaRPr lang="en-US" altLang="zh-CN" dirty="0" smtClean="0"/>
          </a:p>
          <a:p>
            <a:r>
              <a:rPr lang="zh-CN" altLang="en-US" dirty="0" smtClean="0"/>
              <a:t>泄漏量：</a:t>
            </a:r>
            <a:r>
              <a:rPr lang="de-DE" altLang="zh-CN" dirty="0" smtClean="0"/>
              <a:t>1 </a:t>
            </a:r>
            <a:r>
              <a:rPr lang="de-DE" altLang="zh-CN" dirty="0"/>
              <a:t>or </a:t>
            </a:r>
            <a:r>
              <a:rPr lang="de-DE" altLang="zh-CN" dirty="0" smtClean="0"/>
              <a:t>less</a:t>
            </a:r>
            <a:r>
              <a:rPr lang="zh-CN" altLang="en-US" dirty="0" smtClean="0"/>
              <a:t>；</a:t>
            </a:r>
            <a:endParaRPr lang="en-US" altLang="zh-CN" dirty="0" smtClean="0"/>
          </a:p>
          <a:p>
            <a:r>
              <a:rPr lang="zh-CN" altLang="en-US" dirty="0" smtClean="0"/>
              <a:t>流量：</a:t>
            </a:r>
            <a:r>
              <a:rPr lang="en-US" altLang="zh-CN" dirty="0" smtClean="0"/>
              <a:t>40m/min</a:t>
            </a:r>
            <a:r>
              <a:rPr lang="zh-CN" altLang="en-US" dirty="0" smtClean="0"/>
              <a:t>；</a:t>
            </a:r>
            <a:endParaRPr lang="en-US" altLang="zh-CN" dirty="0" smtClean="0"/>
          </a:p>
          <a:p>
            <a:endParaRPr lang="zh-CN" altLang="en-US" dirty="0"/>
          </a:p>
        </p:txBody>
      </p:sp>
      <p:sp>
        <p:nvSpPr>
          <p:cNvPr id="25" name="文本框 24"/>
          <p:cNvSpPr txBox="1"/>
          <p:nvPr/>
        </p:nvSpPr>
        <p:spPr>
          <a:xfrm>
            <a:off x="1226510" y="5353379"/>
            <a:ext cx="3461400" cy="923330"/>
          </a:xfrm>
          <a:prstGeom prst="rect">
            <a:avLst/>
          </a:prstGeom>
          <a:noFill/>
        </p:spPr>
        <p:txBody>
          <a:bodyPr wrap="square" rtlCol="0">
            <a:spAutoFit/>
          </a:bodyPr>
          <a:lstStyle/>
          <a:p>
            <a:r>
              <a:rPr lang="zh-CN" altLang="en-US" dirty="0" smtClean="0"/>
              <a:t>液流通断测试</a:t>
            </a:r>
            <a:endParaRPr lang="en-US" altLang="zh-CN" dirty="0" smtClean="0"/>
          </a:p>
          <a:p>
            <a:r>
              <a:rPr lang="zh-CN" altLang="en-US" dirty="0" smtClean="0"/>
              <a:t>特性：阀膜片</a:t>
            </a:r>
            <a:r>
              <a:rPr lang="en-US" altLang="zh-CN" dirty="0" smtClean="0"/>
              <a:t>EPDM</a:t>
            </a:r>
            <a:r>
              <a:rPr lang="zh-CN" altLang="en-US" dirty="0" smtClean="0"/>
              <a:t>，</a:t>
            </a:r>
            <a:r>
              <a:rPr lang="en-US" altLang="zh-CN" dirty="0" smtClean="0"/>
              <a:t>FKM</a:t>
            </a:r>
            <a:r>
              <a:rPr lang="zh-CN" altLang="en-US" dirty="0" smtClean="0"/>
              <a:t>，</a:t>
            </a:r>
            <a:r>
              <a:rPr lang="en-US" altLang="zh-CN" dirty="0" smtClean="0"/>
              <a:t>FFKM</a:t>
            </a:r>
            <a:r>
              <a:rPr lang="zh-CN" altLang="en-US" dirty="0" smtClean="0"/>
              <a:t>；满足各种层析液等使用</a:t>
            </a:r>
            <a:endParaRPr lang="zh-CN" altLang="en-US" dirty="0"/>
          </a:p>
        </p:txBody>
      </p:sp>
      <p:sp>
        <p:nvSpPr>
          <p:cNvPr id="4" name="文本框 3"/>
          <p:cNvSpPr txBox="1"/>
          <p:nvPr/>
        </p:nvSpPr>
        <p:spPr>
          <a:xfrm>
            <a:off x="10341102" y="6387921"/>
            <a:ext cx="1700012" cy="369332"/>
          </a:xfrm>
          <a:prstGeom prst="rect">
            <a:avLst/>
          </a:prstGeom>
          <a:noFill/>
        </p:spPr>
        <p:txBody>
          <a:bodyPr wrap="square" rtlCol="0">
            <a:spAutoFit/>
          </a:bodyPr>
          <a:lstStyle/>
          <a:p>
            <a:r>
              <a:rPr lang="en-US" altLang="zh-CN" dirty="0" smtClean="0"/>
              <a:t>R&amp;D </a:t>
            </a:r>
            <a:r>
              <a:rPr lang="zh-CN" altLang="en-US" dirty="0" smtClean="0"/>
              <a:t>临前测试</a:t>
            </a:r>
            <a:endParaRPr lang="zh-CN" altLang="en-US" dirty="0"/>
          </a:p>
        </p:txBody>
      </p:sp>
      <p:pic>
        <p:nvPicPr>
          <p:cNvPr id="7" name="图片 6"/>
          <p:cNvPicPr>
            <a:picLocks noChangeAspect="1"/>
          </p:cNvPicPr>
          <p:nvPr/>
        </p:nvPicPr>
        <p:blipFill>
          <a:blip r:embed="rId8"/>
          <a:stretch>
            <a:fillRect/>
          </a:stretch>
        </p:blipFill>
        <p:spPr>
          <a:xfrm>
            <a:off x="435182" y="4142533"/>
            <a:ext cx="680347" cy="1076438"/>
          </a:xfrm>
          <a:prstGeom prst="rect">
            <a:avLst/>
          </a:prstGeom>
        </p:spPr>
      </p:pic>
    </p:spTree>
    <p:extLst>
      <p:ext uri="{BB962C8B-B14F-4D97-AF65-F5344CB8AC3E}">
        <p14:creationId xmlns:p14="http://schemas.microsoft.com/office/powerpoint/2010/main" xmlns="" val="198369002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820</Words>
  <Application>Microsoft Office PowerPoint</Application>
  <PresentationFormat>自定义</PresentationFormat>
  <Paragraphs>166</Paragraphs>
  <Slides>46</Slides>
  <Notes>0</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46</vt:i4>
      </vt:variant>
    </vt:vector>
  </HeadingPairs>
  <TitlesOfParts>
    <vt:vector size="48" baseType="lpstr">
      <vt:lpstr>Office 主题</vt:lpstr>
      <vt:lpstr>工作表</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Safe stop (PL d, cat. 3) and protection against unintentional start-up (PL d, cat. 3) </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孙晶杰</dc:creator>
  <cp:lastModifiedBy>AD-PC19</cp:lastModifiedBy>
  <cp:revision>49</cp:revision>
  <cp:lastPrinted>2020-07-03T09:09:24Z</cp:lastPrinted>
  <dcterms:created xsi:type="dcterms:W3CDTF">2019-07-30T14:51:56Z</dcterms:created>
  <dcterms:modified xsi:type="dcterms:W3CDTF">2020-08-05T05:01:14Z</dcterms:modified>
</cp:coreProperties>
</file>