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835" r:id="rId2"/>
    <p:sldId id="257" r:id="rId3"/>
    <p:sldId id="345" r:id="rId4"/>
    <p:sldId id="582" r:id="rId5"/>
    <p:sldId id="256" r:id="rId6"/>
    <p:sldId id="373" r:id="rId7"/>
    <p:sldId id="260" r:id="rId8"/>
    <p:sldId id="259" r:id="rId9"/>
    <p:sldId id="455" r:id="rId10"/>
    <p:sldId id="488" r:id="rId11"/>
    <p:sldId id="490" r:id="rId12"/>
    <p:sldId id="342" r:id="rId13"/>
    <p:sldId id="418" r:id="rId14"/>
    <p:sldId id="645" r:id="rId15"/>
    <p:sldId id="737" r:id="rId16"/>
    <p:sldId id="738" r:id="rId17"/>
    <p:sldId id="407" r:id="rId18"/>
    <p:sldId id="1295" r:id="rId19"/>
    <p:sldId id="328" r:id="rId20"/>
    <p:sldId id="335" r:id="rId21"/>
    <p:sldId id="697" r:id="rId22"/>
    <p:sldId id="336" r:id="rId23"/>
    <p:sldId id="340" r:id="rId24"/>
    <p:sldId id="1298" r:id="rId25"/>
    <p:sldId id="650" r:id="rId26"/>
    <p:sldId id="402" r:id="rId27"/>
    <p:sldId id="652" r:id="rId28"/>
    <p:sldId id="447" r:id="rId29"/>
    <p:sldId id="413" r:id="rId30"/>
    <p:sldId id="491" r:id="rId31"/>
    <p:sldId id="492" r:id="rId32"/>
    <p:sldId id="493" r:id="rId33"/>
    <p:sldId id="504" r:id="rId34"/>
    <p:sldId id="505" r:id="rId35"/>
    <p:sldId id="494" r:id="rId36"/>
    <p:sldId id="500" r:id="rId37"/>
    <p:sldId id="696" r:id="rId38"/>
    <p:sldId id="343" r:id="rId39"/>
    <p:sldId id="265" r:id="rId40"/>
    <p:sldId id="266" r:id="rId41"/>
    <p:sldId id="344" r:id="rId42"/>
    <p:sldId id="263" r:id="rId43"/>
    <p:sldId id="655" r:id="rId44"/>
    <p:sldId id="1258"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7E2F"/>
    <a:srgbClr val="43E0E0"/>
    <a:srgbClr val="EC12E0"/>
    <a:srgbClr val="293B1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p:scale>
          <a:sx n="94" d="100"/>
          <a:sy n="94" d="100"/>
        </p:scale>
        <p:origin x="768" y="216"/>
      </p:cViewPr>
      <p:guideLst>
        <p:guide orient="horz" pos="2160"/>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EB358-76AE-4709-BA80-704AE0B20665}" type="datetimeFigureOut">
              <a:rPr lang="zh-CN" altLang="en-US" smtClean="0"/>
              <a:t>2020/8/5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B2EFF-E027-4C70-A14F-8025F5260B3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尊敬的各位同仁，大家上午好，</a:t>
            </a:r>
            <a:endParaRPr lang="en-US" altLang="zh-CN" dirty="0"/>
          </a:p>
          <a:p>
            <a:pPr>
              <a:lnSpc>
                <a:spcPct val="150000"/>
              </a:lnSpc>
            </a:pPr>
            <a:r>
              <a:rPr lang="zh-CN" altLang="en-US" dirty="0">
                <a:sym typeface="+mn-ea"/>
              </a:rPr>
              <a:t>下面由我代表我们万事达，将我们在洁净室围护系统方面总结的一点资料，与大家进行交流分享，以促进我们行业持续发展，如有不足之处，还望各位领导指正。</a:t>
            </a:r>
            <a:endParaRPr lang="zh-CN" altLang="en-US"/>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该实验室配备专业设备</a:t>
            </a:r>
            <a:r>
              <a:rPr lang="en-US" altLang="zh-CN">
                <a:sym typeface="+mn-ea"/>
              </a:rPr>
              <a:t>40</a:t>
            </a:r>
            <a:r>
              <a:rPr lang="zh-CN" altLang="en-US">
                <a:sym typeface="+mn-ea"/>
              </a:rPr>
              <a:t>余台，主要还是围绕围护系统应用中的实际问题而展开，</a:t>
            </a:r>
          </a:p>
          <a:p>
            <a:pPr indent="0">
              <a:buFont typeface="Arial" panose="020B0604020202020204" pitchFamily="34" charset="0"/>
              <a:buNone/>
            </a:pPr>
            <a:r>
              <a:rPr lang="zh-CN" altLang="en-US">
                <a:sym typeface="+mn-ea"/>
              </a:rPr>
              <a:t>最左边的是检测板材，在加工后耐腐蚀性容易下降而展开的研究，</a:t>
            </a:r>
          </a:p>
          <a:p>
            <a:pPr indent="0">
              <a:buFont typeface="Arial" panose="020B0604020202020204" pitchFamily="34" charset="0"/>
              <a:buNone/>
            </a:pPr>
            <a:r>
              <a:rPr lang="zh-CN" altLang="en-US">
                <a:sym typeface="+mn-ea"/>
              </a:rPr>
              <a:t>中间是防止实际应用中不同批次板材可能存在色差的对比</a:t>
            </a:r>
            <a:r>
              <a:rPr lang="zh-CN" altLang="en-US" b="1">
                <a:sym typeface="+mn-ea"/>
              </a:rPr>
              <a:t>色谱仪</a:t>
            </a:r>
            <a:r>
              <a:rPr lang="zh-CN" altLang="en-US">
                <a:sym typeface="+mn-ea"/>
              </a:rPr>
              <a:t>，主要通过色相图谱进行色差对比</a:t>
            </a:r>
          </a:p>
          <a:p>
            <a:pPr indent="0">
              <a:buFont typeface="Arial" panose="020B0604020202020204" pitchFamily="34" charset="0"/>
              <a:buNone/>
            </a:pPr>
            <a:r>
              <a:rPr lang="zh-CN" altLang="en-US">
                <a:sym typeface="+mn-ea"/>
              </a:rPr>
              <a:t>右边是针对不同腐蚀环境下的加速老化实验机，主要检测板材的耐腐蚀情况。</a:t>
            </a:r>
          </a:p>
          <a:p>
            <a:endParaRPr lang="zh-CN" altLang="en-US"/>
          </a:p>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另外玻镁板的起包和龟裂一直是我们行业内应用中的痛点，我们会针对玻镁进行含水率、湿涨等进行实验，</a:t>
            </a:r>
          </a:p>
          <a:p>
            <a:r>
              <a:rPr lang="zh-CN" altLang="en-US">
                <a:sym typeface="+mn-ea"/>
              </a:rPr>
              <a:t>中间的是恒温恒湿试验箱，</a:t>
            </a:r>
            <a:r>
              <a:rPr lang="zh-CN" altLang="en-US" dirty="0">
                <a:sym typeface="+mn-ea"/>
              </a:rPr>
              <a:t>可以进行温度-10~105℃，湿度10~98%的检测，包括在急冷、急热条件下的实验。</a:t>
            </a:r>
          </a:p>
          <a:p>
            <a:r>
              <a:rPr lang="zh-CN" altLang="en-US" dirty="0">
                <a:sym typeface="+mn-ea"/>
              </a:rPr>
              <a:t>右边</a:t>
            </a:r>
            <a:r>
              <a:rPr lang="zh-CN" altLang="en-US">
                <a:sym typeface="+mn-ea"/>
              </a:rPr>
              <a:t>成品粘接的拉拔实验。</a:t>
            </a:r>
            <a:endParaRPr lang="zh-CN" altLang="en-US"/>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下面我们第二项，洁净室围护系统解决方案</a:t>
            </a:r>
          </a:p>
          <a:p>
            <a:pPr indent="0">
              <a:buFont typeface="Arial" panose="020B0604020202020204" pitchFamily="34" charset="0"/>
              <a:buNone/>
            </a:pPr>
            <a:r>
              <a:rPr lang="zh-CN" altLang="en-US">
                <a:sym typeface="+mn-ea"/>
              </a:rPr>
              <a:t>主要从</a:t>
            </a:r>
            <a:r>
              <a:rPr lang="zh-CN" altLang="en-US" b="1">
                <a:sym typeface="+mn-ea"/>
              </a:rPr>
              <a:t>模块化、功能集成化、技术服务、环境友好</a:t>
            </a:r>
            <a:r>
              <a:rPr lang="zh-CN" altLang="en-US">
                <a:sym typeface="+mn-ea"/>
              </a:rPr>
              <a:t>等</a:t>
            </a:r>
            <a:r>
              <a:rPr lang="en-US" altLang="zh-CN">
                <a:sym typeface="+mn-ea"/>
              </a:rPr>
              <a:t>4</a:t>
            </a:r>
            <a:r>
              <a:rPr lang="zh-CN" altLang="en-US">
                <a:sym typeface="+mn-ea"/>
              </a:rPr>
              <a:t>个方面展开</a:t>
            </a:r>
            <a:endParaRPr lang="zh-CN" altLang="en-US"/>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洁净室围护系统是通过</a:t>
            </a:r>
            <a:r>
              <a:rPr lang="zh-CN" altLang="en-US" dirty="0">
                <a:latin typeface="微软雅黑" panose="020B0503020204020204" charset="-122"/>
                <a:ea typeface="微软雅黑" panose="020B0503020204020204" charset="-122"/>
                <a:sym typeface="+mn-ea"/>
              </a:rPr>
              <a:t>吊顶、墙板、门、窗、地面等</a:t>
            </a:r>
            <a:r>
              <a:rPr lang="zh-CN" altLang="en-US">
                <a:sym typeface="+mn-ea"/>
              </a:rPr>
              <a:t>围护组成一个内部空间，从而遮蔽、阻隔不同气候及条件的侵袭，对于围护系统而言，安全性、功能性、建筑形象、绿色环保等缺一不可。</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下面我们看一下围护系统各模块组成部分，</a:t>
            </a:r>
          </a:p>
          <a:p>
            <a:r>
              <a:rPr lang="zh-CN" altLang="en-US"/>
              <a:t>从这两个照片看，围护系统首先是板材与板材连接，其次是与门窗连接，</a:t>
            </a:r>
          </a:p>
          <a:p>
            <a:r>
              <a:rPr lang="zh-CN" altLang="en-US"/>
              <a:t>组合时还会产生大量的阴阳角转角，还有构造需要的回风柱和包柱，</a:t>
            </a:r>
          </a:p>
          <a:p>
            <a:r>
              <a:rPr lang="zh-CN" altLang="en-US"/>
              <a:t>最后是一些附属</a:t>
            </a:r>
            <a:r>
              <a:rPr lang="zh-CN" altLang="en-US" b="1">
                <a:sym typeface="+mn-ea"/>
              </a:rPr>
              <a:t>开关、插座、进风口、送风口等洞口</a:t>
            </a:r>
            <a:r>
              <a:rPr lang="zh-CN" altLang="en-US">
                <a:sym typeface="+mn-ea"/>
              </a:rPr>
              <a:t>，</a:t>
            </a:r>
          </a:p>
          <a:p>
            <a:r>
              <a:rPr lang="zh-CN" altLang="en-US">
                <a:sym typeface="+mn-ea"/>
              </a:rPr>
              <a:t>下面我们来依次研究。</a:t>
            </a:r>
          </a:p>
          <a:p>
            <a:r>
              <a:rPr lang="zh-CN" altLang="en-US">
                <a:sym typeface="+mn-ea"/>
              </a:rPr>
              <a:t>首先我们来看一下在洁净室中存在较多的这种转角。</a:t>
            </a:r>
            <a:endParaRPr lang="en-US" altLang="zh-CN">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早在</a:t>
            </a:r>
            <a:r>
              <a:rPr lang="en-US" altLang="zh-CN">
                <a:sym typeface="+mn-ea"/>
              </a:rPr>
              <a:t>2015</a:t>
            </a:r>
            <a:r>
              <a:rPr lang="zh-CN" altLang="en-US">
                <a:sym typeface="+mn-ea"/>
              </a:rPr>
              <a:t>年</a:t>
            </a:r>
            <a:r>
              <a:rPr lang="en-US" altLang="zh-CN">
                <a:sym typeface="+mn-ea"/>
              </a:rPr>
              <a:t>9</a:t>
            </a:r>
            <a:r>
              <a:rPr lang="zh-CN" altLang="en-US">
                <a:sym typeface="+mn-ea"/>
              </a:rPr>
              <a:t>月份就举行过整体转角板的一个交流会，并同时获得国家专利。</a:t>
            </a:r>
          </a:p>
          <a:p>
            <a:r>
              <a:rPr lang="zh-CN" altLang="en-US">
                <a:sym typeface="+mn-ea"/>
              </a:rPr>
              <a:t>目前国内多家净化围护板材生产厂家，也陆陆续续开发出该产品，提升了项目建设质量，促进洁净室围护系统行业的发展。</a:t>
            </a:r>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171450" indent="-171450">
              <a:buFont typeface="Wingdings" panose="05000000000000000000" charset="0"/>
              <a:buChar char="n"/>
            </a:pPr>
            <a:r>
              <a:rPr lang="zh-CN" altLang="en-US"/>
              <a:t>目前整体转角板可以做成直角转角、圆弧转角、</a:t>
            </a:r>
            <a:r>
              <a:rPr lang="en-US" altLang="zh-CN"/>
              <a:t>T</a:t>
            </a:r>
            <a:r>
              <a:rPr lang="zh-CN" altLang="en-US"/>
              <a:t>型转角，</a:t>
            </a:r>
          </a:p>
          <a:p>
            <a:pPr marL="171450" indent="-171450">
              <a:buFont typeface="Wingdings" panose="05000000000000000000" charset="0"/>
              <a:buChar char="n"/>
            </a:pPr>
            <a:r>
              <a:rPr lang="zh-CN" altLang="en-US"/>
              <a:t>通过不同形式组合搭配，可完成转角位置、隔墙位置包括回风柱位置的组合，</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另外一点是墙体在建造或者使用过程中发生磕碰损坏，这个时候拆换非常麻烦，</a:t>
            </a:r>
          </a:p>
          <a:p>
            <a:pPr marL="171450" indent="-171450">
              <a:buFont typeface="Wingdings" panose="05000000000000000000" charset="0"/>
              <a:buChar char="n"/>
            </a:pPr>
            <a:r>
              <a:rPr lang="zh-CN" altLang="en-US">
                <a:sym typeface="+mn-ea"/>
              </a:rPr>
              <a:t>一般要从墙体一侧拆卸至需要更换位置。</a:t>
            </a:r>
          </a:p>
          <a:p>
            <a:pPr marL="171450" indent="-171450">
              <a:buFont typeface="Wingdings" panose="05000000000000000000" charset="0"/>
              <a:buChar char="n"/>
            </a:pPr>
            <a:r>
              <a:rPr lang="zh-CN" altLang="en-US">
                <a:sym typeface="+mn-ea"/>
              </a:rPr>
              <a:t>为了解决这些难题，我们研究出两种可拆卸系统。</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下面进入解决方案第</a:t>
            </a:r>
            <a:r>
              <a:rPr lang="en-US" altLang="zh-CN">
                <a:sym typeface="+mn-ea"/>
              </a:rPr>
              <a:t>2</a:t>
            </a:r>
            <a:r>
              <a:rPr lang="zh-CN" altLang="en-US">
                <a:sym typeface="+mn-ea"/>
              </a:rPr>
              <a:t>个方面，功能集成化</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功能性第二个方面是在食品车间或一些湿度比较大的房间，有时在板材接缝处产生结露现象</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a:sym typeface="+mn-ea"/>
              </a:rPr>
              <a:t>今天主要按照以下</a:t>
            </a:r>
            <a:r>
              <a:rPr lang="en-US" altLang="zh-CN">
                <a:sym typeface="+mn-ea"/>
              </a:rPr>
              <a:t>4</a:t>
            </a:r>
            <a:r>
              <a:rPr lang="zh-CN" altLang="en-US">
                <a:sym typeface="+mn-ea"/>
              </a:rPr>
              <a:t>个方面展开，</a:t>
            </a:r>
          </a:p>
          <a:p>
            <a:pPr marL="171450" indent="-171450">
              <a:buFont typeface="Arial" panose="020B0604020202020204" pitchFamily="34" charset="0"/>
              <a:buChar char="•"/>
            </a:pPr>
            <a:r>
              <a:rPr lang="zh-CN" altLang="en-US">
                <a:sym typeface="+mn-ea"/>
              </a:rPr>
              <a:t>首先公司介绍在上午的参观已经介绍过，这里就不作介绍 </a:t>
            </a:r>
            <a:r>
              <a:rPr lang="zh-CN" altLang="en-US" sz="800">
                <a:solidFill>
                  <a:schemeClr val="accent2">
                    <a:lumMod val="60000"/>
                    <a:lumOff val="40000"/>
                  </a:schemeClr>
                </a:solidFill>
                <a:sym typeface="+mn-ea"/>
              </a:rPr>
              <a:t>，</a:t>
            </a:r>
            <a:endParaRPr lang="zh-CN" altLang="en-US">
              <a:sym typeface="+mn-ea"/>
            </a:endParaRPr>
          </a:p>
          <a:p>
            <a:pPr marL="171450" indent="-171450">
              <a:buFont typeface="Arial" panose="020B0604020202020204" pitchFamily="34" charset="0"/>
              <a:buChar char="•"/>
            </a:pPr>
            <a:r>
              <a:rPr lang="zh-CN" altLang="en-US">
                <a:sym typeface="+mn-ea"/>
              </a:rPr>
              <a:t>然后主要谈一下洁净室围护系统解决方案，</a:t>
            </a:r>
          </a:p>
          <a:p>
            <a:pPr marL="171450" indent="-171450">
              <a:buFont typeface="Arial" panose="020B0604020202020204" pitchFamily="34" charset="0"/>
              <a:buChar char="•"/>
            </a:pPr>
            <a:r>
              <a:rPr lang="zh-CN" altLang="en-US">
                <a:sym typeface="+mn-ea"/>
              </a:rPr>
              <a:t>其次围绕洁净室围护系统谈一下智能制造的保障或解决方案，</a:t>
            </a:r>
          </a:p>
          <a:p>
            <a:pPr marL="171450" indent="-171450">
              <a:buFont typeface="Arial" panose="020B0604020202020204" pitchFamily="34" charset="0"/>
              <a:buChar char="•"/>
            </a:pPr>
            <a:r>
              <a:rPr lang="zh-CN" altLang="en-US">
                <a:sym typeface="+mn-ea"/>
              </a:rPr>
              <a:t>最后是我们的一些合作伙伴</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这是两种防冷桥板材方案，左边是采用的断桥龙骨，右边是整体断桥。</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a:p>
            <a:r>
              <a:rPr lang="zh-CN" altLang="en-US" dirty="0">
                <a:sym typeface="+mn-ea"/>
              </a:rPr>
              <a:t>另外一个功能集成化是关于细菌的问题，对于围护系统而言，如何避免细菌在围护系统上的滋生速度，将为整体室内环境起到绝对性的影响，从而在满足室内环境的前提下可以降低消毒频率，大家可以试想一下，既能保证环境，又能降低消毒频率意味着什么！</a:t>
            </a:r>
          </a:p>
          <a:p>
            <a:endParaRPr lang="zh-CN" altLang="en-US" dirty="0">
              <a:sym typeface="+mn-ea"/>
            </a:endParaRPr>
          </a:p>
          <a:p>
            <a:r>
              <a:rPr lang="zh-CN" altLang="en-US" dirty="0">
                <a:sym typeface="+mn-ea"/>
              </a:rPr>
              <a:t>我想这才是对于我们广大业主最大价值或意义所在。</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谈到细菌，我们肯定要聊一下消毒，</a:t>
            </a:r>
            <a:r>
              <a:rPr lang="en-US" altLang="zh-CN">
                <a:sym typeface="+mn-ea"/>
              </a:rPr>
              <a:t>VHP</a:t>
            </a:r>
            <a:r>
              <a:rPr lang="zh-CN" altLang="en-US">
                <a:sym typeface="+mn-ea"/>
              </a:rPr>
              <a:t>消毒的方式已逐渐被大家使用和认可，但在导入前期，应用过程中也暴露出一些问题，</a:t>
            </a:r>
          </a:p>
          <a:p>
            <a:pPr marL="171450" indent="-171450">
              <a:buFont typeface="Wingdings" panose="05000000000000000000" charset="0"/>
              <a:buChar char="n"/>
            </a:pPr>
            <a:r>
              <a:rPr lang="zh-CN" altLang="en-US">
                <a:sym typeface="+mn-ea"/>
              </a:rPr>
              <a:t>例如：消毒后</a:t>
            </a:r>
            <a:r>
              <a:rPr lang="zh-CN" altLang="en-US" b="1">
                <a:sym typeface="+mn-ea"/>
              </a:rPr>
              <a:t>有的</a:t>
            </a:r>
            <a:r>
              <a:rPr lang="zh-CN" altLang="en-US">
                <a:sym typeface="+mn-ea"/>
              </a:rPr>
              <a:t> 彩色涂层钢板 会出现的漆层鼓包和脱落问题。在这里我们刨除湿法和干法消毒工艺不谈，作为围护系统保障而言，肯定是耐受越强越好。</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为此我们利用钢板贸易公司资源优势，与油漆厂家</a:t>
            </a:r>
            <a:r>
              <a:rPr lang="zh-CN" altLang="en-US" b="1">
                <a:sym typeface="+mn-ea"/>
              </a:rPr>
              <a:t>贝科，立邦等油漆厂和钢厂</a:t>
            </a:r>
            <a:r>
              <a:rPr lang="zh-CN" altLang="en-US">
                <a:sym typeface="+mn-ea"/>
              </a:rPr>
              <a:t>进行共同研究，其中贝科是宝钢的主要油漆供应商，我们与立邦还有一个联合创新中心。从原材料、加工制造、实际应用全环节的研究。</a:t>
            </a:r>
            <a:endParaRPr lang="zh-CN" altLang="en-US"/>
          </a:p>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下面进入解决方案第</a:t>
            </a:r>
            <a:r>
              <a:rPr lang="en-US" altLang="zh-CN">
                <a:sym typeface="+mn-ea"/>
              </a:rPr>
              <a:t>3</a:t>
            </a:r>
            <a:r>
              <a:rPr lang="zh-CN" altLang="en-US">
                <a:sym typeface="+mn-ea"/>
              </a:rPr>
              <a:t>个方面，</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技术服务支持</a:t>
            </a:r>
            <a:endParaRPr lang="zh-CN" altLang="en-US">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另外对于技术支持中排板，传统的做法多数采用</a:t>
            </a:r>
            <a:r>
              <a:rPr lang="en-US" altLang="zh-CN"/>
              <a:t>CAD</a:t>
            </a:r>
            <a:r>
              <a:rPr lang="zh-CN" altLang="en-US"/>
              <a:t>制图，人为排版。</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b="1">
                <a:solidFill>
                  <a:srgbClr val="808080"/>
                </a:solidFill>
                <a:latin typeface="思源黑体 CN Medium" panose="020B0600000000000000" pitchFamily="34" charset="-122"/>
                <a:ea typeface="思源黑体 CN Medium" panose="020B0600000000000000" pitchFamily="34" charset="-122"/>
                <a:sym typeface="+mn-ea"/>
              </a:rPr>
              <a:t>目前基于</a:t>
            </a:r>
            <a:r>
              <a:rPr lang="en-US" altLang="zh-CN">
                <a:solidFill>
                  <a:srgbClr val="808080"/>
                </a:solidFill>
                <a:latin typeface="思源黑体 CN Medium" panose="020B0600000000000000" pitchFamily="34" charset="-122"/>
                <a:ea typeface="思源黑体 CN Medium" panose="020B0600000000000000" pitchFamily="34" charset="-122"/>
                <a:sym typeface="+mn-ea"/>
              </a:rPr>
              <a:t>BIM</a:t>
            </a:r>
            <a:r>
              <a:rPr lang="zh-CN" altLang="en-US">
                <a:solidFill>
                  <a:srgbClr val="808080"/>
                </a:solidFill>
                <a:latin typeface="思源黑体 CN Medium" panose="020B0600000000000000" pitchFamily="34" charset="-122"/>
                <a:ea typeface="思源黑体 CN Medium" panose="020B0600000000000000" pitchFamily="34" charset="-122"/>
                <a:sym typeface="+mn-ea"/>
              </a:rPr>
              <a:t>技术的虚拟模型排板已逐步实现，尤其在复杂布局且要求墙板与顶板对缝的项目中更为明显。另外可以实现电脑优化计算非标排板，可为项目降低建设成本，</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下面我们进入洁净室围护系统，最后一个模块环境友好化，</a:t>
            </a:r>
          </a:p>
          <a:p>
            <a:r>
              <a:rPr lang="zh-CN" altLang="en-US"/>
              <a:t>谈到这个问题，我想大家会想环境友好化是啥？</a:t>
            </a:r>
          </a:p>
          <a:p>
            <a:r>
              <a:rPr lang="zh-CN" altLang="en-US"/>
              <a:t>我先拿医院举个典型的例子，我们想想以前的医院是啥样子，白墙、白床、白大褂，标准的三白。</a:t>
            </a:r>
          </a:p>
          <a:p>
            <a:pPr marL="171450" indent="-171450">
              <a:buFont typeface="Arial" panose="020B0604020202020204" pitchFamily="34" charset="0"/>
              <a:buChar char="•"/>
            </a:pPr>
            <a:r>
              <a:rPr lang="zh-CN" altLang="en-US"/>
              <a:t>现在我们再看这些案例，</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这里我简单选了</a:t>
            </a:r>
            <a:r>
              <a:rPr lang="en-US" altLang="zh-CN"/>
              <a:t>3</a:t>
            </a:r>
            <a:r>
              <a:rPr lang="zh-CN" altLang="en-US"/>
              <a:t>个图片，相对来讲已经做得不错了，但是我们还有很长的一段路要走，还有有许多观念需要转变，</a:t>
            </a:r>
          </a:p>
          <a:p>
            <a:r>
              <a:rPr dirty="0">
                <a:solidFill>
                  <a:schemeClr val="tx1">
                    <a:lumMod val="65000"/>
                    <a:lumOff val="35000"/>
                  </a:schemeClr>
                </a:solidFill>
                <a:ea typeface="+mn-lt"/>
                <a:cs typeface="+mn-lt"/>
                <a:sym typeface="+mn-ea"/>
              </a:rPr>
              <a:t>心理学家对</a:t>
            </a:r>
            <a:r>
              <a:rPr lang="zh-CN" dirty="0">
                <a:solidFill>
                  <a:schemeClr val="tx1">
                    <a:lumMod val="65000"/>
                    <a:lumOff val="35000"/>
                  </a:schemeClr>
                </a:solidFill>
                <a:ea typeface="+mn-lt"/>
                <a:cs typeface="+mn-lt"/>
                <a:sym typeface="+mn-ea"/>
              </a:rPr>
              <a:t>环境</a:t>
            </a:r>
            <a:r>
              <a:rPr dirty="0">
                <a:solidFill>
                  <a:schemeClr val="tx1">
                    <a:lumMod val="65000"/>
                    <a:lumOff val="35000"/>
                  </a:schemeClr>
                </a:solidFill>
                <a:ea typeface="+mn-lt"/>
                <a:cs typeface="+mn-lt"/>
                <a:sym typeface="+mn-ea"/>
              </a:rPr>
              <a:t>做过研究，不同的色彩能引起人们</a:t>
            </a:r>
            <a:r>
              <a:rPr lang="zh-CN" dirty="0">
                <a:solidFill>
                  <a:schemeClr val="tx1">
                    <a:lumMod val="65000"/>
                    <a:lumOff val="35000"/>
                  </a:schemeClr>
                </a:solidFill>
                <a:ea typeface="+mn-lt"/>
                <a:cs typeface="+mn-lt"/>
                <a:sym typeface="+mn-ea"/>
              </a:rPr>
              <a:t>不同的工作效果和</a:t>
            </a:r>
            <a:r>
              <a:rPr dirty="0">
                <a:solidFill>
                  <a:schemeClr val="tx1">
                    <a:lumMod val="65000"/>
                    <a:lumOff val="35000"/>
                  </a:schemeClr>
                </a:solidFill>
                <a:ea typeface="+mn-lt"/>
                <a:cs typeface="+mn-lt"/>
                <a:sym typeface="+mn-ea"/>
              </a:rPr>
              <a:t>心理效应。</a:t>
            </a:r>
            <a:endParaRPr dirty="0">
              <a:solidFill>
                <a:schemeClr val="tx1">
                  <a:lumMod val="65000"/>
                  <a:lumOff val="35000"/>
                </a:schemeClr>
              </a:solidFill>
              <a:ea typeface="+mn-lt"/>
              <a:cs typeface="+mn-lt"/>
            </a:endParaRPr>
          </a:p>
          <a:p>
            <a:r>
              <a:rPr lang="zh-CN" altLang="en-US"/>
              <a:t>最终的一切是提升药品质量、提升工作效率，改善作业环境</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在洁净室领域方面，我们的定位是做专业的洁净室围护系统服务商，我们提供的不仅仅是产品、是服务、是解决方案。</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首先进入第一部分，公司介绍</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下面进入第三部分，智能制造的应用，上午参观过程大家基本上已经感受到，下面简单回顾一下</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在生产管理方面，我们实行的是</a:t>
            </a:r>
            <a:r>
              <a:rPr lang="en-US" altLang="zh-CN" dirty="0">
                <a:sym typeface="+mn-ea"/>
              </a:rPr>
              <a:t>TPM5S</a:t>
            </a:r>
            <a:r>
              <a:rPr lang="zh-CN" altLang="en-US" dirty="0">
                <a:sym typeface="+mn-ea"/>
              </a:rPr>
              <a:t>现场管理方面，在</a:t>
            </a:r>
            <a:r>
              <a:rPr lang="en-US" altLang="zh-CN" dirty="0">
                <a:sym typeface="+mn-ea"/>
              </a:rPr>
              <a:t>TPM5S</a:t>
            </a:r>
            <a:r>
              <a:rPr lang="zh-CN" altLang="en-US" dirty="0">
                <a:sym typeface="+mn-ea"/>
              </a:rPr>
              <a:t>现场管理的基础上，我们也是行业内最早导入精益生产管理的公司，</a:t>
            </a:r>
            <a:endParaRPr lang="zh-CN" altLang="en-US" dirty="0"/>
          </a:p>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同时拥有</a:t>
            </a:r>
            <a:r>
              <a:rPr lang="en-US" altLang="zh-CN"/>
              <a:t>C-TQC</a:t>
            </a:r>
            <a:r>
              <a:rPr lang="zh-CN" altLang="en-US"/>
              <a:t>质量管理体系，和质量可追溯体系</a:t>
            </a:r>
          </a:p>
          <a:p>
            <a:pPr marL="171450" indent="-171450">
              <a:buFont typeface="Arial" panose="020B0604020202020204" pitchFamily="34" charset="0"/>
              <a:buChar char="•"/>
            </a:pPr>
            <a:r>
              <a:rPr lang="zh-CN" altLang="en-US"/>
              <a:t>每一张自动线下线的板材，均会有一个日期编码，根据日期编码可追溯到具体的原辅材的使用及检验记录。</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下面我列举了一些围护板材容易出现的一些问题，一部分是人的问题，一部分是工艺的原因，</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针对这些问题，我们有一个研究院的平台，目前平台拥有个专业研究人员共计</a:t>
            </a:r>
            <a:r>
              <a:rPr lang="en-US" dirty="0">
                <a:sym typeface="+mn-ea"/>
              </a:rPr>
              <a:t>76</a:t>
            </a:r>
            <a:r>
              <a:rPr lang="zh-CN" altLang="en-US" dirty="0">
                <a:sym typeface="+mn-ea"/>
              </a:rPr>
              <a:t>余人，</a:t>
            </a:r>
          </a:p>
          <a:p>
            <a:endParaRPr lang="zh-CN" altLang="en-US" dirty="0"/>
          </a:p>
          <a:p>
            <a:r>
              <a:rPr lang="zh-CN" altLang="en-US" dirty="0">
                <a:sym typeface="+mn-ea"/>
              </a:rPr>
              <a:t>结合研究院平台、国内外设备厂家，包括去德国学习，前后历时近两年的时间，完成了净化板自动化生产线的研发、制造、投产。</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传统手工板生产线总长度</a:t>
            </a:r>
            <a:r>
              <a:rPr lang="en-US" altLang="zh-CN" dirty="0">
                <a:sym typeface="+mn-ea"/>
              </a:rPr>
              <a:t>30</a:t>
            </a:r>
            <a:r>
              <a:rPr lang="zh-CN" altLang="en-US" dirty="0">
                <a:sym typeface="+mn-ea"/>
              </a:rPr>
              <a:t>米以内，</a:t>
            </a:r>
            <a:r>
              <a:rPr lang="en-US" altLang="zh-CN" dirty="0">
                <a:sym typeface="+mn-ea"/>
              </a:rPr>
              <a:t>90%</a:t>
            </a:r>
            <a:r>
              <a:rPr lang="zh-CN" altLang="en-US" dirty="0">
                <a:sym typeface="+mn-ea"/>
              </a:rPr>
              <a:t>的靠人工作或控制质量，</a:t>
            </a:r>
            <a:endParaRPr lang="zh-CN" altLang="en-US" dirty="0"/>
          </a:p>
          <a:p>
            <a:pPr indent="0">
              <a:buFont typeface="Arial" panose="020B0604020202020204" pitchFamily="34" charset="0"/>
              <a:buNone/>
            </a:pPr>
            <a:r>
              <a:rPr lang="zh-CN" altLang="en-US" dirty="0">
                <a:sym typeface="+mn-ea"/>
              </a:rPr>
              <a:t>新产线从面板成型、岩棉自动切割、自动填棉、自动涂胶、高精度复合、自动码垛，总长度</a:t>
            </a:r>
            <a:r>
              <a:rPr lang="en-US" altLang="zh-CN" dirty="0">
                <a:sym typeface="+mn-ea"/>
              </a:rPr>
              <a:t>180</a:t>
            </a:r>
            <a:r>
              <a:rPr lang="zh-CN" altLang="en-US" dirty="0">
                <a:sym typeface="+mn-ea"/>
              </a:rPr>
              <a:t>米，实现了</a:t>
            </a:r>
            <a:r>
              <a:rPr lang="en-US" altLang="zh-CN" dirty="0">
                <a:sym typeface="+mn-ea"/>
              </a:rPr>
              <a:t>90%</a:t>
            </a:r>
            <a:r>
              <a:rPr lang="zh-CN" altLang="en-US" dirty="0">
                <a:sym typeface="+mn-ea"/>
              </a:rPr>
              <a:t>以上由设备来完成工作，生产完成即可发货，无需加压等待，单日单线设计产能</a:t>
            </a:r>
            <a:r>
              <a:rPr lang="en-US" altLang="zh-CN" dirty="0">
                <a:sym typeface="+mn-ea"/>
              </a:rPr>
              <a:t>6000M2</a:t>
            </a:r>
            <a:r>
              <a:rPr lang="zh-CN" altLang="en-US" dirty="0">
                <a:sym typeface="+mn-ea"/>
              </a:rPr>
              <a:t>。年产净化围护板材</a:t>
            </a:r>
            <a:r>
              <a:rPr lang="en-US" altLang="zh-CN" dirty="0">
                <a:sym typeface="+mn-ea"/>
              </a:rPr>
              <a:t>200</a:t>
            </a:r>
            <a:r>
              <a:rPr lang="zh-CN" altLang="en-US" dirty="0">
                <a:sym typeface="+mn-ea"/>
              </a:rPr>
              <a:t>余万平方。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最后是在智能制造的最后一个环节，板材下线采用的是机器人码垛的形式，解决了实际应用过程中，板材拖、拉、拽等引起的板面损伤，从各个环节保证板面的耐腐蚀性能。</a:t>
            </a:r>
          </a:p>
          <a:p>
            <a:pPr marL="171450" indent="-171450">
              <a:buFont typeface="Wingdings" panose="05000000000000000000" charset="0"/>
              <a:buChar char="n"/>
            </a:pPr>
            <a:r>
              <a:rPr lang="zh-CN" altLang="en-US"/>
              <a:t>另外在门窗制造方面，我们也是采用的机器人加工装平台的焊接模式，从而保证门框的尺寸精度、和焊接质量。</a:t>
            </a:r>
          </a:p>
          <a:p>
            <a:pPr marL="171450" indent="-171450">
              <a:buFont typeface="Wingdings" panose="05000000000000000000" charset="0"/>
              <a:buChar char="n"/>
            </a:pPr>
            <a:r>
              <a:rPr lang="zh-CN" altLang="en-US"/>
              <a:t>实际上这些方面都是为了解决传统制造过程中，产品质量受人为因素影响大的问题而做出的改善，</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我们的集团董事长为我们这条新产线总结到：科技让每一张净化板品质都一样。</a:t>
            </a:r>
          </a:p>
          <a:p>
            <a:r>
              <a:rPr lang="zh-CN" altLang="en-US"/>
              <a:t>我们将始终秉持这条理念，为我们行业的发展，为生产技术的持续改进而努力！</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a:solidFill>
            <a:srgbClr val="FF0000"/>
          </a:solidFill>
        </p:spPr>
        <p:txBody>
          <a:bodyPr/>
          <a:lstStyle/>
          <a:p>
            <a:r>
              <a:rPr lang="zh-CN" altLang="en-US">
                <a:sym typeface="+mn-ea"/>
              </a:rPr>
              <a:t>我们集团公司创立于</a:t>
            </a:r>
            <a:r>
              <a:rPr lang="en-US" altLang="zh-CN">
                <a:sym typeface="+mn-ea"/>
              </a:rPr>
              <a:t>1978</a:t>
            </a:r>
            <a:r>
              <a:rPr lang="zh-CN" altLang="en-US">
                <a:sym typeface="+mn-ea"/>
              </a:rPr>
              <a:t>年，</a:t>
            </a:r>
            <a:r>
              <a:rPr lang="zh-CN" altLang="en-US" dirty="0">
                <a:latin typeface="微软雅黑" panose="020B0503020204020204" charset="-122"/>
                <a:ea typeface="微软雅黑" panose="020B0503020204020204" charset="-122"/>
                <a:sym typeface="+mn-ea"/>
              </a:rPr>
              <a:t>四</a:t>
            </a:r>
            <a:r>
              <a:rPr lang="zh-CN" altLang="zh-CN" dirty="0">
                <a:latin typeface="微软雅黑" panose="020B0503020204020204" charset="-122"/>
                <a:ea typeface="微软雅黑" panose="020B0503020204020204" charset="-122"/>
                <a:sym typeface="+mn-ea"/>
              </a:rPr>
              <a:t>十余年的发展，现已成为集</a:t>
            </a:r>
            <a:r>
              <a:rPr lang="zh-CN" altLang="en-US" dirty="0">
                <a:latin typeface="微软雅黑" panose="020B0503020204020204" charset="-122"/>
                <a:ea typeface="微软雅黑" panose="020B0503020204020204" charset="-122"/>
                <a:sym typeface="+mn-ea"/>
              </a:rPr>
              <a:t>建筑钢品</a:t>
            </a:r>
            <a:r>
              <a:rPr lang="zh-CN" altLang="zh-CN" dirty="0">
                <a:latin typeface="微软雅黑" panose="020B0503020204020204" charset="-122"/>
                <a:ea typeface="微软雅黑" panose="020B0503020204020204" charset="-122"/>
                <a:sym typeface="+mn-ea"/>
              </a:rPr>
              <a:t>、钢板贸易，钢板三大核心产业于一体的集团化企业</a:t>
            </a:r>
            <a:r>
              <a:rPr lang="zh-CN" altLang="en-US" dirty="0">
                <a:latin typeface="微软雅黑" panose="020B0503020204020204" charset="-122"/>
                <a:ea typeface="微软雅黑" panose="020B0503020204020204" charset="-122"/>
                <a:sym typeface="+mn-ea"/>
              </a:rPr>
              <a:t>。</a:t>
            </a:r>
            <a:endParaRPr lang="zh-CN" altLang="en-US" dirty="0">
              <a:latin typeface="微软雅黑" panose="020B0503020204020204" charset="-122"/>
              <a:ea typeface="微软雅黑" panose="020B0503020204020204" charset="-122"/>
            </a:endParaRPr>
          </a:p>
          <a:p>
            <a:r>
              <a:rPr lang="zh-CN" altLang="en-US">
                <a:sym typeface="+mn-ea"/>
              </a:rPr>
              <a:t>我们洁净室围护系统属于建筑钢品公司的下属子公司，钢贸公司是我们彩涂板的上游原材供应商，钢贸公司是目前国内最大的涂镀钢板贸易商，</a:t>
            </a:r>
            <a:r>
              <a:rPr lang="en-US" altLang="zh-CN">
                <a:sym typeface="+mn-ea"/>
              </a:rPr>
              <a:t>18</a:t>
            </a:r>
            <a:r>
              <a:rPr lang="zh-CN" altLang="en-US">
                <a:sym typeface="+mn-ea"/>
              </a:rPr>
              <a:t>年实现近</a:t>
            </a:r>
            <a:r>
              <a:rPr lang="en-US" altLang="zh-CN">
                <a:sym typeface="+mn-ea"/>
              </a:rPr>
              <a:t>50</a:t>
            </a:r>
            <a:r>
              <a:rPr lang="zh-CN" altLang="en-US">
                <a:sym typeface="+mn-ea"/>
              </a:rPr>
              <a:t>万吨彩涂钢板供应，其中宝钢产品</a:t>
            </a:r>
            <a:r>
              <a:rPr lang="en-US" altLang="zh-CN">
                <a:sym typeface="+mn-ea"/>
              </a:rPr>
              <a:t>25</a:t>
            </a:r>
            <a:r>
              <a:rPr lang="zh-CN" altLang="en-US">
                <a:sym typeface="+mn-ea"/>
              </a:rPr>
              <a:t>万余吨占接近一半。</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ea typeface="+mn-lt"/>
                <a:sym typeface="+mn-ea"/>
              </a:rPr>
              <a:t>成为洁净室围护系统领域最具品牌影响力的企业是我们的企业愿景，</a:t>
            </a:r>
          </a:p>
          <a:p>
            <a:pPr marL="171450" indent="-171450">
              <a:buFont typeface="Arial" panose="020B0604020202020204" pitchFamily="34" charset="0"/>
              <a:buChar char="•"/>
            </a:pPr>
            <a:r>
              <a:rPr lang="zh-CN" altLang="en-US" dirty="0">
                <a:ea typeface="+mn-lt"/>
                <a:sym typeface="+mn-ea"/>
              </a:rPr>
              <a:t>上面照片是我们钢品公司总部生产基地</a:t>
            </a:r>
            <a:r>
              <a:rPr lang="en-US" altLang="zh-CN" dirty="0">
                <a:ea typeface="+mn-lt"/>
                <a:sym typeface="+mn-ea"/>
              </a:rPr>
              <a:t>400</a:t>
            </a:r>
            <a:r>
              <a:rPr lang="zh-CN" altLang="en-US" dirty="0">
                <a:ea typeface="+mn-lt"/>
                <a:sym typeface="+mn-ea"/>
              </a:rPr>
              <a:t>亩，生产车间</a:t>
            </a:r>
            <a:r>
              <a:rPr lang="en-US" altLang="zh-CN" dirty="0">
                <a:ea typeface="+mn-lt"/>
                <a:sym typeface="+mn-ea"/>
              </a:rPr>
              <a:t>8.4</a:t>
            </a:r>
            <a:r>
              <a:rPr lang="zh-CN" altLang="en-US" dirty="0">
                <a:ea typeface="+mn-lt"/>
                <a:sym typeface="+mn-ea"/>
              </a:rPr>
              <a:t>万平方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目前我们已获得国家级高新技术企业、山东省企业技术中心、</a:t>
            </a:r>
          </a:p>
          <a:p>
            <a:r>
              <a:rPr lang="zh-CN" dirty="0">
                <a:solidFill>
                  <a:schemeClr val="tx1">
                    <a:lumMod val="65000"/>
                    <a:lumOff val="35000"/>
                  </a:schemeClr>
                </a:solidFill>
                <a:ea typeface="+mn-lt"/>
                <a:cs typeface="+mn-lt"/>
                <a:sym typeface="+mn-ea"/>
              </a:rPr>
              <a:t>另外是</a:t>
            </a:r>
            <a:r>
              <a:rPr dirty="0">
                <a:solidFill>
                  <a:schemeClr val="tx1">
                    <a:lumMod val="65000"/>
                    <a:lumOff val="35000"/>
                  </a:schemeClr>
                </a:solidFill>
                <a:ea typeface="+mn-lt"/>
                <a:cs typeface="+mn-lt"/>
                <a:sym typeface="+mn-ea"/>
              </a:rPr>
              <a:t>中国医药设备工程协会</a:t>
            </a:r>
            <a:r>
              <a:rPr lang="zh-CN" dirty="0">
                <a:solidFill>
                  <a:schemeClr val="tx1">
                    <a:lumMod val="65000"/>
                    <a:lumOff val="35000"/>
                  </a:schemeClr>
                </a:solidFill>
                <a:ea typeface="+mn-lt"/>
                <a:cs typeface="+mn-lt"/>
                <a:sym typeface="+mn-ea"/>
              </a:rPr>
              <a:t>、</a:t>
            </a:r>
            <a:r>
              <a:rPr dirty="0">
                <a:solidFill>
                  <a:schemeClr val="tx1">
                    <a:lumMod val="65000"/>
                    <a:lumOff val="35000"/>
                  </a:schemeClr>
                </a:solidFill>
                <a:ea typeface="+mn-lt"/>
                <a:cs typeface="+mn-lt"/>
                <a:sym typeface="+mn-ea"/>
              </a:rPr>
              <a:t>中国电子学会</a:t>
            </a:r>
            <a:r>
              <a:rPr lang="zh-CN" dirty="0">
                <a:solidFill>
                  <a:schemeClr val="tx1">
                    <a:lumMod val="65000"/>
                    <a:lumOff val="35000"/>
                  </a:schemeClr>
                </a:solidFill>
                <a:ea typeface="+mn-lt"/>
                <a:cs typeface="+mn-lt"/>
                <a:sym typeface="+mn-ea"/>
              </a:rPr>
              <a:t>等，中国制药装备行业协会、上海室内环境净化行业协会的</a:t>
            </a:r>
            <a:r>
              <a:rPr dirty="0">
                <a:solidFill>
                  <a:schemeClr val="tx1">
                    <a:lumMod val="65000"/>
                    <a:lumOff val="35000"/>
                  </a:schemeClr>
                </a:solidFill>
                <a:ea typeface="+mn-lt"/>
                <a:cs typeface="+mn-lt"/>
                <a:sym typeface="+mn-ea"/>
              </a:rPr>
              <a:t>会员单位</a:t>
            </a:r>
            <a:endParaRPr lang="zh-CN" dirty="0">
              <a:solidFill>
                <a:schemeClr val="tx1">
                  <a:lumMod val="65000"/>
                  <a:lumOff val="35000"/>
                </a:schemeClr>
              </a:solidFill>
              <a:ea typeface="+mn-lt"/>
              <a:cs typeface="+mn-lt"/>
              <a:sym typeface="+mn-ea"/>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目前主要业务板块涉及医药、电子、食品、航空航天等方面</a:t>
            </a:r>
            <a:endParaRPr lang="zh-CN" altLang="en-US"/>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我们目前可以为行业提供墙板系统、吊顶系统、洁净门、洁净视窗以及相关产品研发、制造、咨询与服务等</a:t>
            </a:r>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公司配有一流的检测中心及实验室，</a:t>
            </a:r>
          </a:p>
          <a:p>
            <a:pPr indent="0">
              <a:buFont typeface="Arial" panose="020B0604020202020204" pitchFamily="34" charset="0"/>
              <a:buNone/>
            </a:pPr>
            <a:r>
              <a:rPr lang="zh-CN" altLang="en-US">
                <a:sym typeface="+mn-ea"/>
              </a:rPr>
              <a:t>主要负责从原材到成品及应用等各方面检测，</a:t>
            </a:r>
          </a:p>
          <a:p>
            <a:pPr indent="0">
              <a:buFont typeface="Arial" panose="020B0604020202020204" pitchFamily="34" charset="0"/>
              <a:buNone/>
            </a:pPr>
            <a:r>
              <a:rPr lang="zh-CN" altLang="en-US">
                <a:sym typeface="+mn-ea"/>
              </a:rPr>
              <a:t>该实验室获得中国建筑金属结构协会颁发的，金属屋墙面系统指定检测、鉴定实验室等荣誉</a:t>
            </a:r>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5" name="页脚占位符 4"/>
          <p:cNvSpPr>
            <a:spLocks noGrp="1"/>
          </p:cNvSpPr>
          <p:nvPr>
            <p:ph type="ftr" sz="quarter" idx="11"/>
          </p:nvPr>
        </p:nvSpPr>
        <p:spPr/>
        <p:txBody>
          <a:bodyPr/>
          <a:lstStyle>
            <a:lvl1pPr>
              <a:defRPr sz="1200">
                <a:latin typeface="+mn-ea"/>
                <a:ea typeface="+mn-ea"/>
              </a:defRPr>
            </a:lvl1pPr>
          </a:lstStyle>
          <a:p>
            <a:r>
              <a:rPr lang="zh-CN" altLang="en-US" dirty="0"/>
              <a:t>成为洁净室围护系统领域最值得信赖的企业</a:t>
            </a:r>
          </a:p>
        </p:txBody>
      </p:sp>
      <p:sp>
        <p:nvSpPr>
          <p:cNvPr id="6" name="灯片编号占位符 5"/>
          <p:cNvSpPr>
            <a:spLocks noGrp="1"/>
          </p:cNvSpPr>
          <p:nvPr>
            <p:ph type="sldNum" sz="quarter" idx="12"/>
          </p:nvPr>
        </p:nvSpPr>
        <p:spPr/>
        <p:txBody>
          <a:bodyPr/>
          <a:lstStyle/>
          <a:p>
            <a:fld id="{CD220B63-1702-4FE4-B2AD-A95BEDEB379C}" type="slidenum">
              <a:rPr lang="zh-CN" altLang="en-US" smtClean="0"/>
              <a:t>‹#›</a:t>
            </a:fld>
            <a:endParaRPr lang="zh-CN" altLang="en-US"/>
          </a:p>
        </p:txBody>
      </p:sp>
      <p:sp>
        <p:nvSpPr>
          <p:cNvPr id="7" name="矩形 6"/>
          <p:cNvSpPr/>
          <p:nvPr userDrawn="1"/>
        </p:nvSpPr>
        <p:spPr>
          <a:xfrm>
            <a:off x="0" y="552660"/>
            <a:ext cx="12192000" cy="5727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8" name="矩形 7"/>
          <p:cNvSpPr/>
          <p:nvPr userDrawn="1"/>
        </p:nvSpPr>
        <p:spPr>
          <a:xfrm>
            <a:off x="0" y="552660"/>
            <a:ext cx="12192000" cy="5727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nvPr>
        </p:nvSpPr>
        <p:spPr/>
        <p:txBody>
          <a:bodyPr/>
          <a:lstStyle/>
          <a:p>
            <a:fld id="{ED95C27A-BE37-4792-AD8E-6595CA0F45A1}" type="datetime1">
              <a:rPr lang="zh-CN" altLang="en-US" smtClean="0"/>
              <a:t>2020/8/5</a:t>
            </a:fld>
            <a:endParaRPr lang="zh-CN" altLang="en-US"/>
          </a:p>
        </p:txBody>
      </p:sp>
      <p:sp>
        <p:nvSpPr>
          <p:cNvPr id="6" name="灯片编号占位符 5"/>
          <p:cNvSpPr>
            <a:spLocks noGrp="1"/>
          </p:cNvSpPr>
          <p:nvPr>
            <p:ph type="sldNum" sz="quarter" idx="12"/>
          </p:nvPr>
        </p:nvSpPr>
        <p:spPr/>
        <p:txBody>
          <a:bodyPr/>
          <a:lstStyle/>
          <a:p>
            <a:fld id="{CD220B63-1702-4FE4-B2AD-A95BEDEB379C}" type="slidenum">
              <a:rPr lang="zh-CN" altLang="en-US" smtClean="0"/>
              <a:t>‹#›</a:t>
            </a:fld>
            <a:endParaRPr lang="zh-CN" altLang="en-US"/>
          </a:p>
        </p:txBody>
      </p:sp>
      <p:sp>
        <p:nvSpPr>
          <p:cNvPr id="7" name="页脚占位符 4"/>
          <p:cNvSpPr txBox="1"/>
          <p:nvPr userDrawn="1"/>
        </p:nvSpPr>
        <p:spPr>
          <a:xfrm>
            <a:off x="4038600" y="6356350"/>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e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成为洁净室围护系统领域最值得信赖的企业</a:t>
            </a:r>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bg1"/>
        </a:solidFill>
        <a:effectLst/>
      </p:bgPr>
    </p:bg>
    <p:spTree>
      <p:nvGrpSpPr>
        <p:cNvPr id="1" name=""/>
        <p:cNvGrpSpPr/>
        <p:nvPr/>
      </p:nvGrpSpPr>
      <p:grpSpPr>
        <a:xfrm>
          <a:off x="0" y="0"/>
          <a:ext cx="0" cy="0"/>
          <a:chOff x="0" y="0"/>
          <a:chExt cx="0" cy="0"/>
        </a:xfrm>
      </p:grpSpPr>
      <p:pic>
        <p:nvPicPr>
          <p:cNvPr id="5124" name="图片 2"/>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5122" name="矩形 6"/>
          <p:cNvSpPr/>
          <p:nvPr/>
        </p:nvSpPr>
        <p:spPr>
          <a:xfrm>
            <a:off x="7647940" y="5106670"/>
            <a:ext cx="4236720" cy="1198880"/>
          </a:xfrm>
          <a:prstGeom prst="rect">
            <a:avLst/>
          </a:prstGeom>
          <a:noFill/>
          <a:ln w="9525">
            <a:noFill/>
          </a:ln>
        </p:spPr>
        <p:txBody>
          <a:bodyPr wrap="square" anchor="t">
            <a:spAutoFit/>
          </a:bodyPr>
          <a:lstStyle/>
          <a:p>
            <a:pPr lvl="0" indent="0" eaLnBrk="1" hangingPunct="1">
              <a:lnSpc>
                <a:spcPct val="150000"/>
              </a:lnSpc>
            </a:pPr>
            <a:r>
              <a:rPr lang="zh-CN" altLang="en-US" sz="1200">
                <a:latin typeface="微软雅黑" panose="020B0503020204020204" charset="-122"/>
                <a:ea typeface="微软雅黑" panose="020B0503020204020204" charset="-122"/>
              </a:rPr>
              <a:t>400-118-0688www.wiskind.com.cn 股票代码：830906</a:t>
            </a:r>
          </a:p>
          <a:p>
            <a:pPr lvl="0" indent="0" eaLnBrk="1" hangingPunct="1">
              <a:lnSpc>
                <a:spcPct val="150000"/>
              </a:lnSpc>
            </a:pPr>
            <a:r>
              <a:rPr lang="zh-CN" altLang="en-US" sz="1200">
                <a:latin typeface="微软雅黑" panose="020B0503020204020204" charset="-122"/>
                <a:ea typeface="微软雅黑" panose="020B0503020204020204" charset="-122"/>
              </a:rPr>
              <a:t>地址：中国·山东省博兴经济开发区兴博五路800号</a:t>
            </a:r>
          </a:p>
          <a:p>
            <a:pPr lvl="0" indent="0" eaLnBrk="1" hangingPunct="1">
              <a:lnSpc>
                <a:spcPct val="150000"/>
              </a:lnSpc>
            </a:pPr>
            <a:r>
              <a:rPr lang="zh-CN" altLang="en-US" sz="1200">
                <a:latin typeface="微软雅黑" panose="020B0503020204020204" charset="-122"/>
                <a:ea typeface="微软雅黑" panose="020B0503020204020204" charset="-122"/>
              </a:rPr>
              <a:t>电话：86-543-2165 </a:t>
            </a:r>
            <a:r>
              <a:rPr lang="en-US" altLang="zh-CN" sz="1200">
                <a:latin typeface="微软雅黑" panose="020B0503020204020204" charset="-122"/>
                <a:ea typeface="微软雅黑" panose="020B0503020204020204" charset="-122"/>
              </a:rPr>
              <a:t>181</a:t>
            </a:r>
          </a:p>
          <a:p>
            <a:pPr lvl="0" indent="0" eaLnBrk="1" hangingPunct="1">
              <a:lnSpc>
                <a:spcPct val="150000"/>
              </a:lnSpc>
            </a:pPr>
            <a:r>
              <a:rPr lang="zh-CN" altLang="en-US" sz="1200" b="1">
                <a:latin typeface="微软雅黑" panose="020B0503020204020204" charset="-122"/>
                <a:ea typeface="微软雅黑" panose="020B0503020204020204" charset="-122"/>
              </a:rPr>
              <a:t>www.wiskind.com.cn</a:t>
            </a:r>
          </a:p>
        </p:txBody>
      </p:sp>
      <p:sp>
        <p:nvSpPr>
          <p:cNvPr id="2" name="标题 1"/>
          <p:cNvSpPr>
            <a:spLocks noGrp="1"/>
          </p:cNvSpPr>
          <p:nvPr>
            <p:ph type="title"/>
          </p:nvPr>
        </p:nvSpPr>
        <p:spPr>
          <a:xfrm>
            <a:off x="5949256" y="2095768"/>
            <a:ext cx="5977185" cy="1325563"/>
          </a:xfrm>
          <a:prstGeom prst="rect">
            <a:avLst/>
          </a:prstGeom>
        </p:spPr>
        <p:txBody>
          <a:bodyPr>
            <a:normAutofit/>
          </a:bodyPr>
          <a:lstStyle>
            <a:lvl1pPr>
              <a:defRPr sz="3600" b="1">
                <a:latin typeface="Arial" panose="020B0604020202020204" pitchFamily="34" charset="0"/>
                <a:ea typeface="Arial" panose="020B0604020202020204" pitchFamily="34" charset="0"/>
                <a:cs typeface="Arial" panose="020B0604020202020204" pitchFamily="34" charset="0"/>
              </a:defRPr>
            </a:lvl1pPr>
          </a:lstStyle>
          <a:p>
            <a:pPr fontAlgn="base"/>
            <a:r>
              <a:rPr lang="zh-CN" altLang="en-US" strike="noStrike" noProof="1"/>
              <a:t>单击此处编辑母版标题样式</a:t>
            </a:r>
          </a:p>
        </p:txBody>
      </p:sp>
      <p:sp>
        <p:nvSpPr>
          <p:cNvPr id="10" name="日期占位符 2"/>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56F77B7-3B6F-8349-B266-FD377AA8EB29}" type="datetime1">
              <a:rPr kumimoji="0" lang="zh-CN" altLang="en-US" sz="1200" b="0" i="0" u="none" strike="noStrike" kern="1200" cap="none" spc="0" normalizeH="0" baseline="0" noProof="0" smtClean="0">
                <a:ln>
                  <a:noFill/>
                </a:ln>
                <a:solidFill>
                  <a:srgbClr val="898989"/>
                </a:solidFill>
                <a:effectLst/>
                <a:uLnTx/>
                <a:uFillTx/>
                <a:latin typeface="等线" panose="02010600030101010101" pitchFamily="2" charset="-122"/>
                <a:ea typeface="宋体" panose="02010600030101010101" pitchFamily="2" charset="-122"/>
                <a:cs typeface="等线" panose="02010600030101010101" pitchFamily="2" charset="-122"/>
              </a:rPr>
              <a:t>2020/8/5</a:t>
            </a:fld>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宋体" panose="02010600030101010101" pitchFamily="2" charset="-122"/>
              <a:cs typeface="等线" panose="02010600030101010101" pitchFamily="2" charset="-122"/>
            </a:endParaRPr>
          </a:p>
        </p:txBody>
      </p:sp>
      <p:pic>
        <p:nvPicPr>
          <p:cNvPr id="4" name="图片 3" descr="新logo二维码"/>
          <p:cNvPicPr>
            <a:picLocks noChangeAspect="1"/>
          </p:cNvPicPr>
          <p:nvPr userDrawn="1"/>
        </p:nvPicPr>
        <p:blipFill>
          <a:blip r:embed="rId3"/>
          <a:stretch>
            <a:fillRect/>
          </a:stretch>
        </p:blipFill>
        <p:spPr>
          <a:xfrm>
            <a:off x="7666355" y="4109085"/>
            <a:ext cx="984250" cy="984250"/>
          </a:xfrm>
          <a:prstGeom prst="rect">
            <a:avLst/>
          </a:prstGeom>
        </p:spPr>
      </p:pic>
    </p:spTree>
  </p:cSld>
  <p:clrMapOvr>
    <a:masterClrMapping/>
  </p:clrMapOvr>
  <p:hf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FB621-D5C2-4E84-9946-4996AF774DAF}" type="datetime1">
              <a:rPr lang="zh-CN" altLang="en-US" smtClean="0"/>
              <a:t>2020/8/5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成为洁净室围护系统领域最值得信赖的企业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20B63-1702-4FE4-B2AD-A95BEDEB379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21160;&#30011;.mp4" TargetMode="Externa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5.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5.pn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video" Target="../media/media1.mp4"/><Relationship Id="rId7" Type="http://schemas.openxmlformats.org/officeDocument/2006/relationships/image" Target="../media/image83.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png"/><Relationship Id="rId7"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png"/><Relationship Id="rId7"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5.png"/><Relationship Id="rId7"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png"/><Relationship Id="rId9"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jpeg"/><Relationship Id="rId18" Type="http://schemas.openxmlformats.org/officeDocument/2006/relationships/image" Target="../media/image147.png"/><Relationship Id="rId3" Type="http://schemas.openxmlformats.org/officeDocument/2006/relationships/image" Target="../media/image132.jpeg"/><Relationship Id="rId21" Type="http://schemas.openxmlformats.org/officeDocument/2006/relationships/image" Target="../media/image150.jpeg"/><Relationship Id="rId7" Type="http://schemas.openxmlformats.org/officeDocument/2006/relationships/image" Target="../media/image136.png"/><Relationship Id="rId12" Type="http://schemas.openxmlformats.org/officeDocument/2006/relationships/image" Target="../media/image141.jpeg"/><Relationship Id="rId17" Type="http://schemas.openxmlformats.org/officeDocument/2006/relationships/image" Target="../media/image146.png"/><Relationship Id="rId2" Type="http://schemas.openxmlformats.org/officeDocument/2006/relationships/image" Target="../media/image5.png"/><Relationship Id="rId16" Type="http://schemas.openxmlformats.org/officeDocument/2006/relationships/image" Target="../media/image145.jpeg"/><Relationship Id="rId20" Type="http://schemas.openxmlformats.org/officeDocument/2006/relationships/image" Target="../media/image149.jpe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5" Type="http://schemas.openxmlformats.org/officeDocument/2006/relationships/image" Target="../media/image134.png"/><Relationship Id="rId15" Type="http://schemas.openxmlformats.org/officeDocument/2006/relationships/image" Target="../media/image144.jpeg"/><Relationship Id="rId23" Type="http://schemas.openxmlformats.org/officeDocument/2006/relationships/image" Target="../media/image152.png"/><Relationship Id="rId10" Type="http://schemas.openxmlformats.org/officeDocument/2006/relationships/image" Target="../media/image139.png"/><Relationship Id="rId19" Type="http://schemas.openxmlformats.org/officeDocument/2006/relationships/image" Target="../media/image148.jpeg"/><Relationship Id="rId4" Type="http://schemas.openxmlformats.org/officeDocument/2006/relationships/image" Target="../media/image133.jpe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5.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50315" y="4452620"/>
            <a:ext cx="9691370" cy="783590"/>
          </a:xfrm>
          <a:prstGeom prst="rect">
            <a:avLst/>
          </a:prstGeom>
          <a:noFill/>
        </p:spPr>
        <p:txBody>
          <a:bodyPr wrap="square" rtlCol="0">
            <a:spAutoFit/>
          </a:bodyPr>
          <a:lstStyle/>
          <a:p>
            <a:pPr algn="dist">
              <a:lnSpc>
                <a:spcPct val="150000"/>
              </a:lnSpc>
            </a:pPr>
            <a:r>
              <a:rPr lang="zh-CN" altLang="en-US" sz="30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洁净室围护系统解决方案 </a:t>
            </a:r>
            <a:r>
              <a:rPr lang="en-US" altLang="zh-CN" sz="30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8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智能设计 环境友好 智能交付</a:t>
            </a:r>
          </a:p>
        </p:txBody>
      </p:sp>
      <p:grpSp>
        <p:nvGrpSpPr>
          <p:cNvPr id="17" name="组合 16"/>
          <p:cNvGrpSpPr/>
          <p:nvPr/>
        </p:nvGrpSpPr>
        <p:grpSpPr>
          <a:xfrm>
            <a:off x="4744085" y="5484495"/>
            <a:ext cx="3216275" cy="768946"/>
            <a:chOff x="7151" y="8659"/>
            <a:chExt cx="4105" cy="1089"/>
          </a:xfrm>
        </p:grpSpPr>
        <p:sp>
          <p:nvSpPr>
            <p:cNvPr id="11" name="文本框 10"/>
            <p:cNvSpPr txBox="1"/>
            <p:nvPr/>
          </p:nvSpPr>
          <p:spPr>
            <a:xfrm>
              <a:off x="8699" y="8659"/>
              <a:ext cx="2557" cy="1044"/>
            </a:xfrm>
            <a:prstGeom prst="rect">
              <a:avLst/>
            </a:prstGeom>
            <a:noFill/>
          </p:spPr>
          <p:txBody>
            <a:bodyPr wrap="square" rtlCol="0">
              <a:spAutoFit/>
            </a:bodyPr>
            <a:lstStyle/>
            <a:p>
              <a:pPr algn="l">
                <a:lnSpc>
                  <a:spcPct val="150000"/>
                </a:lnSpc>
              </a:pPr>
              <a:r>
                <a:rPr lang="zh-CN" altLang="en-US" sz="1400">
                  <a:solidFill>
                    <a:schemeClr val="tx1"/>
                  </a:solidFill>
                  <a:latin typeface="微软雅黑" panose="020B0503020204020204" charset="-122"/>
                  <a:ea typeface="微软雅黑" panose="020B0503020204020204" charset="-122"/>
                  <a:cs typeface="微软雅黑" panose="020B0503020204020204" charset="-122"/>
                </a:rPr>
                <a:t>万事达：刘世林</a:t>
              </a:r>
              <a:endParaRPr lang="zh-CN" altLang="en-US" sz="14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a:solidFill>
                    <a:schemeClr val="tx1"/>
                  </a:solidFill>
                  <a:latin typeface="微软雅黑" panose="020B0503020204020204" charset="-122"/>
                  <a:ea typeface="微软雅黑" panose="020B0503020204020204" charset="-122"/>
                  <a:cs typeface="微软雅黑" panose="020B0503020204020204" charset="-122"/>
                </a:rPr>
                <a:t>时间：</a:t>
              </a:r>
              <a:fld id="{BB962C8B-B14F-4D97-AF65-F5344CB8AC3E}" type="datetime5">
                <a:rPr lang="zh-CN" altLang="zh-CN" sz="1400">
                  <a:solidFill>
                    <a:schemeClr val="tx1"/>
                  </a:solidFill>
                  <a:latin typeface="微软雅黑" panose="020B0503020204020204" charset="-122"/>
                  <a:ea typeface="微软雅黑" panose="020B0503020204020204" charset="-122"/>
                  <a:cs typeface="微软雅黑" panose="020B0503020204020204" charset="-122"/>
                </a:rPr>
                <a:t>2020/8/5</a:t>
              </a:fld>
              <a:endParaRPr lang="zh-CN" altLang="zh-CN" sz="14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5" name="图片 14" descr="未标题-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151" y="8802"/>
              <a:ext cx="927" cy="875"/>
            </a:xfrm>
            <a:prstGeom prst="rect">
              <a:avLst/>
            </a:prstGeom>
          </p:spPr>
        </p:pic>
        <p:cxnSp>
          <p:nvCxnSpPr>
            <p:cNvPr id="16" name="直接连接符 15"/>
            <p:cNvCxnSpPr/>
            <p:nvPr/>
          </p:nvCxnSpPr>
          <p:spPr>
            <a:xfrm>
              <a:off x="8388" y="8732"/>
              <a:ext cx="0" cy="1016"/>
            </a:xfrm>
            <a:prstGeom prst="line">
              <a:avLst/>
            </a:prstGeom>
          </p:spPr>
          <p:style>
            <a:lnRef idx="1">
              <a:schemeClr val="dk1"/>
            </a:lnRef>
            <a:fillRef idx="0">
              <a:schemeClr val="dk1"/>
            </a:fillRef>
            <a:effectRef idx="0">
              <a:schemeClr val="dk1"/>
            </a:effectRef>
            <a:fontRef idx="minor">
              <a:schemeClr val="tx1"/>
            </a:fontRef>
          </p:style>
        </p:cxnSp>
      </p:grpSp>
      <p:pic>
        <p:nvPicPr>
          <p:cNvPr id="5" name="图片 4" descr="5"/>
          <p:cNvPicPr>
            <a:picLocks noChangeAspect="1"/>
          </p:cNvPicPr>
          <p:nvPr userDrawn="1"/>
        </p:nvPicPr>
        <p:blipFill>
          <a:blip r:embed="rId4"/>
          <a:stretch>
            <a:fillRect/>
          </a:stretch>
        </p:blipFill>
        <p:spPr>
          <a:xfrm>
            <a:off x="7620" y="499110"/>
            <a:ext cx="12176760" cy="3705225"/>
          </a:xfrm>
          <a:prstGeom prst="rect">
            <a:avLst/>
          </a:prstGeom>
        </p:spPr>
      </p:pic>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3" name="灯片编号占位符 2"/>
          <p:cNvSpPr>
            <a:spLocks noGrp="1"/>
          </p:cNvSpPr>
          <p:nvPr>
            <p:ph type="sldNum" sz="quarter" idx="12"/>
          </p:nvPr>
        </p:nvSpPr>
        <p:spPr/>
        <p:txBody>
          <a:bodyPr/>
          <a:lstStyle/>
          <a:p>
            <a:fld id="{CD220B63-1702-4FE4-B2AD-A95BEDEB379C}" type="slidenum">
              <a:rPr lang="zh-CN" altLang="en-US" smtClean="0"/>
              <a:t>1</a:t>
            </a:fld>
            <a:endParaRPr lang="zh-CN" altLang="en-US"/>
          </a:p>
        </p:txBody>
      </p:sp>
      <p:sp>
        <p:nvSpPr>
          <p:cNvPr id="4" name="页脚占位符 3"/>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592955" y="797560"/>
            <a:ext cx="6940550" cy="1207135"/>
          </a:xfrm>
          <a:prstGeom prst="rect">
            <a:avLst/>
          </a:prstGeom>
          <a:noFill/>
        </p:spPr>
        <p:txBody>
          <a:bodyPr wrap="square" rtlCol="0" anchor="t">
            <a:spAutoFit/>
          </a:bodyPr>
          <a:lstStyle/>
          <a:p>
            <a:pPr>
              <a:lnSpc>
                <a:spcPts val="2900"/>
              </a:lnSpc>
              <a:buFont typeface="Arial" panose="020B0604020202020204" pitchFamily="34" charset="0"/>
              <a:buChar char="•"/>
            </a:pPr>
            <a:r>
              <a:rPr lang="en-US" sz="1600" dirty="0">
                <a:solidFill>
                  <a:schemeClr val="tx1">
                    <a:lumMod val="65000"/>
                    <a:lumOff val="35000"/>
                  </a:schemeClr>
                </a:solidFill>
                <a:ea typeface="+mn-lt"/>
                <a:cs typeface="+mn-lt"/>
                <a:sym typeface="+mn-ea"/>
              </a:rPr>
              <a:t>  </a:t>
            </a:r>
            <a:r>
              <a:rPr sz="1600" dirty="0">
                <a:solidFill>
                  <a:schemeClr val="tx1">
                    <a:lumMod val="65000"/>
                    <a:lumOff val="35000"/>
                  </a:schemeClr>
                </a:solidFill>
                <a:ea typeface="+mn-lt"/>
                <a:cs typeface="+mn-lt"/>
                <a:sym typeface="+mn-ea"/>
              </a:rPr>
              <a:t>从国外引进先进的实验设备</a:t>
            </a:r>
            <a:r>
              <a:rPr lang="en-US" sz="1600" dirty="0">
                <a:solidFill>
                  <a:schemeClr val="tx1">
                    <a:lumMod val="65000"/>
                    <a:lumOff val="35000"/>
                  </a:schemeClr>
                </a:solidFill>
                <a:ea typeface="+mn-lt"/>
                <a:cs typeface="+mn-lt"/>
                <a:sym typeface="+mn-ea"/>
              </a:rPr>
              <a:t>,</a:t>
            </a:r>
            <a:r>
              <a:rPr lang="zh-CN" altLang="en-US" sz="1600" dirty="0">
                <a:solidFill>
                  <a:schemeClr val="tx1">
                    <a:lumMod val="65000"/>
                    <a:lumOff val="35000"/>
                  </a:schemeClr>
                </a:solidFill>
                <a:ea typeface="+mn-lt"/>
                <a:cs typeface="+mn-lt"/>
                <a:sym typeface="+mn-ea"/>
              </a:rPr>
              <a:t>配备专业设备40余台；</a:t>
            </a:r>
            <a:endParaRPr sz="1600" dirty="0">
              <a:solidFill>
                <a:schemeClr val="tx1">
                  <a:lumMod val="65000"/>
                  <a:lumOff val="35000"/>
                </a:schemeClr>
              </a:solidFill>
              <a:ea typeface="+mn-lt"/>
              <a:cs typeface="+mn-lt"/>
              <a:sym typeface="+mn-ea"/>
            </a:endParaRPr>
          </a:p>
          <a:p>
            <a:pPr>
              <a:lnSpc>
                <a:spcPts val="2900"/>
              </a:lnSpc>
              <a:buFont typeface="Arial" panose="020B0604020202020204" pitchFamily="34" charset="0"/>
              <a:buChar char="•"/>
            </a:pPr>
            <a:r>
              <a:rPr sz="1600" dirty="0">
                <a:solidFill>
                  <a:schemeClr val="tx1">
                    <a:lumMod val="65000"/>
                    <a:lumOff val="35000"/>
                  </a:schemeClr>
                </a:solidFill>
                <a:ea typeface="+mn-lt"/>
                <a:cs typeface="+mn-lt"/>
                <a:sym typeface="+mn-ea"/>
              </a:rPr>
              <a:t>  致力于围护系统相关原辅材料和成品的物理、</a:t>
            </a:r>
            <a:r>
              <a:rPr lang="zh-CN" sz="1600" dirty="0">
                <a:solidFill>
                  <a:schemeClr val="tx1">
                    <a:lumMod val="65000"/>
                    <a:lumOff val="35000"/>
                  </a:schemeClr>
                </a:solidFill>
                <a:ea typeface="+mn-lt"/>
                <a:cs typeface="+mn-lt"/>
                <a:sym typeface="+mn-ea"/>
              </a:rPr>
              <a:t>化学、</a:t>
            </a:r>
            <a:r>
              <a:rPr sz="1600" dirty="0">
                <a:solidFill>
                  <a:schemeClr val="tx1">
                    <a:lumMod val="65000"/>
                    <a:lumOff val="35000"/>
                  </a:schemeClr>
                </a:solidFill>
                <a:ea typeface="+mn-lt"/>
                <a:cs typeface="+mn-lt"/>
                <a:sym typeface="+mn-ea"/>
              </a:rPr>
              <a:t>力学及燃烧性能的检测等。</a:t>
            </a:r>
          </a:p>
        </p:txBody>
      </p:sp>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10</a:t>
            </a:fld>
            <a:endParaRPr lang="zh-CN" altLang="en-US"/>
          </a:p>
        </p:txBody>
      </p:sp>
      <p:sp>
        <p:nvSpPr>
          <p:cNvPr id="5" name="文本框 34"/>
          <p:cNvSpPr txBox="1"/>
          <p:nvPr/>
        </p:nvSpPr>
        <p:spPr>
          <a:xfrm>
            <a:off x="1844040" y="797560"/>
            <a:ext cx="227711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品质把控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Quality Control</a:t>
            </a:r>
            <a:r>
              <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grpSp>
        <p:nvGrpSpPr>
          <p:cNvPr id="77829" name="组合 10"/>
          <p:cNvGrpSpPr/>
          <p:nvPr/>
        </p:nvGrpSpPr>
        <p:grpSpPr bwMode="auto">
          <a:xfrm>
            <a:off x="307340" y="2335530"/>
            <a:ext cx="11642725" cy="3642995"/>
            <a:chOff x="381" y="3445"/>
            <a:chExt cx="18335" cy="4954"/>
          </a:xfrm>
        </p:grpSpPr>
        <p:pic>
          <p:nvPicPr>
            <p:cNvPr id="77830" name="图片 3" descr="I显微镜"/>
            <p:cNvPicPr>
              <a:picLocks noChangeAspect="1" noChangeArrowheads="1"/>
            </p:cNvPicPr>
            <p:nvPr/>
          </p:nvPicPr>
          <p:blipFill>
            <a:blip r:embed="rId4"/>
            <a:srcRect/>
            <a:stretch>
              <a:fillRect/>
            </a:stretch>
          </p:blipFill>
          <p:spPr bwMode="auto">
            <a:xfrm>
              <a:off x="381" y="3445"/>
              <a:ext cx="5851" cy="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图片 5" descr="色差仪"/>
            <p:cNvPicPr>
              <a:picLocks noChangeAspect="1" noChangeArrowheads="1"/>
            </p:cNvPicPr>
            <p:nvPr/>
          </p:nvPicPr>
          <p:blipFill>
            <a:blip r:embed="rId5"/>
            <a:srcRect/>
            <a:stretch>
              <a:fillRect/>
            </a:stretch>
          </p:blipFill>
          <p:spPr bwMode="auto">
            <a:xfrm>
              <a:off x="6387" y="3445"/>
              <a:ext cx="5996" cy="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图片 6" descr="盐水喷雾试验机"/>
            <p:cNvPicPr>
              <a:picLocks noChangeAspect="1" noChangeArrowheads="1"/>
            </p:cNvPicPr>
            <p:nvPr/>
          </p:nvPicPr>
          <p:blipFill>
            <a:blip r:embed="rId6"/>
            <a:srcRect/>
            <a:stretch>
              <a:fillRect/>
            </a:stretch>
          </p:blipFill>
          <p:spPr bwMode="auto">
            <a:xfrm>
              <a:off x="12538" y="3446"/>
              <a:ext cx="6179" cy="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11</a:t>
            </a:fld>
            <a:endParaRPr lang="zh-CN" altLang="en-US"/>
          </a:p>
        </p:txBody>
      </p:sp>
      <p:sp>
        <p:nvSpPr>
          <p:cNvPr id="6" name="矩形 5"/>
          <p:cNvSpPr/>
          <p:nvPr/>
        </p:nvSpPr>
        <p:spPr>
          <a:xfrm>
            <a:off x="4308475" y="935038"/>
            <a:ext cx="3575050" cy="53276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7" name="矩形 6"/>
          <p:cNvSpPr/>
          <p:nvPr/>
        </p:nvSpPr>
        <p:spPr>
          <a:xfrm>
            <a:off x="552450" y="941388"/>
            <a:ext cx="3575050" cy="53276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15" name="TextBox 14"/>
          <p:cNvSpPr txBox="1"/>
          <p:nvPr/>
        </p:nvSpPr>
        <p:spPr>
          <a:xfrm>
            <a:off x="5202238" y="5689600"/>
            <a:ext cx="1785937"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a:spAutoFit/>
          </a:bodyPr>
          <a:lstStyle/>
          <a:p>
            <a:pPr algn="dist"/>
            <a:r>
              <a:rPr lang="zh-CN" altLang="en-US" noProof="1">
                <a:ea typeface="+mn-lt"/>
                <a:sym typeface="+mn-ea"/>
              </a:rPr>
              <a:t>恒温恒温试验箱</a:t>
            </a:r>
            <a:endParaRPr lang="zh-CN" altLang="en-US" noProof="1">
              <a:solidFill>
                <a:schemeClr val="tx1">
                  <a:lumMod val="85000"/>
                  <a:lumOff val="15000"/>
                </a:schemeClr>
              </a:solidFill>
              <a:ea typeface="+mn-lt"/>
              <a:sym typeface="+mn-ea"/>
            </a:endParaRPr>
          </a:p>
        </p:txBody>
      </p:sp>
      <p:sp>
        <p:nvSpPr>
          <p:cNvPr id="16" name="TextBox 15"/>
          <p:cNvSpPr txBox="1"/>
          <p:nvPr/>
        </p:nvSpPr>
        <p:spPr>
          <a:xfrm>
            <a:off x="1295400" y="5689600"/>
            <a:ext cx="208915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a:spAutoFit/>
          </a:bodyPr>
          <a:lstStyle>
            <a:defPPr>
              <a:defRPr lang="zh-CN"/>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dist"/>
            <a:r>
              <a:rPr lang="zh-CN" altLang="en-US" noProof="1">
                <a:ea typeface="+mn-lt"/>
                <a:sym typeface="+mn-ea"/>
              </a:rPr>
              <a:t>玻镁板含水率检测</a:t>
            </a:r>
            <a:endParaRPr lang="zh-CN" altLang="en-US" noProof="1">
              <a:solidFill>
                <a:schemeClr val="tx1">
                  <a:lumMod val="85000"/>
                  <a:lumOff val="15000"/>
                </a:schemeClr>
              </a:solidFill>
              <a:ea typeface="+mn-lt"/>
              <a:sym typeface="+mn-ea"/>
            </a:endParaRPr>
          </a:p>
        </p:txBody>
      </p:sp>
      <p:sp>
        <p:nvSpPr>
          <p:cNvPr id="2050" name=" 2050"/>
          <p:cNvSpPr/>
          <p:nvPr/>
        </p:nvSpPr>
        <p:spPr bwMode="auto">
          <a:xfrm>
            <a:off x="1119188" y="5784850"/>
            <a:ext cx="176212" cy="177800"/>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FF7E2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sp>
        <p:nvSpPr>
          <p:cNvPr id="8" name=" 2050"/>
          <p:cNvSpPr/>
          <p:nvPr/>
        </p:nvSpPr>
        <p:spPr bwMode="auto">
          <a:xfrm>
            <a:off x="4945063" y="5784850"/>
            <a:ext cx="176212" cy="177800"/>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FF7E2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pic>
        <p:nvPicPr>
          <p:cNvPr id="79884"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068388"/>
            <a:ext cx="3289300" cy="4387850"/>
          </a:xfrm>
          <a:prstGeom prst="rect">
            <a:avLst/>
          </a:prstGeom>
          <a:noFill/>
          <a:ln w="12700">
            <a:solidFill>
              <a:schemeClr val="tx1"/>
            </a:solidFill>
            <a:round/>
          </a:ln>
          <a:extLst>
            <a:ext uri="{909E8E84-426E-40DD-AFC4-6F175D3DCCD1}">
              <a14:hiddenFill xmlns:a14="http://schemas.microsoft.com/office/drawing/2010/main">
                <a:solidFill>
                  <a:srgbClr val="FFFFFF"/>
                </a:solidFill>
              </a14:hiddenFill>
            </a:ext>
          </a:extLst>
        </p:spPr>
      </p:pic>
      <p:pic>
        <p:nvPicPr>
          <p:cNvPr id="79885"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1068388"/>
            <a:ext cx="3290887" cy="4387850"/>
          </a:xfrm>
          <a:prstGeom prst="rect">
            <a:avLst/>
          </a:prstGeom>
          <a:noFill/>
          <a:ln w="12700">
            <a:solidFill>
              <a:schemeClr val="tx1"/>
            </a:solidFill>
            <a:round/>
          </a:ln>
          <a:extLst>
            <a:ext uri="{909E8E84-426E-40DD-AFC4-6F175D3DCCD1}">
              <a14:hiddenFill xmlns:a14="http://schemas.microsoft.com/office/drawing/2010/main">
                <a:solidFill>
                  <a:srgbClr val="FFFFFF"/>
                </a:solidFill>
              </a14:hiddenFill>
            </a:ext>
          </a:extLst>
        </p:spPr>
      </p:pic>
      <p:sp>
        <p:nvSpPr>
          <p:cNvPr id="10" name="文本框 34"/>
          <p:cNvSpPr txBox="1"/>
          <p:nvPr/>
        </p:nvSpPr>
        <p:spPr>
          <a:xfrm>
            <a:off x="552450" y="363855"/>
            <a:ext cx="3822065" cy="5067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品质把控 </a:t>
            </a:r>
            <a:r>
              <a:rPr lang="en-US" b="1" dirty="0">
                <a:solidFill>
                  <a:srgbClr val="FC7E2F"/>
                </a:solidFill>
                <a:ea typeface="+mn-lt"/>
                <a:cs typeface="思源黑体 CN Regular" panose="020B0500000000000000" pitchFamily="34" charset="-122"/>
              </a:rPr>
              <a:t>Quality Control</a:t>
            </a:r>
            <a:r>
              <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p>
        </p:txBody>
      </p:sp>
      <p:sp>
        <p:nvSpPr>
          <p:cNvPr id="13" name="矩形 12"/>
          <p:cNvSpPr/>
          <p:nvPr/>
        </p:nvSpPr>
        <p:spPr>
          <a:xfrm>
            <a:off x="8091488" y="923608"/>
            <a:ext cx="3575050" cy="53276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pic>
        <p:nvPicPr>
          <p:cNvPr id="78856"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775" y="1033145"/>
            <a:ext cx="3290888" cy="4387850"/>
          </a:xfrm>
          <a:prstGeom prst="rect">
            <a:avLst/>
          </a:prstGeom>
          <a:solidFill>
            <a:srgbClr val="2F5597"/>
          </a:solidFill>
          <a:ln w="12700">
            <a:solidFill>
              <a:schemeClr val="tx1"/>
            </a:solidFill>
            <a:round/>
          </a:ln>
        </p:spPr>
      </p:pic>
      <p:sp>
        <p:nvSpPr>
          <p:cNvPr id="14" name="TextBox 21"/>
          <p:cNvSpPr txBox="1"/>
          <p:nvPr/>
        </p:nvSpPr>
        <p:spPr>
          <a:xfrm>
            <a:off x="8761413" y="5671820"/>
            <a:ext cx="2478087"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a:spAutoFit/>
          </a:bodyPr>
          <a:lstStyle>
            <a:defPPr>
              <a:defRPr lang="zh-CN"/>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dist"/>
            <a:r>
              <a:rPr lang="zh-CN" altLang="en-US" noProof="1">
                <a:solidFill>
                  <a:schemeClr val="tx1">
                    <a:lumMod val="85000"/>
                    <a:lumOff val="15000"/>
                  </a:schemeClr>
                </a:solidFill>
                <a:ea typeface="+mn-lt"/>
              </a:rPr>
              <a:t>成品粘接拉拔强度检测</a:t>
            </a:r>
          </a:p>
        </p:txBody>
      </p:sp>
      <p:sp>
        <p:nvSpPr>
          <p:cNvPr id="17" name=" 2050"/>
          <p:cNvSpPr/>
          <p:nvPr/>
        </p:nvSpPr>
        <p:spPr bwMode="auto">
          <a:xfrm>
            <a:off x="8585200" y="5767070"/>
            <a:ext cx="176213" cy="177800"/>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FF7E2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12</a:t>
            </a:fld>
            <a:endParaRPr lang="zh-CN" altLang="en-US"/>
          </a:p>
        </p:txBody>
      </p:sp>
      <p:grpSp>
        <p:nvGrpSpPr>
          <p:cNvPr id="17" name="组合 16"/>
          <p:cNvGrpSpPr/>
          <p:nvPr/>
        </p:nvGrpSpPr>
        <p:grpSpPr>
          <a:xfrm>
            <a:off x="3853815" y="1203960"/>
            <a:ext cx="4467225" cy="922020"/>
            <a:chOff x="6682" y="2466"/>
            <a:chExt cx="7035" cy="1452"/>
          </a:xfrm>
        </p:grpSpPr>
        <p:sp>
          <p:nvSpPr>
            <p:cNvPr id="8" name="文本框 34"/>
            <p:cNvSpPr txBox="1"/>
            <p:nvPr/>
          </p:nvSpPr>
          <p:spPr>
            <a:xfrm>
              <a:off x="8468" y="2466"/>
              <a:ext cx="5249" cy="14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二、洁净室围护系统解决方案 </a:t>
              </a:r>
            </a:p>
            <a:p>
              <a:pPr>
                <a:lnSpc>
                  <a:spcPct val="150000"/>
                </a:lnSpc>
              </a:pPr>
              <a:r>
                <a:rPr lang="en-US" altLang="zh-CN" b="1" dirty="0">
                  <a:solidFill>
                    <a:srgbClr val="FC7E2F"/>
                  </a:solidFill>
                  <a:ea typeface="+mn-lt"/>
                  <a:cs typeface="思源黑体 CN Regular" panose="020B0500000000000000" pitchFamily="34" charset="-122"/>
                </a:rPr>
                <a:t>Solution To Cleanroom</a:t>
              </a:r>
            </a:p>
          </p:txBody>
        </p:sp>
        <p:cxnSp>
          <p:nvCxnSpPr>
            <p:cNvPr id="9" name="直接连接符 8"/>
            <p:cNvCxnSpPr/>
            <p:nvPr/>
          </p:nvCxnSpPr>
          <p:spPr>
            <a:xfrm>
              <a:off x="8164" y="2684"/>
              <a:ext cx="0" cy="1016"/>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6682" y="2764"/>
              <a:ext cx="1016" cy="855"/>
            </a:xfrm>
            <a:prstGeom prst="rect">
              <a:avLst/>
            </a:prstGeom>
          </p:spPr>
        </p:pic>
      </p:grpSp>
      <p:pic>
        <p:nvPicPr>
          <p:cNvPr id="15" name="图片 14" descr="_DSC1672"/>
          <p:cNvPicPr>
            <a:picLocks noChangeAspect="1"/>
          </p:cNvPicPr>
          <p:nvPr/>
        </p:nvPicPr>
        <p:blipFill>
          <a:blip r:embed="rId4"/>
          <a:stretch>
            <a:fillRect/>
          </a:stretch>
        </p:blipFill>
        <p:spPr>
          <a:xfrm>
            <a:off x="508000" y="3105150"/>
            <a:ext cx="3756025" cy="2499360"/>
          </a:xfrm>
          <a:prstGeom prst="rect">
            <a:avLst/>
          </a:prstGeom>
        </p:spPr>
      </p:pic>
      <p:pic>
        <p:nvPicPr>
          <p:cNvPr id="16" name="图片 15" descr="_DSC3194"/>
          <p:cNvPicPr>
            <a:picLocks noChangeAspect="1"/>
          </p:cNvPicPr>
          <p:nvPr/>
        </p:nvPicPr>
        <p:blipFill>
          <a:blip r:embed="rId5"/>
          <a:stretch>
            <a:fillRect/>
          </a:stretch>
        </p:blipFill>
        <p:spPr>
          <a:xfrm>
            <a:off x="8153400" y="3105468"/>
            <a:ext cx="3753485" cy="2498725"/>
          </a:xfrm>
          <a:prstGeom prst="rect">
            <a:avLst/>
          </a:prstGeom>
        </p:spPr>
      </p:pic>
      <p:sp>
        <p:nvSpPr>
          <p:cNvPr id="5" name="文本框 4"/>
          <p:cNvSpPr txBox="1"/>
          <p:nvPr/>
        </p:nvSpPr>
        <p:spPr>
          <a:xfrm>
            <a:off x="2428875" y="2301240"/>
            <a:ext cx="1338580" cy="462915"/>
          </a:xfrm>
          <a:prstGeom prst="rect">
            <a:avLst/>
          </a:prstGeom>
          <a:noFill/>
        </p:spPr>
        <p:txBody>
          <a:bodyPr wrap="square" rtlCol="0" anchor="t">
            <a:spAutoFit/>
          </a:bodyPr>
          <a:lstStyle/>
          <a:p>
            <a:pPr indent="0">
              <a:lnSpc>
                <a:spcPts val="2900"/>
              </a:lnSpc>
              <a:buNone/>
            </a:pPr>
            <a:r>
              <a:rPr lang="en-US" altLang="zh-CN" b="1">
                <a:solidFill>
                  <a:schemeClr val="tx1"/>
                </a:solidFill>
                <a:ea typeface="+mn-lt"/>
                <a:cs typeface="+mn-lt"/>
              </a:rPr>
              <a:t>2.1 </a:t>
            </a:r>
            <a:r>
              <a:rPr lang="zh-CN" altLang="en-US" b="1">
                <a:solidFill>
                  <a:schemeClr val="tx1"/>
                </a:solidFill>
                <a:ea typeface="+mn-lt"/>
                <a:cs typeface="+mn-lt"/>
              </a:rPr>
              <a:t>模块化     </a:t>
            </a:r>
            <a:r>
              <a:rPr lang="en-US" altLang="zh-CN" b="1">
                <a:solidFill>
                  <a:schemeClr val="tx1"/>
                </a:solidFill>
                <a:ea typeface="+mn-lt"/>
                <a:cs typeface="+mn-lt"/>
                <a:sym typeface="+mn-ea"/>
              </a:rPr>
              <a:t> </a:t>
            </a:r>
          </a:p>
        </p:txBody>
      </p:sp>
      <p:sp>
        <p:nvSpPr>
          <p:cNvPr id="6" name="文本框 5"/>
          <p:cNvSpPr txBox="1"/>
          <p:nvPr/>
        </p:nvSpPr>
        <p:spPr>
          <a:xfrm>
            <a:off x="4213860" y="2301240"/>
            <a:ext cx="1737995" cy="462915"/>
          </a:xfrm>
          <a:prstGeom prst="rect">
            <a:avLst/>
          </a:prstGeom>
          <a:noFill/>
        </p:spPr>
        <p:txBody>
          <a:bodyPr wrap="square" rtlCol="0" anchor="t">
            <a:spAutoFit/>
          </a:bodyPr>
          <a:lstStyle/>
          <a:p>
            <a:pPr indent="0">
              <a:lnSpc>
                <a:spcPts val="2900"/>
              </a:lnSpc>
              <a:buNone/>
            </a:pPr>
            <a:r>
              <a:rPr lang="en-US" altLang="zh-CN" b="1">
                <a:solidFill>
                  <a:schemeClr val="tx1"/>
                </a:solidFill>
                <a:ea typeface="+mn-lt"/>
                <a:cs typeface="+mn-lt"/>
              </a:rPr>
              <a:t>2.2 </a:t>
            </a:r>
            <a:r>
              <a:rPr lang="zh-CN" altLang="en-US" b="1">
                <a:solidFill>
                  <a:schemeClr val="tx1"/>
                </a:solidFill>
                <a:ea typeface="+mn-lt"/>
                <a:cs typeface="+mn-lt"/>
              </a:rPr>
              <a:t>功能集成化    </a:t>
            </a:r>
            <a:r>
              <a:rPr lang="en-US" altLang="zh-CN" b="1">
                <a:solidFill>
                  <a:schemeClr val="tx1"/>
                </a:solidFill>
                <a:ea typeface="+mn-lt"/>
                <a:cs typeface="+mn-lt"/>
                <a:sym typeface="+mn-ea"/>
              </a:rPr>
              <a:t> </a:t>
            </a:r>
          </a:p>
        </p:txBody>
      </p:sp>
      <p:sp>
        <p:nvSpPr>
          <p:cNvPr id="10" name="文本框 9"/>
          <p:cNvSpPr txBox="1"/>
          <p:nvPr/>
        </p:nvSpPr>
        <p:spPr>
          <a:xfrm>
            <a:off x="8883015" y="2301240"/>
            <a:ext cx="1943100" cy="462915"/>
          </a:xfrm>
          <a:prstGeom prst="rect">
            <a:avLst/>
          </a:prstGeom>
          <a:noFill/>
        </p:spPr>
        <p:txBody>
          <a:bodyPr wrap="square" rtlCol="0" anchor="t">
            <a:spAutoFit/>
          </a:bodyPr>
          <a:lstStyle/>
          <a:p>
            <a:pPr indent="0">
              <a:lnSpc>
                <a:spcPts val="2900"/>
              </a:lnSpc>
              <a:buNone/>
            </a:pPr>
            <a:r>
              <a:rPr lang="en-US" altLang="zh-CN" b="1">
                <a:solidFill>
                  <a:schemeClr val="tx1"/>
                </a:solidFill>
                <a:ea typeface="+mn-lt"/>
                <a:cs typeface="+mn-lt"/>
              </a:rPr>
              <a:t> 2.4 </a:t>
            </a:r>
            <a:r>
              <a:rPr lang="zh-CN" altLang="en-US" b="1">
                <a:solidFill>
                  <a:schemeClr val="tx1"/>
                </a:solidFill>
                <a:ea typeface="+mn-lt"/>
                <a:cs typeface="+mn-lt"/>
              </a:rPr>
              <a:t>环境友好化</a:t>
            </a:r>
          </a:p>
        </p:txBody>
      </p:sp>
      <p:sp>
        <p:nvSpPr>
          <p:cNvPr id="12" name="文本框 11"/>
          <p:cNvSpPr txBox="1"/>
          <p:nvPr/>
        </p:nvSpPr>
        <p:spPr>
          <a:xfrm>
            <a:off x="6398260" y="2301240"/>
            <a:ext cx="2038350" cy="462915"/>
          </a:xfrm>
          <a:prstGeom prst="rect">
            <a:avLst/>
          </a:prstGeom>
          <a:noFill/>
        </p:spPr>
        <p:txBody>
          <a:bodyPr wrap="square" rtlCol="0" anchor="t">
            <a:spAutoFit/>
          </a:bodyPr>
          <a:lstStyle/>
          <a:p>
            <a:pPr indent="0">
              <a:lnSpc>
                <a:spcPts val="2900"/>
              </a:lnSpc>
              <a:buNone/>
            </a:pPr>
            <a:r>
              <a:rPr lang="en-US" altLang="zh-CN" b="1">
                <a:solidFill>
                  <a:schemeClr val="tx1"/>
                </a:solidFill>
                <a:ea typeface="+mn-lt"/>
                <a:cs typeface="+mn-lt"/>
              </a:rPr>
              <a:t> 2.3 </a:t>
            </a:r>
            <a:r>
              <a:rPr lang="zh-CN" altLang="en-US" b="1">
                <a:solidFill>
                  <a:schemeClr val="tx1"/>
                </a:solidFill>
                <a:ea typeface="+mn-lt"/>
                <a:cs typeface="+mn-lt"/>
              </a:rPr>
              <a:t>技术服务支持    </a:t>
            </a:r>
            <a:r>
              <a:rPr lang="en-US" altLang="zh-CN" b="1">
                <a:solidFill>
                  <a:schemeClr val="tx1"/>
                </a:solidFill>
                <a:ea typeface="+mn-lt"/>
                <a:cs typeface="+mn-lt"/>
                <a:sym typeface="+mn-ea"/>
              </a:rPr>
              <a:t> </a:t>
            </a:r>
          </a:p>
        </p:txBody>
      </p:sp>
      <p:pic>
        <p:nvPicPr>
          <p:cNvPr id="13" name="图片 12" descr="3"/>
          <p:cNvPicPr>
            <a:picLocks noChangeAspect="1"/>
          </p:cNvPicPr>
          <p:nvPr/>
        </p:nvPicPr>
        <p:blipFill>
          <a:blip r:embed="rId6"/>
          <a:stretch>
            <a:fillRect/>
          </a:stretch>
        </p:blipFill>
        <p:spPr>
          <a:xfrm>
            <a:off x="4346575" y="3105150"/>
            <a:ext cx="3743325" cy="2498725"/>
          </a:xfrm>
          <a:prstGeom prst="rect">
            <a:avLst/>
          </a:prstGeom>
        </p:spPr>
      </p:pic>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18466-11214988"/>
          <p:cNvPicPr>
            <a:picLocks noChangeAspect="1"/>
          </p:cNvPicPr>
          <p:nvPr/>
        </p:nvPicPr>
        <p:blipFill>
          <a:blip r:embed="rId3"/>
          <a:stretch>
            <a:fillRect/>
          </a:stretch>
        </p:blipFill>
        <p:spPr>
          <a:xfrm>
            <a:off x="1177290" y="3608070"/>
            <a:ext cx="4613910" cy="2449830"/>
          </a:xfrm>
          <a:prstGeom prst="rect">
            <a:avLst/>
          </a:prstGeom>
        </p:spPr>
      </p:pic>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13</a:t>
            </a:fld>
            <a:endParaRPr lang="zh-CN" altLang="en-US"/>
          </a:p>
        </p:txBody>
      </p:sp>
      <p:sp>
        <p:nvSpPr>
          <p:cNvPr id="5" name="文本框 4"/>
          <p:cNvSpPr txBox="1"/>
          <p:nvPr/>
        </p:nvSpPr>
        <p:spPr>
          <a:xfrm>
            <a:off x="1177290" y="1874520"/>
            <a:ext cx="9657715" cy="156845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spAutoFit/>
          </a:bodyPr>
          <a:lstStyle/>
          <a:p>
            <a:pPr>
              <a:lnSpc>
                <a:spcPct val="200000"/>
              </a:lnSpc>
            </a:pPr>
            <a:r>
              <a:rPr lang="zh-CN" altLang="en-US" sz="1600" b="1" dirty="0">
                <a:latin typeface="微软雅黑" panose="020B0503020204020204" charset="-122"/>
                <a:ea typeface="微软雅黑" panose="020B0503020204020204" charset="-122"/>
                <a:sym typeface="+mn-ea"/>
              </a:rPr>
              <a:t>洁净室围护系统</a:t>
            </a:r>
            <a:r>
              <a:rPr lang="zh-CN" altLang="en-US" sz="1600" dirty="0">
                <a:latin typeface="微软雅黑" panose="020B0503020204020204" charset="-122"/>
                <a:ea typeface="微软雅黑" panose="020B0503020204020204" charset="-122"/>
                <a:sym typeface="+mn-ea"/>
              </a:rPr>
              <a:t>指的是由吊顶板、墙面板、门、窗、地面等组成，通过这些</a:t>
            </a:r>
            <a:r>
              <a:rPr lang="zh-CN" altLang="en-US" sz="1600" b="1" dirty="0">
                <a:latin typeface="微软雅黑" panose="020B0503020204020204" charset="-122"/>
                <a:ea typeface="微软雅黑" panose="020B0503020204020204" charset="-122"/>
                <a:sym typeface="+mn-ea"/>
              </a:rPr>
              <a:t>围护</a:t>
            </a:r>
            <a:r>
              <a:rPr lang="zh-CN" altLang="en-US" sz="1600" dirty="0">
                <a:latin typeface="微软雅黑" panose="020B0503020204020204" charset="-122"/>
                <a:ea typeface="微软雅黑" panose="020B0503020204020204" charset="-122"/>
                <a:sym typeface="+mn-ea"/>
              </a:rPr>
              <a:t>组成一个内部空间，能够遮蔽、阻隔不同气候及条件的侵袭，同时也起到结构受力、保温、隔热、隔声的作用，从而形成一个具有一定使用价值的场所，以保证洁净室的安全性和私密性，同时也应考虑功能性、建筑形象、绿色环保等。</a:t>
            </a:r>
          </a:p>
        </p:txBody>
      </p:sp>
      <p:sp>
        <p:nvSpPr>
          <p:cNvPr id="25" name="标题 24"/>
          <p:cNvSpPr>
            <a:spLocks noGrp="1"/>
          </p:cNvSpPr>
          <p:nvPr/>
        </p:nvSpPr>
        <p:spPr>
          <a:xfrm>
            <a:off x="5071745" y="935990"/>
            <a:ext cx="2367280" cy="5111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800" b="1" dirty="0">
                <a:latin typeface="微软雅黑" panose="020B0503020204020204" charset="-122"/>
                <a:ea typeface="微软雅黑" panose="020B0503020204020204" charset="-122"/>
                <a:sym typeface="+mn-ea"/>
              </a:rPr>
              <a:t>洁净室围护系统：</a:t>
            </a:r>
          </a:p>
        </p:txBody>
      </p:sp>
      <p:sp>
        <p:nvSpPr>
          <p:cNvPr id="7" name="文本框 34"/>
          <p:cNvSpPr txBox="1"/>
          <p:nvPr/>
        </p:nvSpPr>
        <p:spPr>
          <a:xfrm>
            <a:off x="1852295" y="788035"/>
            <a:ext cx="238379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洁净室围护系统</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4"/>
          <a:stretch>
            <a:fillRect/>
          </a:stretch>
        </p:blipFill>
        <p:spPr>
          <a:xfrm>
            <a:off x="718317" y="987002"/>
            <a:ext cx="644937" cy="543105"/>
          </a:xfrm>
          <a:prstGeom prst="rect">
            <a:avLst/>
          </a:prstGeom>
        </p:spPr>
      </p:pic>
      <p:pic>
        <p:nvPicPr>
          <p:cNvPr id="12" name="图片 11" descr="洁净室cleanroom-bkg2"/>
          <p:cNvPicPr>
            <a:picLocks noChangeAspect="1"/>
          </p:cNvPicPr>
          <p:nvPr/>
        </p:nvPicPr>
        <p:blipFill>
          <a:blip r:embed="rId5"/>
          <a:stretch>
            <a:fillRect/>
          </a:stretch>
        </p:blipFill>
        <p:spPr>
          <a:xfrm>
            <a:off x="6167120" y="3608070"/>
            <a:ext cx="4613275" cy="2460625"/>
          </a:xfrm>
          <a:prstGeom prst="rect">
            <a:avLst/>
          </a:prstGeom>
        </p:spPr>
      </p:pic>
      <p:sp>
        <p:nvSpPr>
          <p:cNvPr id="6" name="页脚占位符 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14</a:t>
            </a:fld>
            <a:endParaRPr lang="zh-CN" altLang="en-US"/>
          </a:p>
        </p:txBody>
      </p:sp>
      <p:sp>
        <p:nvSpPr>
          <p:cNvPr id="7" name="文本框 34"/>
          <p:cNvSpPr txBox="1"/>
          <p:nvPr/>
        </p:nvSpPr>
        <p:spPr>
          <a:xfrm>
            <a:off x="1852295" y="788035"/>
            <a:ext cx="238379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sp>
        <p:nvSpPr>
          <p:cNvPr id="11" name="文本框 10"/>
          <p:cNvSpPr txBox="1"/>
          <p:nvPr/>
        </p:nvSpPr>
        <p:spPr>
          <a:xfrm>
            <a:off x="502920" y="1854200"/>
            <a:ext cx="11515090" cy="506730"/>
          </a:xfrm>
          <a:prstGeom prst="rect">
            <a:avLst/>
          </a:prstGeom>
          <a:noFill/>
        </p:spPr>
        <p:txBody>
          <a:bodyPr wrap="square" rtlCol="0">
            <a:spAutoFit/>
          </a:bodyPr>
          <a:lstStyle/>
          <a:p>
            <a:pPr>
              <a:lnSpc>
                <a:spcPct val="150000"/>
              </a:lnSpc>
            </a:pPr>
            <a:r>
              <a:rPr lang="zh-CN" altLang="en-US" b="1"/>
              <a:t>模块化组成部位</a:t>
            </a:r>
            <a:r>
              <a:rPr lang="en-US" altLang="zh-CN" b="1"/>
              <a:t>:1</a:t>
            </a:r>
            <a:r>
              <a:rPr lang="zh-CN" altLang="en-US" b="1"/>
              <a:t>、板材间连接，</a:t>
            </a:r>
            <a:r>
              <a:rPr lang="en-US" altLang="zh-CN" b="1"/>
              <a:t>2</a:t>
            </a:r>
            <a:r>
              <a:rPr lang="zh-CN" altLang="en-US" b="1"/>
              <a:t>、转角部位，</a:t>
            </a:r>
            <a:r>
              <a:rPr lang="en-US" altLang="zh-CN" b="1"/>
              <a:t>3</a:t>
            </a:r>
            <a:r>
              <a:rPr lang="zh-CN" altLang="en-US" b="1"/>
              <a:t>、回风柱、包柱，</a:t>
            </a:r>
            <a:r>
              <a:rPr lang="en-US" altLang="zh-CN" b="1"/>
              <a:t>4</a:t>
            </a:r>
            <a:r>
              <a:rPr lang="zh-CN" altLang="en-US" b="1"/>
              <a:t>、洞口（开关、插座、进风口、送风口等）</a:t>
            </a:r>
          </a:p>
        </p:txBody>
      </p:sp>
      <p:pic>
        <p:nvPicPr>
          <p:cNvPr id="14" name="图片 13" descr="6"/>
          <p:cNvPicPr>
            <a:picLocks noChangeAspect="1"/>
          </p:cNvPicPr>
          <p:nvPr/>
        </p:nvPicPr>
        <p:blipFill>
          <a:blip r:embed="rId4"/>
          <a:stretch>
            <a:fillRect/>
          </a:stretch>
        </p:blipFill>
        <p:spPr>
          <a:xfrm>
            <a:off x="861060" y="2578100"/>
            <a:ext cx="5189855" cy="3476625"/>
          </a:xfrm>
          <a:prstGeom prst="rect">
            <a:avLst/>
          </a:prstGeom>
        </p:spPr>
      </p:pic>
      <p:pic>
        <p:nvPicPr>
          <p:cNvPr id="15" name="图片 14" descr="7"/>
          <p:cNvPicPr>
            <a:picLocks noChangeAspect="1"/>
          </p:cNvPicPr>
          <p:nvPr/>
        </p:nvPicPr>
        <p:blipFill>
          <a:blip r:embed="rId5"/>
          <a:stretch>
            <a:fillRect/>
          </a:stretch>
        </p:blipFill>
        <p:spPr>
          <a:xfrm>
            <a:off x="6290945" y="2578100"/>
            <a:ext cx="5189220" cy="3476625"/>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15</a:t>
            </a:fld>
            <a:endParaRPr lang="zh-CN" altLang="en-US"/>
          </a:p>
        </p:txBody>
      </p:sp>
      <p:sp>
        <p:nvSpPr>
          <p:cNvPr id="5" name="文本框 34"/>
          <p:cNvSpPr txBox="1"/>
          <p:nvPr/>
        </p:nvSpPr>
        <p:spPr>
          <a:xfrm>
            <a:off x="1852295" y="764540"/>
            <a:ext cx="370459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模块化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sp>
        <p:nvSpPr>
          <p:cNvPr id="9" name="文本框 8"/>
          <p:cNvSpPr txBox="1"/>
          <p:nvPr/>
        </p:nvSpPr>
        <p:spPr>
          <a:xfrm>
            <a:off x="5392420" y="914400"/>
            <a:ext cx="2011680" cy="337185"/>
          </a:xfrm>
          <a:prstGeom prst="rect">
            <a:avLst/>
          </a:prstGeom>
          <a:noFill/>
        </p:spPr>
        <p:txBody>
          <a:bodyPr wrap="none" rtlCol="0" anchor="t">
            <a:spAutoFit/>
          </a:bodyPr>
          <a:lstStyle/>
          <a:p>
            <a:r>
              <a:rPr lang="zh-CN" altLang="en-US" sz="1600" b="1">
                <a:solidFill>
                  <a:srgbClr val="FF7E2F"/>
                </a:solidFill>
                <a:ea typeface="+mn-lt"/>
                <a:cs typeface="微软雅黑" panose="020B0503020204020204" charset="-122"/>
                <a:sym typeface="+mn-ea"/>
              </a:rPr>
              <a:t>一体转角板解决问题</a:t>
            </a:r>
          </a:p>
        </p:txBody>
      </p:sp>
      <p:pic>
        <p:nvPicPr>
          <p:cNvPr id="3074" name="Picture 2"/>
          <p:cNvPicPr>
            <a:picLocks noChangeAspect="1" noChangeArrowheads="1"/>
          </p:cNvPicPr>
          <p:nvPr/>
        </p:nvPicPr>
        <p:blipFill>
          <a:blip r:embed="rId4"/>
          <a:srcRect/>
          <a:stretch>
            <a:fillRect/>
          </a:stretch>
        </p:blipFill>
        <p:spPr bwMode="auto">
          <a:xfrm>
            <a:off x="464820" y="1686560"/>
            <a:ext cx="7688580" cy="4446905"/>
          </a:xfrm>
          <a:prstGeom prst="rect">
            <a:avLst/>
          </a:prstGeom>
          <a:noFill/>
          <a:ln w="9525">
            <a:noFill/>
            <a:miter lim="800000"/>
            <a:headEnd/>
            <a:tailEnd/>
          </a:ln>
        </p:spPr>
      </p:pic>
      <p:sp>
        <p:nvSpPr>
          <p:cNvPr id="10" name="文本框 9"/>
          <p:cNvSpPr txBox="1"/>
          <p:nvPr/>
        </p:nvSpPr>
        <p:spPr>
          <a:xfrm>
            <a:off x="6381750" y="5765165"/>
            <a:ext cx="1771650" cy="368300"/>
          </a:xfrm>
          <a:prstGeom prst="rect">
            <a:avLst/>
          </a:prstGeom>
          <a:noFill/>
        </p:spPr>
        <p:txBody>
          <a:bodyPr wrap="square" rtlCol="0">
            <a:spAutoFit/>
          </a:bodyPr>
          <a:lstStyle/>
          <a:p>
            <a:r>
              <a:rPr lang="en-US" altLang="zh-CN" b="1">
                <a:solidFill>
                  <a:srgbClr val="FFFF00"/>
                </a:solidFill>
              </a:rPr>
              <a:t>2015</a:t>
            </a:r>
            <a:r>
              <a:rPr lang="zh-CN" altLang="en-US" b="1">
                <a:solidFill>
                  <a:srgbClr val="FFFF00"/>
                </a:solidFill>
              </a:rPr>
              <a:t>年</a:t>
            </a:r>
            <a:r>
              <a:rPr lang="en-US" altLang="zh-CN" b="1">
                <a:solidFill>
                  <a:srgbClr val="FFFF00"/>
                </a:solidFill>
              </a:rPr>
              <a:t>9</a:t>
            </a:r>
            <a:r>
              <a:rPr lang="zh-CN" altLang="zh-CN" b="1">
                <a:solidFill>
                  <a:srgbClr val="FFFF00"/>
                </a:solidFill>
              </a:rPr>
              <a:t>月</a:t>
            </a:r>
            <a:r>
              <a:rPr lang="en-US" altLang="zh-CN" b="1">
                <a:solidFill>
                  <a:srgbClr val="FFFF00"/>
                </a:solidFill>
              </a:rPr>
              <a:t>23</a:t>
            </a:r>
            <a:r>
              <a:rPr lang="zh-CN" altLang="en-US" b="1">
                <a:solidFill>
                  <a:srgbClr val="FFFF00"/>
                </a:solidFill>
              </a:rPr>
              <a:t>日</a:t>
            </a:r>
          </a:p>
        </p:txBody>
      </p:sp>
      <p:pic>
        <p:nvPicPr>
          <p:cNvPr id="8" name="图片 7"/>
          <p:cNvPicPr>
            <a:picLocks noChangeAspect="1"/>
          </p:cNvPicPr>
          <p:nvPr/>
        </p:nvPicPr>
        <p:blipFill>
          <a:blip r:embed="rId5"/>
          <a:stretch>
            <a:fillRect/>
          </a:stretch>
        </p:blipFill>
        <p:spPr>
          <a:xfrm>
            <a:off x="8553450" y="1686560"/>
            <a:ext cx="3264535" cy="4530090"/>
          </a:xfrm>
          <a:prstGeom prst="rect">
            <a:avLst/>
          </a:prstGeom>
        </p:spPr>
      </p:pic>
      <p:sp>
        <p:nvSpPr>
          <p:cNvPr id="11" name="页脚占位符 10"/>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16</a:t>
            </a:fld>
            <a:endParaRPr lang="zh-CN" altLang="en-US"/>
          </a:p>
        </p:txBody>
      </p:sp>
      <p:sp>
        <p:nvSpPr>
          <p:cNvPr id="5" name="文本框 34"/>
          <p:cNvSpPr txBox="1"/>
          <p:nvPr/>
        </p:nvSpPr>
        <p:spPr>
          <a:xfrm>
            <a:off x="1905635" y="814705"/>
            <a:ext cx="370459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模块化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pic>
        <p:nvPicPr>
          <p:cNvPr id="45066" name="图片 7" descr="一体转角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93365" y="2218690"/>
            <a:ext cx="2147570" cy="164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图片 8" descr="一体转角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82905" y="2218690"/>
            <a:ext cx="2247900" cy="188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图片 10" descr="一体转角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23365" y="4426585"/>
            <a:ext cx="2266950" cy="160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1034415" y="4098925"/>
            <a:ext cx="1249680" cy="275590"/>
          </a:xfrm>
          <a:prstGeom prst="rect">
            <a:avLst/>
          </a:prstGeom>
          <a:noFill/>
        </p:spPr>
        <p:txBody>
          <a:bodyPr wrap="none" rtlCol="0" anchor="t">
            <a:spAutoFit/>
          </a:bodyPr>
          <a:lstStyle/>
          <a:p>
            <a:r>
              <a:rPr lang="zh-CN" altLang="en-US" sz="1200" dirty="0">
                <a:solidFill>
                  <a:srgbClr val="404040"/>
                </a:solidFill>
                <a:latin typeface="黑体" panose="02010609060101010101" pitchFamily="49" charset="-122"/>
                <a:ea typeface="黑体" panose="02010609060101010101" pitchFamily="49" charset="-122"/>
                <a:sym typeface="等线" panose="02010600030101010101" pitchFamily="2" charset="-122"/>
              </a:rPr>
              <a:t>直角一体转角板</a:t>
            </a:r>
          </a:p>
        </p:txBody>
      </p:sp>
      <p:sp>
        <p:nvSpPr>
          <p:cNvPr id="17" name="文本框 16"/>
          <p:cNvSpPr txBox="1"/>
          <p:nvPr/>
        </p:nvSpPr>
        <p:spPr>
          <a:xfrm>
            <a:off x="3394710" y="4098925"/>
            <a:ext cx="1249680" cy="275590"/>
          </a:xfrm>
          <a:prstGeom prst="rect">
            <a:avLst/>
          </a:prstGeom>
          <a:noFill/>
        </p:spPr>
        <p:txBody>
          <a:bodyPr wrap="none" rtlCol="0" anchor="t">
            <a:spAutoFit/>
          </a:bodyPr>
          <a:lstStyle/>
          <a:p>
            <a:r>
              <a:rPr lang="zh-CN" altLang="en-US" sz="1200" dirty="0">
                <a:solidFill>
                  <a:srgbClr val="404040"/>
                </a:solidFill>
                <a:latin typeface="黑体" panose="02010609060101010101" pitchFamily="49" charset="-122"/>
                <a:ea typeface="黑体" panose="02010609060101010101" pitchFamily="49" charset="-122"/>
                <a:sym typeface="等线" panose="02010600030101010101" pitchFamily="2" charset="-122"/>
              </a:rPr>
              <a:t>圆弧一体转角板</a:t>
            </a:r>
          </a:p>
        </p:txBody>
      </p:sp>
      <p:sp>
        <p:nvSpPr>
          <p:cNvPr id="18" name="文本框 17"/>
          <p:cNvSpPr txBox="1"/>
          <p:nvPr/>
        </p:nvSpPr>
        <p:spPr>
          <a:xfrm>
            <a:off x="2133600" y="6029325"/>
            <a:ext cx="1173480" cy="275590"/>
          </a:xfrm>
          <a:prstGeom prst="rect">
            <a:avLst/>
          </a:prstGeom>
          <a:noFill/>
        </p:spPr>
        <p:txBody>
          <a:bodyPr wrap="none" rtlCol="0" anchor="t">
            <a:spAutoFit/>
          </a:bodyPr>
          <a:lstStyle/>
          <a:p>
            <a:r>
              <a:rPr lang="en-US" altLang="zh-CN" sz="1200" dirty="0">
                <a:solidFill>
                  <a:srgbClr val="404040"/>
                </a:solidFill>
                <a:latin typeface="黑体" panose="02010609060101010101" pitchFamily="49" charset="-122"/>
                <a:ea typeface="黑体" panose="02010609060101010101" pitchFamily="49" charset="-122"/>
                <a:sym typeface="等线" panose="02010600030101010101" pitchFamily="2" charset="-122"/>
              </a:rPr>
              <a:t>T</a:t>
            </a:r>
            <a:r>
              <a:rPr lang="zh-CN" altLang="en-US" sz="1200" dirty="0">
                <a:solidFill>
                  <a:srgbClr val="404040"/>
                </a:solidFill>
                <a:latin typeface="黑体" panose="02010609060101010101" pitchFamily="49" charset="-122"/>
                <a:ea typeface="黑体" panose="02010609060101010101" pitchFamily="49" charset="-122"/>
                <a:sym typeface="等线" panose="02010600030101010101" pitchFamily="2" charset="-122"/>
              </a:rPr>
              <a:t>型一体转角板</a:t>
            </a:r>
          </a:p>
        </p:txBody>
      </p:sp>
      <p:sp>
        <p:nvSpPr>
          <p:cNvPr id="30" name="文本框 29"/>
          <p:cNvSpPr txBox="1"/>
          <p:nvPr/>
        </p:nvSpPr>
        <p:spPr>
          <a:xfrm>
            <a:off x="5357495" y="814705"/>
            <a:ext cx="1808480" cy="337185"/>
          </a:xfrm>
          <a:prstGeom prst="rect">
            <a:avLst/>
          </a:prstGeom>
          <a:noFill/>
        </p:spPr>
        <p:txBody>
          <a:bodyPr wrap="none" rtlCol="0" anchor="t">
            <a:spAutoFit/>
          </a:bodyPr>
          <a:lstStyle/>
          <a:p>
            <a:r>
              <a:rPr lang="zh-CN" altLang="en-US" sz="1600" b="1">
                <a:solidFill>
                  <a:srgbClr val="FF7E2F"/>
                </a:solidFill>
                <a:ea typeface="+mn-lt"/>
                <a:cs typeface="微软雅黑" panose="020B0503020204020204" charset="-122"/>
                <a:sym typeface="+mn-ea"/>
              </a:rPr>
              <a:t>万事达一体转角板</a:t>
            </a:r>
          </a:p>
        </p:txBody>
      </p:sp>
      <p:grpSp>
        <p:nvGrpSpPr>
          <p:cNvPr id="33" name="组合 32"/>
          <p:cNvGrpSpPr/>
          <p:nvPr/>
        </p:nvGrpSpPr>
        <p:grpSpPr>
          <a:xfrm>
            <a:off x="5972810" y="1946910"/>
            <a:ext cx="5379720" cy="3699510"/>
            <a:chOff x="9406" y="3066"/>
            <a:chExt cx="8472" cy="5826"/>
          </a:xfrm>
        </p:grpSpPr>
        <p:sp>
          <p:nvSpPr>
            <p:cNvPr id="16" name="同侧圆角矩形 15"/>
            <p:cNvSpPr/>
            <p:nvPr/>
          </p:nvSpPr>
          <p:spPr>
            <a:xfrm rot="10800000">
              <a:off x="14540" y="3066"/>
              <a:ext cx="1182" cy="969"/>
            </a:xfrm>
            <a:prstGeom prst="round2SameRect">
              <a:avLst/>
            </a:prstGeom>
            <a:noFill/>
            <a:ln w="149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9406" y="3074"/>
              <a:ext cx="8473" cy="5818"/>
              <a:chOff x="9406" y="3074"/>
              <a:chExt cx="8473" cy="5818"/>
            </a:xfrm>
          </p:grpSpPr>
          <p:sp>
            <p:nvSpPr>
              <p:cNvPr id="12" name="同侧圆角矩形 11"/>
              <p:cNvSpPr/>
              <p:nvPr/>
            </p:nvSpPr>
            <p:spPr>
              <a:xfrm>
                <a:off x="9735" y="3074"/>
                <a:ext cx="8145" cy="5819"/>
              </a:xfrm>
              <a:prstGeom prst="round2SameRect">
                <a:avLst>
                  <a:gd name="adj1" fmla="val 3058"/>
                  <a:gd name="adj2" fmla="val 0"/>
                </a:avLst>
              </a:prstGeom>
              <a:noFill/>
              <a:ln w="1524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flipH="1">
                <a:off x="11929" y="3135"/>
                <a:ext cx="30" cy="384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1929" y="8190"/>
                <a:ext cx="15" cy="703"/>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9406" y="3766"/>
                <a:ext cx="682" cy="977"/>
              </a:xfrm>
              <a:prstGeom prst="rect">
                <a:avLst/>
              </a:prstGeom>
              <a:solidFill>
                <a:srgbClr val="F2F2F2"/>
              </a:solidFill>
              <a:ln w="149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0" name="椭圆 19"/>
          <p:cNvSpPr/>
          <p:nvPr/>
        </p:nvSpPr>
        <p:spPr>
          <a:xfrm>
            <a:off x="5915660" y="1667510"/>
            <a:ext cx="692150" cy="8947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261225" y="1572260"/>
            <a:ext cx="596900" cy="81915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998585" y="1711325"/>
            <a:ext cx="461645" cy="46609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787890" y="1710690"/>
            <a:ext cx="461645" cy="46609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925560" y="2287905"/>
            <a:ext cx="534670" cy="5092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9714865" y="2302510"/>
            <a:ext cx="534670" cy="5092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0865485" y="1667510"/>
            <a:ext cx="692150" cy="8947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0941685" y="5033645"/>
            <a:ext cx="692150" cy="89471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858510" y="5090795"/>
            <a:ext cx="692150" cy="89471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7285990" y="5090795"/>
            <a:ext cx="596900" cy="81915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7"/>
                                        </p:tgtEl>
                                        <p:attrNameLst>
                                          <p:attrName>style.visibility</p:attrName>
                                        </p:attrNameLst>
                                      </p:cBhvr>
                                      <p:to>
                                        <p:strVal val="visible"/>
                                      </p:to>
                                    </p:set>
                                    <p:anim calcmode="lin" valueType="num">
                                      <p:cBhvr additive="base">
                                        <p:cTn id="7" dur="500" fill="hold"/>
                                        <p:tgtEl>
                                          <p:spTgt spid="45067"/>
                                        </p:tgtEl>
                                        <p:attrNameLst>
                                          <p:attrName>ppt_x</p:attrName>
                                        </p:attrNameLst>
                                      </p:cBhvr>
                                      <p:tavLst>
                                        <p:tav tm="0">
                                          <p:val>
                                            <p:strVal val="#ppt_x"/>
                                          </p:val>
                                        </p:tav>
                                        <p:tav tm="100000">
                                          <p:val>
                                            <p:strVal val="#ppt_x"/>
                                          </p:val>
                                        </p:tav>
                                      </p:tavLst>
                                    </p:anim>
                                    <p:anim calcmode="lin" valueType="num">
                                      <p:cBhvr additive="base">
                                        <p:cTn id="8" dur="500" fill="hold"/>
                                        <p:tgtEl>
                                          <p:spTgt spid="450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5066"/>
                                        </p:tgtEl>
                                        <p:attrNameLst>
                                          <p:attrName>style.visibility</p:attrName>
                                        </p:attrNameLst>
                                      </p:cBhvr>
                                      <p:to>
                                        <p:strVal val="visible"/>
                                      </p:to>
                                    </p:set>
                                    <p:anim calcmode="lin" valueType="num">
                                      <p:cBhvr additive="base">
                                        <p:cTn id="16" dur="500" fill="hold"/>
                                        <p:tgtEl>
                                          <p:spTgt spid="45066"/>
                                        </p:tgtEl>
                                        <p:attrNameLst>
                                          <p:attrName>ppt_x</p:attrName>
                                        </p:attrNameLst>
                                      </p:cBhvr>
                                      <p:tavLst>
                                        <p:tav tm="0">
                                          <p:val>
                                            <p:strVal val="#ppt_x"/>
                                          </p:val>
                                        </p:tav>
                                        <p:tav tm="100000">
                                          <p:val>
                                            <p:strVal val="#ppt_x"/>
                                          </p:val>
                                        </p:tav>
                                      </p:tavLst>
                                    </p:anim>
                                    <p:anim calcmode="lin" valueType="num">
                                      <p:cBhvr additive="base">
                                        <p:cTn id="17" dur="500" fill="hold"/>
                                        <p:tgtEl>
                                          <p:spTgt spid="4506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5068"/>
                                        </p:tgtEl>
                                        <p:attrNameLst>
                                          <p:attrName>style.visibility</p:attrName>
                                        </p:attrNameLst>
                                      </p:cBhvr>
                                      <p:to>
                                        <p:strVal val="visible"/>
                                      </p:to>
                                    </p:set>
                                    <p:anim calcmode="lin" valueType="num">
                                      <p:cBhvr additive="base">
                                        <p:cTn id="25" dur="500" fill="hold"/>
                                        <p:tgtEl>
                                          <p:spTgt spid="45068"/>
                                        </p:tgtEl>
                                        <p:attrNameLst>
                                          <p:attrName>ppt_x</p:attrName>
                                        </p:attrNameLst>
                                      </p:cBhvr>
                                      <p:tavLst>
                                        <p:tav tm="0">
                                          <p:val>
                                            <p:strVal val="#ppt_x"/>
                                          </p:val>
                                        </p:tav>
                                        <p:tav tm="100000">
                                          <p:val>
                                            <p:strVal val="#ppt_x"/>
                                          </p:val>
                                        </p:tav>
                                      </p:tavLst>
                                    </p:anim>
                                    <p:anim calcmode="lin" valueType="num">
                                      <p:cBhvr additive="base">
                                        <p:cTn id="26" dur="500" fill="hold"/>
                                        <p:tgtEl>
                                          <p:spTgt spid="4506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par>
                          <p:cTn id="36" fill="hold">
                            <p:stCondLst>
                              <p:cond delay="500"/>
                            </p:stCondLst>
                            <p:childTnLst>
                              <p:par>
                                <p:cTn id="37" presetID="13" presetClass="entr" presetSubtype="16" fill="hold" grpId="0" nodeType="afterEffect">
                                  <p:stCondLst>
                                    <p:cond delay="0"/>
                                  </p:stCondLst>
                                  <p:childTnLst>
                                    <p:set>
                                      <p:cBhvr>
                                        <p:cTn id="38" dur="500" fill="hold">
                                          <p:stCondLst>
                                            <p:cond delay="0"/>
                                          </p:stCondLst>
                                        </p:cTn>
                                        <p:tgtEl>
                                          <p:spTgt spid="20"/>
                                        </p:tgtEl>
                                        <p:attrNameLst>
                                          <p:attrName>style.visibility</p:attrName>
                                        </p:attrNameLst>
                                      </p:cBhvr>
                                      <p:to>
                                        <p:strVal val="visible"/>
                                      </p:to>
                                    </p:set>
                                    <p:animEffect transition="in" filter="plus(in)">
                                      <p:cBhvr>
                                        <p:cTn id="39" dur="500"/>
                                        <p:tgtEl>
                                          <p:spTgt spid="20"/>
                                        </p:tgtEl>
                                      </p:cBhvr>
                                    </p:animEffect>
                                  </p:childTnLst>
                                </p:cTn>
                              </p:par>
                              <p:par>
                                <p:cTn id="40" presetID="13" presetClass="entr" presetSubtype="16" fill="hold" grpId="0" nodeType="withEffect">
                                  <p:stCondLst>
                                    <p:cond delay="0"/>
                                  </p:stCondLst>
                                  <p:childTnLst>
                                    <p:set>
                                      <p:cBhvr>
                                        <p:cTn id="41" dur="500" fill="hold">
                                          <p:stCondLst>
                                            <p:cond delay="0"/>
                                          </p:stCondLst>
                                        </p:cTn>
                                        <p:tgtEl>
                                          <p:spTgt spid="24"/>
                                        </p:tgtEl>
                                        <p:attrNameLst>
                                          <p:attrName>style.visibility</p:attrName>
                                        </p:attrNameLst>
                                      </p:cBhvr>
                                      <p:to>
                                        <p:strVal val="visible"/>
                                      </p:to>
                                    </p:set>
                                    <p:animEffect transition="in" filter="plus(in)">
                                      <p:cBhvr>
                                        <p:cTn id="42" dur="500"/>
                                        <p:tgtEl>
                                          <p:spTgt spid="24"/>
                                        </p:tgtEl>
                                      </p:cBhvr>
                                    </p:animEffect>
                                  </p:childTnLst>
                                </p:cTn>
                              </p:par>
                              <p:par>
                                <p:cTn id="43" presetID="13" presetClass="entr" presetSubtype="16" fill="hold" grpId="0" nodeType="withEffect">
                                  <p:stCondLst>
                                    <p:cond delay="0"/>
                                  </p:stCondLst>
                                  <p:childTnLst>
                                    <p:set>
                                      <p:cBhvr>
                                        <p:cTn id="44" dur="500" fill="hold">
                                          <p:stCondLst>
                                            <p:cond delay="0"/>
                                          </p:stCondLst>
                                        </p:cTn>
                                        <p:tgtEl>
                                          <p:spTgt spid="25"/>
                                        </p:tgtEl>
                                        <p:attrNameLst>
                                          <p:attrName>style.visibility</p:attrName>
                                        </p:attrNameLst>
                                      </p:cBhvr>
                                      <p:to>
                                        <p:strVal val="visible"/>
                                      </p:to>
                                    </p:set>
                                    <p:animEffect transition="in" filter="plus(in)">
                                      <p:cBhvr>
                                        <p:cTn id="45" dur="500"/>
                                        <p:tgtEl>
                                          <p:spTgt spid="25"/>
                                        </p:tgtEl>
                                      </p:cBhvr>
                                    </p:animEffect>
                                  </p:childTnLst>
                                </p:cTn>
                              </p:par>
                              <p:par>
                                <p:cTn id="46" presetID="13" presetClass="entr" presetSubtype="16" fill="hold" grpId="0" nodeType="withEffect">
                                  <p:stCondLst>
                                    <p:cond delay="0"/>
                                  </p:stCondLst>
                                  <p:childTnLst>
                                    <p:set>
                                      <p:cBhvr>
                                        <p:cTn id="47" dur="500" fill="hold">
                                          <p:stCondLst>
                                            <p:cond delay="0"/>
                                          </p:stCondLst>
                                        </p:cTn>
                                        <p:tgtEl>
                                          <p:spTgt spid="26"/>
                                        </p:tgtEl>
                                        <p:attrNameLst>
                                          <p:attrName>style.visibility</p:attrName>
                                        </p:attrNameLst>
                                      </p:cBhvr>
                                      <p:to>
                                        <p:strVal val="visible"/>
                                      </p:to>
                                    </p:set>
                                    <p:animEffect transition="in" filter="plus(in)">
                                      <p:cBhvr>
                                        <p:cTn id="48" dur="500"/>
                                        <p:tgtEl>
                                          <p:spTgt spid="26"/>
                                        </p:tgtEl>
                                      </p:cBhvr>
                                    </p:animEffect>
                                  </p:childTnLst>
                                </p:cTn>
                              </p:par>
                            </p:childTnLst>
                          </p:cTn>
                        </p:par>
                        <p:par>
                          <p:cTn id="49" fill="hold">
                            <p:stCondLst>
                              <p:cond delay="1000"/>
                            </p:stCondLst>
                            <p:childTnLst>
                              <p:par>
                                <p:cTn id="50" presetID="13" presetClass="entr" presetSubtype="16" fill="hold" grpId="0" nodeType="afterEffect">
                                  <p:stCondLst>
                                    <p:cond delay="0"/>
                                  </p:stCondLst>
                                  <p:childTnLst>
                                    <p:set>
                                      <p:cBhvr>
                                        <p:cTn id="51" dur="500" fill="hold">
                                          <p:stCondLst>
                                            <p:cond delay="0"/>
                                          </p:stCondLst>
                                        </p:cTn>
                                        <p:tgtEl>
                                          <p:spTgt spid="21"/>
                                        </p:tgtEl>
                                        <p:attrNameLst>
                                          <p:attrName>style.visibility</p:attrName>
                                        </p:attrNameLst>
                                      </p:cBhvr>
                                      <p:to>
                                        <p:strVal val="visible"/>
                                      </p:to>
                                    </p:set>
                                    <p:animEffect transition="in" filter="plus(in)">
                                      <p:cBhvr>
                                        <p:cTn id="52" dur="500"/>
                                        <p:tgtEl>
                                          <p:spTgt spid="21"/>
                                        </p:tgtEl>
                                      </p:cBhvr>
                                    </p:animEffect>
                                  </p:childTnLst>
                                </p:cTn>
                              </p:par>
                              <p:par>
                                <p:cTn id="53" presetID="13" presetClass="entr" presetSubtype="16" fill="hold" grpId="0" nodeType="withEffect">
                                  <p:stCondLst>
                                    <p:cond delay="0"/>
                                  </p:stCondLst>
                                  <p:childTnLst>
                                    <p:set>
                                      <p:cBhvr>
                                        <p:cTn id="54" dur="500" fill="hold">
                                          <p:stCondLst>
                                            <p:cond delay="0"/>
                                          </p:stCondLst>
                                        </p:cTn>
                                        <p:tgtEl>
                                          <p:spTgt spid="31"/>
                                        </p:tgtEl>
                                        <p:attrNameLst>
                                          <p:attrName>style.visibility</p:attrName>
                                        </p:attrNameLst>
                                      </p:cBhvr>
                                      <p:to>
                                        <p:strVal val="visible"/>
                                      </p:to>
                                    </p:set>
                                    <p:animEffect transition="in" filter="plus(in)">
                                      <p:cBhvr>
                                        <p:cTn id="55" dur="500"/>
                                        <p:tgtEl>
                                          <p:spTgt spid="31"/>
                                        </p:tgtEl>
                                      </p:cBhvr>
                                    </p:animEffect>
                                  </p:childTnLst>
                                </p:cTn>
                              </p:par>
                              <p:par>
                                <p:cTn id="56" presetID="13" presetClass="entr" presetSubtype="16" fill="hold" grpId="0" nodeType="withEffect">
                                  <p:stCondLst>
                                    <p:cond delay="0"/>
                                  </p:stCondLst>
                                  <p:childTnLst>
                                    <p:set>
                                      <p:cBhvr>
                                        <p:cTn id="57" dur="500" fill="hold">
                                          <p:stCondLst>
                                            <p:cond delay="0"/>
                                          </p:stCondLst>
                                        </p:cTn>
                                        <p:tgtEl>
                                          <p:spTgt spid="22"/>
                                        </p:tgtEl>
                                        <p:attrNameLst>
                                          <p:attrName>style.visibility</p:attrName>
                                        </p:attrNameLst>
                                      </p:cBhvr>
                                      <p:to>
                                        <p:strVal val="visible"/>
                                      </p:to>
                                    </p:set>
                                    <p:animEffect transition="in" filter="plus(in)">
                                      <p:cBhvr>
                                        <p:cTn id="58" dur="500"/>
                                        <p:tgtEl>
                                          <p:spTgt spid="22"/>
                                        </p:tgtEl>
                                      </p:cBhvr>
                                    </p:animEffect>
                                  </p:childTnLst>
                                </p:cTn>
                              </p:par>
                              <p:par>
                                <p:cTn id="59" presetID="13" presetClass="entr" presetSubtype="16" fill="hold" grpId="0" nodeType="withEffect">
                                  <p:stCondLst>
                                    <p:cond delay="0"/>
                                  </p:stCondLst>
                                  <p:childTnLst>
                                    <p:set>
                                      <p:cBhvr>
                                        <p:cTn id="60" dur="500" fill="hold">
                                          <p:stCondLst>
                                            <p:cond delay="0"/>
                                          </p:stCondLst>
                                        </p:cTn>
                                        <p:tgtEl>
                                          <p:spTgt spid="23"/>
                                        </p:tgtEl>
                                        <p:attrNameLst>
                                          <p:attrName>style.visibility</p:attrName>
                                        </p:attrNameLst>
                                      </p:cBhvr>
                                      <p:to>
                                        <p:strVal val="visible"/>
                                      </p:to>
                                    </p:set>
                                    <p:animEffect transition="in" filter="plus(in)">
                                      <p:cBhvr>
                                        <p:cTn id="61" dur="500"/>
                                        <p:tgtEl>
                                          <p:spTgt spid="23"/>
                                        </p:tgtEl>
                                      </p:cBhvr>
                                    </p:animEffect>
                                  </p:childTnLst>
                                </p:cTn>
                              </p:par>
                            </p:childTnLst>
                          </p:cTn>
                        </p:par>
                        <p:par>
                          <p:cTn id="62" fill="hold">
                            <p:stCondLst>
                              <p:cond delay="1500"/>
                            </p:stCondLst>
                            <p:childTnLst>
                              <p:par>
                                <p:cTn id="63" presetID="13" presetClass="entr" presetSubtype="16" fill="hold" grpId="0" nodeType="afterEffect">
                                  <p:stCondLst>
                                    <p:cond delay="0"/>
                                  </p:stCondLst>
                                  <p:childTnLst>
                                    <p:set>
                                      <p:cBhvr>
                                        <p:cTn id="64" dur="500" fill="hold">
                                          <p:stCondLst>
                                            <p:cond delay="0"/>
                                          </p:stCondLst>
                                        </p:cTn>
                                        <p:tgtEl>
                                          <p:spTgt spid="28"/>
                                        </p:tgtEl>
                                        <p:attrNameLst>
                                          <p:attrName>style.visibility</p:attrName>
                                        </p:attrNameLst>
                                      </p:cBhvr>
                                      <p:to>
                                        <p:strVal val="visible"/>
                                      </p:to>
                                    </p:set>
                                    <p:animEffect transition="in" filter="plus(in)">
                                      <p:cBhvr>
                                        <p:cTn id="65" dur="500"/>
                                        <p:tgtEl>
                                          <p:spTgt spid="28"/>
                                        </p:tgtEl>
                                      </p:cBhvr>
                                    </p:animEffect>
                                  </p:childTnLst>
                                </p:cTn>
                              </p:par>
                              <p:par>
                                <p:cTn id="66" presetID="13" presetClass="entr" presetSubtype="16" fill="hold" grpId="0" nodeType="withEffect">
                                  <p:stCondLst>
                                    <p:cond delay="0"/>
                                  </p:stCondLst>
                                  <p:childTnLst>
                                    <p:set>
                                      <p:cBhvr>
                                        <p:cTn id="67" dur="500" fill="hold">
                                          <p:stCondLst>
                                            <p:cond delay="0"/>
                                          </p:stCondLst>
                                        </p:cTn>
                                        <p:tgtEl>
                                          <p:spTgt spid="27"/>
                                        </p:tgtEl>
                                        <p:attrNameLst>
                                          <p:attrName>style.visibility</p:attrName>
                                        </p:attrNameLst>
                                      </p:cBhvr>
                                      <p:to>
                                        <p:strVal val="visible"/>
                                      </p:to>
                                    </p:set>
                                    <p:animEffect transition="in" filter="plus(in)">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7" grpId="0"/>
      <p:bldP spid="17" grpId="1"/>
      <p:bldP spid="18" grpId="0"/>
      <p:bldP spid="18" grpId="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31" grpId="0" bldLvl="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17</a:t>
            </a:fld>
            <a:endParaRPr lang="zh-CN" altLang="en-US"/>
          </a:p>
        </p:txBody>
      </p:sp>
      <p:sp>
        <p:nvSpPr>
          <p:cNvPr id="5" name="文本框 34"/>
          <p:cNvSpPr txBox="1"/>
          <p:nvPr/>
        </p:nvSpPr>
        <p:spPr>
          <a:xfrm>
            <a:off x="1517650" y="669925"/>
            <a:ext cx="370459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模块化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6" name="直接连接符 5"/>
          <p:cNvCxnSpPr/>
          <p:nvPr/>
        </p:nvCxnSpPr>
        <p:spPr>
          <a:xfrm>
            <a:off x="1261941" y="73912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320807" y="790152"/>
            <a:ext cx="644937" cy="543105"/>
          </a:xfrm>
          <a:prstGeom prst="rect">
            <a:avLst/>
          </a:prstGeom>
        </p:spPr>
      </p:pic>
      <p:sp>
        <p:nvSpPr>
          <p:cNvPr id="8" name="文本框 13"/>
          <p:cNvSpPr txBox="1"/>
          <p:nvPr/>
        </p:nvSpPr>
        <p:spPr>
          <a:xfrm>
            <a:off x="6134100" y="3713480"/>
            <a:ext cx="5474335" cy="2306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zh-CN" altLang="en-US" sz="1600" dirty="0">
                <a:solidFill>
                  <a:srgbClr val="404040"/>
                </a:solidFill>
                <a:ea typeface="+mn-lt"/>
                <a:sym typeface="等线" panose="02010600030101010101" pitchFamily="2" charset="-122"/>
              </a:rPr>
              <a:t>洁净板在施工和使用过程不可避免会出现局部损坏而需要更换或维修；</a:t>
            </a:r>
          </a:p>
          <a:p>
            <a:pPr marL="285750" indent="-285750">
              <a:lnSpc>
                <a:spcPct val="150000"/>
              </a:lnSpc>
              <a:buFont typeface="Arial" panose="020B0604020202020204" pitchFamily="34" charset="0"/>
              <a:buChar char="•"/>
            </a:pPr>
            <a:r>
              <a:rPr lang="zh-CN" altLang="en-US" sz="1600" dirty="0">
                <a:solidFill>
                  <a:srgbClr val="404040"/>
                </a:solidFill>
                <a:ea typeface="+mn-lt"/>
                <a:sym typeface="等线" panose="02010600030101010101" pitchFamily="2" charset="-122"/>
              </a:rPr>
              <a:t>因为工艺设备的改变，洁净室布局调整而需要拆除局部墙体；</a:t>
            </a:r>
          </a:p>
          <a:p>
            <a:pPr marL="285750" indent="-285750">
              <a:lnSpc>
                <a:spcPct val="150000"/>
              </a:lnSpc>
              <a:buFont typeface="Arial" panose="020B0604020202020204" pitchFamily="34" charset="0"/>
              <a:buChar char="•"/>
            </a:pPr>
            <a:r>
              <a:rPr lang="zh-CN" altLang="en-US" sz="1600" dirty="0">
                <a:solidFill>
                  <a:srgbClr val="404040"/>
                </a:solidFill>
                <a:ea typeface="+mn-lt"/>
                <a:sym typeface="等线" panose="02010600030101010101" pitchFamily="2" charset="-122"/>
              </a:rPr>
              <a:t>但传统洁净板很难做到局部拆卸，施工方、最终用户经常被这些难题困扰。</a:t>
            </a:r>
          </a:p>
        </p:txBody>
      </p:sp>
      <p:sp>
        <p:nvSpPr>
          <p:cNvPr id="9" name="文本框 8"/>
          <p:cNvSpPr txBox="1"/>
          <p:nvPr/>
        </p:nvSpPr>
        <p:spPr>
          <a:xfrm>
            <a:off x="6234430" y="3345180"/>
            <a:ext cx="1325880" cy="368300"/>
          </a:xfrm>
          <a:prstGeom prst="rect">
            <a:avLst/>
          </a:prstGeom>
          <a:noFill/>
        </p:spPr>
        <p:txBody>
          <a:bodyPr wrap="none" rtlCol="0" anchor="t">
            <a:spAutoFit/>
          </a:bodyPr>
          <a:lstStyle/>
          <a:p>
            <a:r>
              <a:rPr lang="zh-CN" altLang="en-US" b="1">
                <a:solidFill>
                  <a:srgbClr val="FF7E2F"/>
                </a:solidFill>
                <a:ea typeface="+mn-lt"/>
                <a:cs typeface="微软雅黑" panose="020B0503020204020204" charset="-122"/>
                <a:sym typeface="+mn-ea"/>
              </a:rPr>
              <a:t>可拆卸系统</a:t>
            </a:r>
          </a:p>
        </p:txBody>
      </p:sp>
      <p:pic>
        <p:nvPicPr>
          <p:cNvPr id="13" name="图片 12"/>
          <p:cNvPicPr>
            <a:picLocks noChangeAspect="1"/>
          </p:cNvPicPr>
          <p:nvPr/>
        </p:nvPicPr>
        <p:blipFill>
          <a:blip r:embed="rId4"/>
          <a:stretch>
            <a:fillRect/>
          </a:stretch>
        </p:blipFill>
        <p:spPr>
          <a:xfrm>
            <a:off x="1363345" y="1650365"/>
            <a:ext cx="4256405" cy="4370070"/>
          </a:xfrm>
          <a:prstGeom prst="rect">
            <a:avLst/>
          </a:prstGeom>
        </p:spPr>
      </p:pic>
      <p:pic>
        <p:nvPicPr>
          <p:cNvPr id="21" name="Picture 3">
            <a:hlinkClick r:id="rId5" action="ppaction://hlinkfile"/>
          </p:cNvPr>
          <p:cNvPicPr>
            <a:picLocks noChangeAspect="1" noChangeArrowheads="1"/>
          </p:cNvPicPr>
          <p:nvPr/>
        </p:nvPicPr>
        <p:blipFill>
          <a:blip r:embed="rId6"/>
          <a:srcRect/>
          <a:stretch>
            <a:fillRect/>
          </a:stretch>
        </p:blipFill>
        <p:spPr bwMode="auto">
          <a:xfrm>
            <a:off x="8021320" y="1116330"/>
            <a:ext cx="1520825" cy="211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p:cNvSpPr txBox="1"/>
          <p:nvPr/>
        </p:nvSpPr>
        <p:spPr>
          <a:xfrm>
            <a:off x="5982335" y="2817495"/>
            <a:ext cx="2038985" cy="306705"/>
          </a:xfrm>
          <a:prstGeom prst="rect">
            <a:avLst/>
          </a:prstGeom>
          <a:noFill/>
        </p:spPr>
        <p:txBody>
          <a:bodyPr wrap="square" rtlCol="0">
            <a:spAutoFit/>
          </a:bodyPr>
          <a:lstStyle/>
          <a:p>
            <a:r>
              <a:rPr lang="zh-CN" altLang="en-US" sz="1400" b="1">
                <a:solidFill>
                  <a:srgbClr val="FC7E2F"/>
                </a:solidFill>
              </a:rPr>
              <a:t>2015年获得国家专利</a:t>
            </a:r>
          </a:p>
        </p:txBody>
      </p:sp>
      <p:pic>
        <p:nvPicPr>
          <p:cNvPr id="60426" name="图片 7"/>
          <p:cNvPicPr>
            <a:picLocks noChangeAspect="1" noChangeArrowheads="1"/>
          </p:cNvPicPr>
          <p:nvPr/>
        </p:nvPicPr>
        <p:blipFill>
          <a:blip r:embed="rId7"/>
          <a:srcRect/>
          <a:stretch>
            <a:fillRect/>
          </a:stretch>
        </p:blipFill>
        <p:spPr bwMode="auto">
          <a:xfrm>
            <a:off x="6469380" y="1384300"/>
            <a:ext cx="85534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4936490" y="662940"/>
            <a:ext cx="1332230" cy="368300"/>
          </a:xfrm>
          <a:prstGeom prst="rect">
            <a:avLst/>
          </a:prstGeom>
          <a:noFill/>
        </p:spPr>
        <p:txBody>
          <a:bodyPr wrap="none" rtlCol="0" anchor="t">
            <a:spAutoFit/>
          </a:bodyPr>
          <a:lstStyle/>
          <a:p>
            <a:pPr algn="l"/>
            <a:r>
              <a:rPr lang="zh-CN" altLang="en-US" b="1">
                <a:solidFill>
                  <a:srgbClr val="FF7E2F"/>
                </a:solidFill>
                <a:ea typeface="+mn-lt"/>
                <a:cs typeface="微软雅黑" panose="020B0503020204020204" charset="-122"/>
                <a:sym typeface="+mn-ea"/>
              </a:rPr>
              <a:t>可拆卸需求</a:t>
            </a:r>
          </a:p>
        </p:txBody>
      </p:sp>
      <p:sp>
        <p:nvSpPr>
          <p:cNvPr id="11" name="任意多边形 10"/>
          <p:cNvSpPr/>
          <p:nvPr/>
        </p:nvSpPr>
        <p:spPr>
          <a:xfrm>
            <a:off x="2893695" y="1884680"/>
            <a:ext cx="2328545" cy="3898900"/>
          </a:xfrm>
          <a:custGeom>
            <a:avLst/>
            <a:gdLst>
              <a:gd name="connisteX0" fmla="*/ 995631 w 2328638"/>
              <a:gd name="connsiteY0" fmla="*/ 3858969 h 3898763"/>
              <a:gd name="connisteX1" fmla="*/ 5031 w 2328638"/>
              <a:gd name="connsiteY1" fmla="*/ 1973019 h 3898763"/>
              <a:gd name="connisteX2" fmla="*/ 709881 w 2328638"/>
              <a:gd name="connsiteY2" fmla="*/ 487119 h 3898763"/>
              <a:gd name="connisteX3" fmla="*/ 1605231 w 2328638"/>
              <a:gd name="connsiteY3" fmla="*/ 220419 h 3898763"/>
              <a:gd name="connisteX4" fmla="*/ 2310081 w 2328638"/>
              <a:gd name="connsiteY4" fmla="*/ 2868369 h 3898763"/>
              <a:gd name="connisteX5" fmla="*/ 995631 w 2328638"/>
              <a:gd name="connsiteY5" fmla="*/ 3858969 h 389876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328639" h="3898763">
                <a:moveTo>
                  <a:pt x="995631" y="3858969"/>
                </a:moveTo>
                <a:cubicBezTo>
                  <a:pt x="534621" y="3679899"/>
                  <a:pt x="62181" y="2647389"/>
                  <a:pt x="5031" y="1973019"/>
                </a:cubicBezTo>
                <a:cubicBezTo>
                  <a:pt x="-52119" y="1298649"/>
                  <a:pt x="389841" y="837639"/>
                  <a:pt x="709881" y="487119"/>
                </a:cubicBezTo>
                <a:cubicBezTo>
                  <a:pt x="1029921" y="136599"/>
                  <a:pt x="1285191" y="-255831"/>
                  <a:pt x="1605231" y="220419"/>
                </a:cubicBezTo>
                <a:cubicBezTo>
                  <a:pt x="1925271" y="696669"/>
                  <a:pt x="2432001" y="2140659"/>
                  <a:pt x="2310081" y="2868369"/>
                </a:cubicBezTo>
                <a:cubicBezTo>
                  <a:pt x="2188161" y="3596079"/>
                  <a:pt x="1456641" y="4038039"/>
                  <a:pt x="995631" y="3858969"/>
                </a:cubicBezTo>
                <a:close/>
              </a:path>
            </a:pathLst>
          </a:cu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561975" y="4079875"/>
            <a:ext cx="1910080" cy="759460"/>
          </a:xfrm>
          <a:prstGeom prst="rightArrow">
            <a:avLst>
              <a:gd name="adj1" fmla="val 50000"/>
              <a:gd name="adj2" fmla="val 132859"/>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a:hlinkClick r:id="rId5" action="ppaction://hlinkfile"/>
          </p:cNvPr>
          <p:cNvPicPr>
            <a:picLocks noChangeAspect="1" noChangeArrowheads="1"/>
          </p:cNvPicPr>
          <p:nvPr/>
        </p:nvPicPr>
        <p:blipFill>
          <a:blip r:embed="rId6"/>
          <a:srcRect/>
          <a:stretch>
            <a:fillRect/>
          </a:stretch>
        </p:blipFill>
        <p:spPr bwMode="auto">
          <a:xfrm>
            <a:off x="9832975" y="1105535"/>
            <a:ext cx="1520825" cy="211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9832975" y="3275965"/>
            <a:ext cx="2038985" cy="306705"/>
          </a:xfrm>
          <a:prstGeom prst="rect">
            <a:avLst/>
          </a:prstGeom>
          <a:noFill/>
        </p:spPr>
        <p:txBody>
          <a:bodyPr wrap="square" rtlCol="0">
            <a:spAutoFit/>
          </a:bodyPr>
          <a:lstStyle/>
          <a:p>
            <a:r>
              <a:rPr lang="zh-CN" altLang="en-US" sz="1400" b="1">
                <a:solidFill>
                  <a:srgbClr val="FC7E2F"/>
                </a:solidFill>
              </a:rPr>
              <a:t>201</a:t>
            </a:r>
            <a:r>
              <a:rPr lang="en-US" altLang="zh-CN" sz="1400" b="1">
                <a:solidFill>
                  <a:srgbClr val="FC7E2F"/>
                </a:solidFill>
              </a:rPr>
              <a:t>9</a:t>
            </a:r>
            <a:r>
              <a:rPr lang="zh-CN" altLang="en-US" sz="1400" b="1">
                <a:solidFill>
                  <a:srgbClr val="FC7E2F"/>
                </a:solidFill>
              </a:rPr>
              <a:t>年第二项专利</a:t>
            </a:r>
          </a:p>
        </p:txBody>
      </p:sp>
      <p:sp>
        <p:nvSpPr>
          <p:cNvPr id="16" name="页脚占位符 1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repeatCount="2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0426"/>
                                        </p:tgtEl>
                                        <p:attrNameLst>
                                          <p:attrName>style.visibility</p:attrName>
                                        </p:attrNameLst>
                                      </p:cBhvr>
                                      <p:to>
                                        <p:strVal val="visible"/>
                                      </p:to>
                                    </p:set>
                                    <p:anim calcmode="lin" valueType="num">
                                      <p:cBhvr additive="base">
                                        <p:cTn id="33" dur="500" fill="hold"/>
                                        <p:tgtEl>
                                          <p:spTgt spid="60426"/>
                                        </p:tgtEl>
                                        <p:attrNameLst>
                                          <p:attrName>ppt_x</p:attrName>
                                        </p:attrNameLst>
                                      </p:cBhvr>
                                      <p:tavLst>
                                        <p:tav tm="0">
                                          <p:val>
                                            <p:strVal val="#ppt_x"/>
                                          </p:val>
                                        </p:tav>
                                        <p:tav tm="100000">
                                          <p:val>
                                            <p:strVal val="#ppt_x"/>
                                          </p:val>
                                        </p:tav>
                                      </p:tavLst>
                                    </p:anim>
                                    <p:anim calcmode="lin" valueType="num">
                                      <p:cBhvr additive="base">
                                        <p:cTn id="34" dur="500" fill="hold"/>
                                        <p:tgtEl>
                                          <p:spTgt spid="604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3" grpId="0"/>
      <p:bldP spid="23" grpId="1"/>
      <p:bldP spid="11" grpId="0" animBg="1"/>
      <p:bldP spid="11" grpId="1" animBg="1"/>
      <p:bldP spid="12" grpId="0" bldLvl="0" animBg="1"/>
      <p:bldP spid="12"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18</a:t>
            </a:fld>
            <a:endParaRPr lang="zh-CN" altLang="en-US"/>
          </a:p>
        </p:txBody>
      </p:sp>
      <p:sp>
        <p:nvSpPr>
          <p:cNvPr id="35" name="文本框 34"/>
          <p:cNvSpPr txBox="1"/>
          <p:nvPr/>
        </p:nvSpPr>
        <p:spPr>
          <a:xfrm>
            <a:off x="4749800" y="2536190"/>
            <a:ext cx="4916805" cy="645160"/>
          </a:xfrm>
          <a:prstGeom prst="rect">
            <a:avLst/>
          </a:prstGeom>
          <a:noFill/>
        </p:spPr>
        <p:txBody>
          <a:bodyPr wrap="square" rtlCol="0">
            <a:spAutoFit/>
          </a:bodyPr>
          <a:lstStyle/>
          <a:p>
            <a:pPr>
              <a:lnSpc>
                <a:spcPct val="150000"/>
              </a:lnSpc>
            </a:pPr>
            <a:r>
              <a:rPr lang="en-US" altLang="zh-CN"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 </a:t>
            </a:r>
            <a:r>
              <a:rPr lang="zh-CN" altLang="en-US" sz="2400"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洁净室围护系统解决方案 </a:t>
            </a:r>
            <a:endParaRPr lang="zh-CN" altLang="en-US"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7" name="直接连接符 36"/>
          <p:cNvCxnSpPr/>
          <p:nvPr/>
        </p:nvCxnSpPr>
        <p:spPr>
          <a:xfrm>
            <a:off x="4438015" y="2694305"/>
            <a:ext cx="0" cy="1466850"/>
          </a:xfrm>
          <a:prstGeom prst="line">
            <a:avLst/>
          </a:prstGeom>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4749800" y="3493770"/>
            <a:ext cx="2387600" cy="645160"/>
          </a:xfrm>
          <a:prstGeom prst="rect">
            <a:avLst/>
          </a:prstGeom>
          <a:noFill/>
        </p:spPr>
        <p:txBody>
          <a:bodyPr wrap="square" rtlCol="0">
            <a:spAutoFit/>
          </a:bodyPr>
          <a:lstStyle/>
          <a:p>
            <a:pPr>
              <a:lnSpc>
                <a:spcPct val="150000"/>
              </a:lnSpc>
            </a:pPr>
            <a:r>
              <a:rPr lang="en-US" altLang="zh-CN"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2.2 </a:t>
            </a:r>
            <a:r>
              <a:rPr lang="zh-CN" altLang="en-US" sz="2400"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功能集成化 </a:t>
            </a:r>
            <a:endParaRPr lang="zh-CN" altLang="en-US"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3"/>
          <a:stretch>
            <a:fillRect/>
          </a:stretch>
        </p:blipFill>
        <p:spPr>
          <a:xfrm>
            <a:off x="3204210" y="3077845"/>
            <a:ext cx="834390" cy="702310"/>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19</a:t>
            </a:fld>
            <a:endParaRPr lang="zh-CN" altLang="en-US"/>
          </a:p>
        </p:txBody>
      </p:sp>
      <p:sp>
        <p:nvSpPr>
          <p:cNvPr id="9" name="文本框 8"/>
          <p:cNvSpPr txBox="1"/>
          <p:nvPr/>
        </p:nvSpPr>
        <p:spPr>
          <a:xfrm>
            <a:off x="6081395" y="1090295"/>
            <a:ext cx="1605280" cy="337185"/>
          </a:xfrm>
          <a:prstGeom prst="rect">
            <a:avLst/>
          </a:prstGeom>
          <a:noFill/>
        </p:spPr>
        <p:txBody>
          <a:bodyPr wrap="none" rtlCol="0" anchor="t">
            <a:spAutoFit/>
          </a:bodyPr>
          <a:lstStyle/>
          <a:p>
            <a:pPr algn="l"/>
            <a:r>
              <a:rPr lang="zh-CN" altLang="en-US" sz="1600">
                <a:solidFill>
                  <a:srgbClr val="FF7E2F"/>
                </a:solidFill>
                <a:ea typeface="+mn-lt"/>
                <a:sym typeface="等线" panose="02010600030101010101" pitchFamily="2" charset="-122"/>
              </a:rPr>
              <a:t>结露问题点分析</a:t>
            </a:r>
          </a:p>
        </p:txBody>
      </p:sp>
      <p:pic>
        <p:nvPicPr>
          <p:cNvPr id="67588" name="图片 3"/>
          <p:cNvPicPr>
            <a:picLocks noChangeAspect="1" noChangeArrowheads="1"/>
          </p:cNvPicPr>
          <p:nvPr/>
        </p:nvPicPr>
        <p:blipFill>
          <a:blip r:embed="rId3"/>
          <a:srcRect/>
          <a:stretch>
            <a:fillRect/>
          </a:stretch>
        </p:blipFill>
        <p:spPr bwMode="auto">
          <a:xfrm>
            <a:off x="1095375" y="1681480"/>
            <a:ext cx="10001250" cy="457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形标注 11"/>
          <p:cNvSpPr/>
          <p:nvPr/>
        </p:nvSpPr>
        <p:spPr>
          <a:xfrm>
            <a:off x="4981072" y="3355469"/>
            <a:ext cx="1656184" cy="1692188"/>
          </a:xfrm>
          <a:prstGeom prst="wedgeEllipseCallout">
            <a:avLst>
              <a:gd name="adj1" fmla="val -67415"/>
              <a:gd name="adj2" fmla="val -93928"/>
            </a:avLst>
          </a:prstGeom>
          <a:blipFill dpi="0" rotWithShape="1">
            <a:blip r:embed="rId4" cstate="screen"/>
            <a:srcRect/>
            <a:stretch>
              <a:fillRect t="11323"/>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anchor="ctr"/>
          <a:lstStyle/>
          <a:p>
            <a:pPr algn="dist"/>
            <a:endParaRPr lang="zh-CN" altLang="en-US" sz="1200" noProof="1">
              <a:solidFill>
                <a:schemeClr val="tx1"/>
              </a:solidFill>
            </a:endParaRPr>
          </a:p>
        </p:txBody>
      </p:sp>
      <p:sp>
        <p:nvSpPr>
          <p:cNvPr id="8" name="文本框 34"/>
          <p:cNvSpPr txBox="1"/>
          <p:nvPr/>
        </p:nvSpPr>
        <p:spPr>
          <a:xfrm>
            <a:off x="1875790" y="935990"/>
            <a:ext cx="369316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功能集成化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10" name="直接连接符 9"/>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1" name="图片 10"/>
          <p:cNvPicPr>
            <a:picLocks noChangeAspect="1"/>
          </p:cNvPicPr>
          <p:nvPr/>
        </p:nvPicPr>
        <p:blipFill>
          <a:blip r:embed="rId5"/>
          <a:stretch>
            <a:fillRect/>
          </a:stretch>
        </p:blipFill>
        <p:spPr>
          <a:xfrm>
            <a:off x="718317" y="987002"/>
            <a:ext cx="644937" cy="543105"/>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41C530-2D30-41B8-A55E-680FB187F549}" type="datetime1">
              <a:rPr lang="zh-CN" altLang="en-US" smtClean="0"/>
              <a:t>2020/8/5</a:t>
            </a:fld>
            <a:endParaRPr lang="zh-CN" altLang="en-US"/>
          </a:p>
        </p:txBody>
      </p:sp>
      <p:sp>
        <p:nvSpPr>
          <p:cNvPr id="3" name="灯片编号占位符 2"/>
          <p:cNvSpPr>
            <a:spLocks noGrp="1"/>
          </p:cNvSpPr>
          <p:nvPr>
            <p:ph type="sldNum" sz="quarter" idx="12"/>
          </p:nvPr>
        </p:nvSpPr>
        <p:spPr/>
        <p:txBody>
          <a:bodyPr/>
          <a:lstStyle/>
          <a:p>
            <a:fld id="{CD220B63-1702-4FE4-B2AD-A95BEDEB379C}" type="slidenum">
              <a:rPr lang="zh-CN" altLang="en-US" smtClean="0"/>
              <a:t>2</a:t>
            </a:fld>
            <a:endParaRPr lang="zh-CN" altLang="en-US"/>
          </a:p>
        </p:txBody>
      </p:sp>
      <p:sp>
        <p:nvSpPr>
          <p:cNvPr id="6" name="文本框 34"/>
          <p:cNvSpPr txBox="1"/>
          <p:nvPr/>
        </p:nvSpPr>
        <p:spPr>
          <a:xfrm>
            <a:off x="1852007" y="797544"/>
            <a:ext cx="163512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目录 </a:t>
            </a:r>
          </a:p>
          <a:p>
            <a:pPr>
              <a:lnSpc>
                <a:spcPct val="150000"/>
              </a:lnSpc>
            </a:pPr>
            <a:r>
              <a:rPr lang="en-US" altLang="zh-CN" b="1" dirty="0">
                <a:solidFill>
                  <a:srgbClr val="FC7E2F"/>
                </a:solidFill>
                <a:ea typeface="+mn-lt"/>
                <a:cs typeface="思源黑体 CN Regular" panose="020B0500000000000000" pitchFamily="34" charset="-122"/>
              </a:rPr>
              <a:t>Contents</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718317" y="987002"/>
            <a:ext cx="644937" cy="543105"/>
          </a:xfrm>
          <a:prstGeom prst="rect">
            <a:avLst/>
          </a:prstGeom>
        </p:spPr>
      </p:pic>
      <p:sp>
        <p:nvSpPr>
          <p:cNvPr id="21" name="文本框 1"/>
          <p:cNvSpPr txBox="1"/>
          <p:nvPr/>
        </p:nvSpPr>
        <p:spPr>
          <a:xfrm>
            <a:off x="1063293" y="2388234"/>
            <a:ext cx="3437640" cy="2217420"/>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90000"/>
              </a:lnSpc>
            </a:pPr>
            <a:r>
              <a:rPr lang="en-US" altLang="zh-CN" sz="2800" b="1" baseline="30000" dirty="0">
                <a:solidFill>
                  <a:srgbClr val="FC7E2F"/>
                </a:solidFill>
                <a:ea typeface="+mn-lt"/>
                <a:cs typeface="+mn-lt"/>
              </a:rPr>
              <a:t>1</a:t>
            </a:r>
            <a:r>
              <a:rPr lang="zh-CN" altLang="en-US" sz="2800" b="1" baseline="30000" dirty="0">
                <a:solidFill>
                  <a:srgbClr val="FC7E2F"/>
                </a:solidFill>
                <a:ea typeface="+mn-lt"/>
                <a:cs typeface="+mn-lt"/>
              </a:rPr>
              <a:t>、公司介绍</a:t>
            </a:r>
            <a:endParaRPr lang="en-US" altLang="zh-CN" sz="2800" b="1" baseline="30000" dirty="0">
              <a:solidFill>
                <a:srgbClr val="FC7E2F"/>
              </a:solidFill>
              <a:ea typeface="+mn-lt"/>
              <a:cs typeface="+mn-lt"/>
            </a:endParaRPr>
          </a:p>
          <a:p>
            <a:pPr>
              <a:lnSpc>
                <a:spcPct val="190000"/>
              </a:lnSpc>
            </a:pPr>
            <a:r>
              <a:rPr lang="en-US" altLang="zh-CN" sz="2800" b="1" baseline="30000" dirty="0">
                <a:solidFill>
                  <a:srgbClr val="FC7E2F"/>
                </a:solidFill>
                <a:ea typeface="+mn-lt"/>
                <a:cs typeface="+mn-lt"/>
              </a:rPr>
              <a:t>2</a:t>
            </a:r>
            <a:r>
              <a:rPr lang="zh-CN" altLang="en-US" sz="2800" b="1" baseline="30000" dirty="0">
                <a:solidFill>
                  <a:srgbClr val="FC7E2F"/>
                </a:solidFill>
                <a:ea typeface="+mn-lt"/>
                <a:cs typeface="+mn-lt"/>
              </a:rPr>
              <a:t>、洁净室围护系统解决方案</a:t>
            </a:r>
          </a:p>
          <a:p>
            <a:pPr>
              <a:lnSpc>
                <a:spcPct val="190000"/>
              </a:lnSpc>
            </a:pPr>
            <a:r>
              <a:rPr lang="en-US" altLang="zh-CN" sz="2800" b="1" baseline="30000" dirty="0">
                <a:solidFill>
                  <a:srgbClr val="FC7E2F"/>
                </a:solidFill>
                <a:ea typeface="+mn-lt"/>
                <a:cs typeface="+mn-lt"/>
              </a:rPr>
              <a:t>3</a:t>
            </a:r>
            <a:r>
              <a:rPr lang="zh-CN" altLang="en-US" sz="2800" b="1" baseline="30000" dirty="0">
                <a:solidFill>
                  <a:srgbClr val="FC7E2F"/>
                </a:solidFill>
                <a:ea typeface="+mn-lt"/>
                <a:cs typeface="+mn-lt"/>
              </a:rPr>
              <a:t>、智能制造的应用</a:t>
            </a:r>
            <a:endParaRPr lang="en-US" altLang="zh-CN" sz="2800" b="1" baseline="30000" dirty="0">
              <a:solidFill>
                <a:srgbClr val="FC7E2F"/>
              </a:solidFill>
              <a:ea typeface="+mn-lt"/>
              <a:cs typeface="+mn-lt"/>
            </a:endParaRPr>
          </a:p>
          <a:p>
            <a:pPr>
              <a:lnSpc>
                <a:spcPct val="190000"/>
              </a:lnSpc>
            </a:pPr>
            <a:r>
              <a:rPr lang="en-US" altLang="zh-CN" sz="2800" b="1" baseline="30000" dirty="0">
                <a:solidFill>
                  <a:srgbClr val="FC7E2F"/>
                </a:solidFill>
                <a:ea typeface="+mn-lt"/>
                <a:cs typeface="+mn-lt"/>
              </a:rPr>
              <a:t>4</a:t>
            </a:r>
            <a:r>
              <a:rPr lang="zh-CN" altLang="en-US" sz="2800" b="1" baseline="30000" dirty="0">
                <a:solidFill>
                  <a:srgbClr val="FC7E2F"/>
                </a:solidFill>
                <a:ea typeface="+mn-lt"/>
                <a:cs typeface="+mn-lt"/>
              </a:rPr>
              <a:t>、合作伙伴</a:t>
            </a:r>
          </a:p>
        </p:txBody>
      </p:sp>
      <p:pic>
        <p:nvPicPr>
          <p:cNvPr id="27" name="图片 26"/>
          <p:cNvPicPr>
            <a:picLocks noChangeAspect="1"/>
          </p:cNvPicPr>
          <p:nvPr/>
        </p:nvPicPr>
        <p:blipFill>
          <a:blip r:embed="rId4"/>
          <a:stretch>
            <a:fillRect/>
          </a:stretch>
        </p:blipFill>
        <p:spPr>
          <a:xfrm flipH="1">
            <a:off x="8610599" y="2714920"/>
            <a:ext cx="2513029" cy="3248365"/>
          </a:xfrm>
          <a:prstGeom prst="rect">
            <a:avLst/>
          </a:prstGeom>
        </p:spPr>
      </p:pic>
      <p:pic>
        <p:nvPicPr>
          <p:cNvPr id="25" name="图片 24"/>
          <p:cNvPicPr>
            <a:picLocks noChangeAspect="1"/>
          </p:cNvPicPr>
          <p:nvPr/>
        </p:nvPicPr>
        <p:blipFill>
          <a:blip r:embed="rId5"/>
          <a:stretch>
            <a:fillRect/>
          </a:stretch>
        </p:blipFill>
        <p:spPr>
          <a:xfrm>
            <a:off x="5033912" y="894715"/>
            <a:ext cx="4282531" cy="2909000"/>
          </a:xfrm>
          <a:prstGeom prst="rect">
            <a:avLst/>
          </a:prstGeom>
        </p:spPr>
      </p:pic>
      <p:pic>
        <p:nvPicPr>
          <p:cNvPr id="33" name="图片 32"/>
          <p:cNvPicPr>
            <a:picLocks noChangeAspect="1"/>
          </p:cNvPicPr>
          <p:nvPr/>
        </p:nvPicPr>
        <p:blipFill>
          <a:blip r:embed="rId6"/>
          <a:stretch>
            <a:fillRect/>
          </a:stretch>
        </p:blipFill>
        <p:spPr>
          <a:xfrm>
            <a:off x="373629" y="5273909"/>
            <a:ext cx="689376" cy="689376"/>
          </a:xfrm>
          <a:prstGeom prst="rect">
            <a:avLst/>
          </a:prstGeom>
        </p:spPr>
      </p:pic>
      <p:sp>
        <p:nvSpPr>
          <p:cNvPr id="34" name="文本框 33"/>
          <p:cNvSpPr txBox="1"/>
          <p:nvPr/>
        </p:nvSpPr>
        <p:spPr>
          <a:xfrm>
            <a:off x="1150070" y="5486400"/>
            <a:ext cx="1630837" cy="276999"/>
          </a:xfrm>
          <a:prstGeom prst="rect">
            <a:avLst/>
          </a:prstGeom>
          <a:noFill/>
        </p:spPr>
        <p:txBody>
          <a:bodyPr wrap="square" rtlCol="0">
            <a:spAutoFit/>
          </a:bodyPr>
          <a:lstStyle/>
          <a:p>
            <a:r>
              <a:rPr lang="en-US" altLang="zh-CN" sz="1200" dirty="0"/>
              <a:t>www.wiskind.com.cn</a:t>
            </a:r>
            <a:endParaRPr lang="zh-CN" alt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20</a:t>
            </a:fld>
            <a:endParaRPr lang="zh-CN" altLang="en-US"/>
          </a:p>
        </p:txBody>
      </p:sp>
      <p:pic>
        <p:nvPicPr>
          <p:cNvPr id="69633" name="图片 11" descr="断桥龙骨"/>
          <p:cNvPicPr>
            <a:picLocks noChangeAspect="1" noChangeArrowheads="1"/>
          </p:cNvPicPr>
          <p:nvPr/>
        </p:nvPicPr>
        <p:blipFill>
          <a:blip r:embed="rId3"/>
          <a:srcRect/>
          <a:stretch>
            <a:fillRect/>
          </a:stretch>
        </p:blipFill>
        <p:spPr bwMode="auto">
          <a:xfrm>
            <a:off x="771525" y="2313623"/>
            <a:ext cx="28209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图片 12" descr="隔热龙骨"/>
          <p:cNvPicPr>
            <a:picLocks noChangeAspect="1" noChangeArrowheads="1"/>
          </p:cNvPicPr>
          <p:nvPr/>
        </p:nvPicPr>
        <p:blipFill>
          <a:blip r:embed="rId4"/>
          <a:srcRect/>
          <a:stretch>
            <a:fillRect/>
          </a:stretch>
        </p:blipFill>
        <p:spPr bwMode="auto">
          <a:xfrm>
            <a:off x="6630988" y="2313623"/>
            <a:ext cx="2540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图片 7"/>
          <p:cNvPicPr>
            <a:picLocks noChangeAspect="1" noChangeArrowheads="1"/>
          </p:cNvPicPr>
          <p:nvPr/>
        </p:nvPicPr>
        <p:blipFill>
          <a:blip r:embed="rId5"/>
          <a:srcRect/>
          <a:stretch>
            <a:fillRect/>
          </a:stretch>
        </p:blipFill>
        <p:spPr bwMode="auto">
          <a:xfrm>
            <a:off x="9288463" y="2313623"/>
            <a:ext cx="2595562"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图片 8"/>
          <p:cNvPicPr>
            <a:picLocks noChangeAspect="1" noChangeArrowheads="1"/>
          </p:cNvPicPr>
          <p:nvPr/>
        </p:nvPicPr>
        <p:blipFill>
          <a:blip r:embed="rId6"/>
          <a:srcRect/>
          <a:stretch>
            <a:fillRect/>
          </a:stretch>
        </p:blipFill>
        <p:spPr bwMode="auto">
          <a:xfrm>
            <a:off x="3648075" y="2310448"/>
            <a:ext cx="25590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文本框 9"/>
          <p:cNvSpPr txBox="1">
            <a:spLocks noChangeArrowheads="1"/>
          </p:cNvSpPr>
          <p:nvPr/>
        </p:nvSpPr>
        <p:spPr bwMode="auto">
          <a:xfrm>
            <a:off x="771525" y="2310448"/>
            <a:ext cx="1223963" cy="4000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r>
              <a:rPr lang="zh-CN" altLang="en-US" sz="2000"/>
              <a:t>断桥龙骨</a:t>
            </a:r>
          </a:p>
        </p:txBody>
      </p:sp>
      <p:sp>
        <p:nvSpPr>
          <p:cNvPr id="69642" name="文本框 10"/>
          <p:cNvSpPr txBox="1">
            <a:spLocks noChangeArrowheads="1"/>
          </p:cNvSpPr>
          <p:nvPr/>
        </p:nvSpPr>
        <p:spPr bwMode="auto">
          <a:xfrm>
            <a:off x="6630988" y="2310448"/>
            <a:ext cx="1223962" cy="4000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r>
              <a:rPr lang="zh-CN" altLang="en-US" sz="2000"/>
              <a:t>隔热龙骨</a:t>
            </a:r>
          </a:p>
        </p:txBody>
      </p:sp>
      <p:sp>
        <p:nvSpPr>
          <p:cNvPr id="9" name="文本框 8"/>
          <p:cNvSpPr txBox="1"/>
          <p:nvPr/>
        </p:nvSpPr>
        <p:spPr>
          <a:xfrm>
            <a:off x="5564505" y="649605"/>
            <a:ext cx="1868805" cy="337185"/>
          </a:xfrm>
          <a:prstGeom prst="rect">
            <a:avLst/>
          </a:prstGeom>
          <a:noFill/>
        </p:spPr>
        <p:txBody>
          <a:bodyPr wrap="none" rtlCol="0" anchor="t">
            <a:spAutoFit/>
          </a:bodyPr>
          <a:lstStyle/>
          <a:p>
            <a:pPr algn="l"/>
            <a:r>
              <a:rPr lang="zh-CN" altLang="en-US" sz="1600" b="1">
                <a:solidFill>
                  <a:srgbClr val="FF7E2F"/>
                </a:solidFill>
                <a:latin typeface="微软雅黑" panose="020B0503020204020204" charset="-122"/>
                <a:ea typeface="微软雅黑" panose="020B0503020204020204" charset="-122"/>
                <a:cs typeface="微软雅黑" panose="020B0503020204020204" charset="-122"/>
                <a:sym typeface="+mn-ea"/>
              </a:rPr>
              <a:t>断桥龙骨 隔热龙骨</a:t>
            </a:r>
          </a:p>
        </p:txBody>
      </p:sp>
      <p:sp>
        <p:nvSpPr>
          <p:cNvPr id="10" name="文本框 13"/>
          <p:cNvSpPr txBox="1"/>
          <p:nvPr/>
        </p:nvSpPr>
        <p:spPr>
          <a:xfrm>
            <a:off x="5564505" y="1143000"/>
            <a:ext cx="319976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600" dirty="0">
                <a:solidFill>
                  <a:srgbClr val="404040"/>
                </a:solidFill>
                <a:ea typeface="+mn-lt"/>
                <a:cs typeface="+mn-lt"/>
                <a:sym typeface="等线" panose="02010600030101010101" pitchFamily="2" charset="-122"/>
              </a:rPr>
              <a:t>提高了洁净室整体保温性能</a:t>
            </a:r>
            <a:r>
              <a:rPr lang="en-US" altLang="zh-CN" sz="1600" dirty="0">
                <a:solidFill>
                  <a:srgbClr val="404040"/>
                </a:solidFill>
                <a:ea typeface="+mn-lt"/>
                <a:cs typeface="+mn-lt"/>
                <a:sym typeface="等线" panose="02010600030101010101" pitchFamily="2" charset="-122"/>
              </a:rPr>
              <a:t>;</a:t>
            </a:r>
          </a:p>
        </p:txBody>
      </p:sp>
      <p:sp>
        <p:nvSpPr>
          <p:cNvPr id="14" name="文本框 13"/>
          <p:cNvSpPr txBox="1"/>
          <p:nvPr/>
        </p:nvSpPr>
        <p:spPr>
          <a:xfrm>
            <a:off x="5564505" y="1560195"/>
            <a:ext cx="4303395" cy="33718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1600" dirty="0">
                <a:solidFill>
                  <a:srgbClr val="404040"/>
                </a:solidFill>
                <a:ea typeface="+mn-lt"/>
                <a:cs typeface="+mn-lt"/>
                <a:sym typeface="等线" panose="02010600030101010101" pitchFamily="2" charset="-122"/>
              </a:rPr>
              <a:t>延长了板材的使用寿命</a:t>
            </a:r>
            <a:r>
              <a:rPr lang="en-US" altLang="zh-CN" sz="1600" dirty="0">
                <a:solidFill>
                  <a:srgbClr val="404040"/>
                </a:solidFill>
                <a:ea typeface="+mn-lt"/>
                <a:cs typeface="+mn-lt"/>
                <a:sym typeface="等线" panose="02010600030101010101" pitchFamily="2" charset="-122"/>
              </a:rPr>
              <a:t>,降低更换板材成本。</a:t>
            </a:r>
          </a:p>
        </p:txBody>
      </p:sp>
      <p:sp>
        <p:nvSpPr>
          <p:cNvPr id="6" name="文本框 34"/>
          <p:cNvSpPr txBox="1"/>
          <p:nvPr/>
        </p:nvSpPr>
        <p:spPr>
          <a:xfrm>
            <a:off x="1812925" y="876300"/>
            <a:ext cx="347091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功能集成化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5" name="图片 14"/>
          <p:cNvPicPr>
            <a:picLocks noChangeAspect="1"/>
          </p:cNvPicPr>
          <p:nvPr/>
        </p:nvPicPr>
        <p:blipFill>
          <a:blip r:embed="rId7"/>
          <a:stretch>
            <a:fillRect/>
          </a:stretch>
        </p:blipFill>
        <p:spPr>
          <a:xfrm>
            <a:off x="718317" y="987002"/>
            <a:ext cx="644937" cy="543105"/>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21</a:t>
            </a:fld>
            <a:endParaRPr lang="zh-CN" altLang="en-US"/>
          </a:p>
        </p:txBody>
      </p:sp>
      <p:sp>
        <p:nvSpPr>
          <p:cNvPr id="5" name="文本框 34"/>
          <p:cNvSpPr txBox="1"/>
          <p:nvPr/>
        </p:nvSpPr>
        <p:spPr>
          <a:xfrm>
            <a:off x="1852295" y="866140"/>
            <a:ext cx="403860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功能集成化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pic>
        <p:nvPicPr>
          <p:cNvPr id="9" name="图片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392035" y="1529715"/>
            <a:ext cx="3566795" cy="4756150"/>
          </a:xfrm>
          <a:prstGeom prst="rect">
            <a:avLst/>
          </a:prstGeom>
        </p:spPr>
      </p:pic>
      <p:sp>
        <p:nvSpPr>
          <p:cNvPr id="10" name="矩形 9"/>
          <p:cNvSpPr/>
          <p:nvPr/>
        </p:nvSpPr>
        <p:spPr>
          <a:xfrm>
            <a:off x="2874645" y="2286635"/>
            <a:ext cx="3422650" cy="829945"/>
          </a:xfrm>
          <a:prstGeom prst="rect">
            <a:avLst/>
          </a:prstGeom>
        </p:spPr>
        <p:txBody>
          <a:bodyPr wrap="square">
            <a:spAutoFit/>
          </a:bodyPr>
          <a:lstStyle/>
          <a:p>
            <a:pPr algn="dist"/>
            <a:r>
              <a:rPr lang="zh-CN" altLang="en-US" sz="4800" dirty="0">
                <a:latin typeface="微软雅黑" panose="020B0503020204020204" charset="-122"/>
                <a:ea typeface="微软雅黑" panose="020B0503020204020204" charset="-122"/>
              </a:rPr>
              <a:t>细菌？</a:t>
            </a:r>
          </a:p>
        </p:txBody>
      </p:sp>
      <p:pic>
        <p:nvPicPr>
          <p:cNvPr id="13" name="图片 12"/>
          <p:cNvPicPr>
            <a:picLocks noChangeAspect="1"/>
          </p:cNvPicPr>
          <p:nvPr/>
        </p:nvPicPr>
        <p:blipFill>
          <a:blip r:embed="rId5">
            <a:clrChange>
              <a:clrFrom>
                <a:srgbClr val="FFFFFF">
                  <a:alpha val="100000"/>
                </a:srgbClr>
              </a:clrFrom>
              <a:clrTo>
                <a:srgbClr val="FFFFFF">
                  <a:alpha val="100000"/>
                  <a:alpha val="0"/>
                </a:srgbClr>
              </a:clrTo>
            </a:clrChange>
          </a:blip>
          <a:srcRect/>
          <a:stretch>
            <a:fillRect/>
          </a:stretch>
        </p:blipFill>
        <p:spPr>
          <a:xfrm>
            <a:off x="718185" y="3483610"/>
            <a:ext cx="6833870" cy="2333625"/>
          </a:xfrm>
          <a:prstGeom prst="rect">
            <a:avLst/>
          </a:prstGeom>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22</a:t>
            </a:fld>
            <a:endParaRPr lang="zh-CN" altLang="en-US"/>
          </a:p>
        </p:txBody>
      </p:sp>
      <p:sp>
        <p:nvSpPr>
          <p:cNvPr id="9" name="文本框 8"/>
          <p:cNvSpPr txBox="1"/>
          <p:nvPr/>
        </p:nvSpPr>
        <p:spPr>
          <a:xfrm>
            <a:off x="5367020" y="649605"/>
            <a:ext cx="1238250" cy="337185"/>
          </a:xfrm>
          <a:prstGeom prst="rect">
            <a:avLst/>
          </a:prstGeom>
          <a:noFill/>
        </p:spPr>
        <p:txBody>
          <a:bodyPr wrap="none" rtlCol="0" anchor="t">
            <a:spAutoFit/>
          </a:bodyPr>
          <a:lstStyle/>
          <a:p>
            <a:pPr algn="l"/>
            <a:r>
              <a:rPr lang="zh-CN" altLang="en-US" sz="1600" b="1">
                <a:solidFill>
                  <a:srgbClr val="FF7E2F"/>
                </a:solidFill>
                <a:latin typeface="微软雅黑" panose="020B0503020204020204" charset="-122"/>
                <a:ea typeface="微软雅黑" panose="020B0503020204020204" charset="-122"/>
                <a:cs typeface="微软雅黑" panose="020B0503020204020204" charset="-122"/>
                <a:sym typeface="+mn-ea"/>
              </a:rPr>
              <a:t>耐</a:t>
            </a:r>
            <a:r>
              <a:rPr lang="en-US" altLang="zh-CN" sz="1600" b="1">
                <a:solidFill>
                  <a:srgbClr val="FF7E2F"/>
                </a:solidFill>
                <a:latin typeface="微软雅黑" panose="020B0503020204020204" charset="-122"/>
                <a:ea typeface="微软雅黑" panose="020B0503020204020204" charset="-122"/>
                <a:cs typeface="微软雅黑" panose="020B0503020204020204" charset="-122"/>
                <a:sym typeface="+mn-ea"/>
              </a:rPr>
              <a:t>VHP</a:t>
            </a:r>
            <a:r>
              <a:rPr lang="zh-CN" altLang="en-US" sz="1600" b="1">
                <a:solidFill>
                  <a:srgbClr val="FF7E2F"/>
                </a:solidFill>
                <a:latin typeface="微软雅黑" panose="020B0503020204020204" charset="-122"/>
                <a:ea typeface="微软雅黑" panose="020B0503020204020204" charset="-122"/>
                <a:cs typeface="微软雅黑" panose="020B0503020204020204" charset="-122"/>
                <a:sym typeface="+mn-ea"/>
              </a:rPr>
              <a:t>消毒</a:t>
            </a:r>
          </a:p>
        </p:txBody>
      </p:sp>
      <p:sp>
        <p:nvSpPr>
          <p:cNvPr id="10" name="文本框 13"/>
          <p:cNvSpPr txBox="1"/>
          <p:nvPr/>
        </p:nvSpPr>
        <p:spPr>
          <a:xfrm>
            <a:off x="5506085" y="1231900"/>
            <a:ext cx="571563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600" dirty="0">
                <a:solidFill>
                  <a:srgbClr val="404040"/>
                </a:solidFill>
                <a:latin typeface="黑体" panose="02010609060101010101" pitchFamily="49" charset="-122"/>
                <a:ea typeface="黑体" panose="02010609060101010101" pitchFamily="49" charset="-122"/>
                <a:sym typeface="等线" panose="02010600030101010101" pitchFamily="2" charset="-122"/>
              </a:rPr>
              <a:t>制药行业常采用干法或湿法气化过氧化氢消毒灭菌系统</a:t>
            </a:r>
            <a:r>
              <a:rPr lang="en-US" altLang="zh-CN" sz="1600" dirty="0">
                <a:solidFill>
                  <a:srgbClr val="404040"/>
                </a:solidFill>
                <a:latin typeface="黑体" panose="02010609060101010101" pitchFamily="49" charset="-122"/>
                <a:ea typeface="黑体" panose="02010609060101010101" pitchFamily="49" charset="-122"/>
                <a:sym typeface="等线" panose="02010600030101010101" pitchFamily="2" charset="-122"/>
              </a:rPr>
              <a:t>;</a:t>
            </a:r>
          </a:p>
        </p:txBody>
      </p:sp>
      <p:sp>
        <p:nvSpPr>
          <p:cNvPr id="14" name="文本框 13"/>
          <p:cNvSpPr txBox="1"/>
          <p:nvPr/>
        </p:nvSpPr>
        <p:spPr>
          <a:xfrm>
            <a:off x="5499100" y="1541145"/>
            <a:ext cx="5473065" cy="82994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sz="1600" dirty="0">
                <a:solidFill>
                  <a:srgbClr val="404040"/>
                </a:solidFill>
                <a:latin typeface="黑体" panose="02010609060101010101" pitchFamily="49" charset="-122"/>
                <a:ea typeface="黑体" panose="02010609060101010101" pitchFamily="49" charset="-122"/>
                <a:sym typeface="等线" panose="02010600030101010101" pitchFamily="2" charset="-122"/>
              </a:rPr>
              <a:t>过氧化氢具有很强的渗透性</a:t>
            </a:r>
            <a:r>
              <a:rPr lang="zh-CN" sz="1600" dirty="0">
                <a:solidFill>
                  <a:srgbClr val="404040"/>
                </a:solidFill>
                <a:latin typeface="黑体" panose="02010609060101010101" pitchFamily="49" charset="-122"/>
                <a:ea typeface="黑体" panose="02010609060101010101" pitchFamily="49" charset="-122"/>
                <a:sym typeface="等线" panose="02010600030101010101" pitchFamily="2" charset="-122"/>
              </a:rPr>
              <a:t>，侵入达到亚微米级别</a:t>
            </a:r>
            <a:r>
              <a:rPr lang="en-US" altLang="zh-CN" sz="1600" dirty="0">
                <a:solidFill>
                  <a:srgbClr val="404040"/>
                </a:solidFill>
                <a:latin typeface="黑体" panose="02010609060101010101" pitchFamily="49" charset="-122"/>
                <a:ea typeface="黑体" panose="02010609060101010101" pitchFamily="49" charset="-122"/>
                <a:sym typeface="等线" panose="02010600030101010101" pitchFamily="2" charset="-122"/>
              </a:rPr>
              <a:t>,</a:t>
            </a:r>
            <a:r>
              <a:rPr sz="1600" dirty="0">
                <a:solidFill>
                  <a:srgbClr val="404040"/>
                </a:solidFill>
                <a:latin typeface="黑体" panose="02010609060101010101" pitchFamily="49" charset="-122"/>
                <a:ea typeface="黑体" panose="02010609060101010101" pitchFamily="49" charset="-122"/>
                <a:sym typeface="等线" panose="02010600030101010101" pitchFamily="2" charset="-122"/>
              </a:rPr>
              <a:t>会从净化板材和净化门的表面漆面的微小裂纹渗入内部</a:t>
            </a:r>
            <a:r>
              <a:rPr lang="zh-CN" altLang="en-US" sz="1600" dirty="0">
                <a:solidFill>
                  <a:srgbClr val="404040"/>
                </a:solidFill>
                <a:latin typeface="黑体" panose="02010609060101010101" pitchFamily="49" charset="-122"/>
                <a:ea typeface="黑体" panose="02010609060101010101" pitchFamily="49" charset="-122"/>
                <a:sym typeface="等线" panose="02010600030101010101" pitchFamily="2" charset="-122"/>
              </a:rPr>
              <a:t>；</a:t>
            </a:r>
            <a:endParaRPr lang="en-US" altLang="zh-CN" sz="1600" dirty="0">
              <a:solidFill>
                <a:srgbClr val="404040"/>
              </a:solidFill>
              <a:latin typeface="黑体" panose="02010609060101010101" pitchFamily="49" charset="-122"/>
              <a:ea typeface="黑体" panose="02010609060101010101" pitchFamily="49" charset="-122"/>
              <a:sym typeface="等线" panose="02010600030101010101" pitchFamily="2" charset="-122"/>
            </a:endParaRPr>
          </a:p>
        </p:txBody>
      </p:sp>
      <p:pic>
        <p:nvPicPr>
          <p:cNvPr id="6" name="图片 5" descr="menu.saveimg.savepath20181028151900.jpg"/>
          <p:cNvPicPr>
            <a:picLocks noChangeAspect="1"/>
          </p:cNvPicPr>
          <p:nvPr/>
        </p:nvPicPr>
        <p:blipFill>
          <a:blip r:embed="rId3"/>
          <a:srcRect/>
          <a:stretch>
            <a:fillRect/>
          </a:stretch>
        </p:blipFill>
        <p:spPr>
          <a:xfrm>
            <a:off x="948690" y="2621280"/>
            <a:ext cx="4550410" cy="3246120"/>
          </a:xfrm>
          <a:prstGeom prst="rect">
            <a:avLst/>
          </a:prstGeom>
        </p:spPr>
      </p:pic>
      <p:pic>
        <p:nvPicPr>
          <p:cNvPr id="16" name="图片 15" descr="QQ截图20181028152116.png"/>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789930" y="2621280"/>
            <a:ext cx="5432425" cy="3246120"/>
          </a:xfrm>
          <a:prstGeom prst="rect">
            <a:avLst/>
          </a:prstGeom>
        </p:spPr>
      </p:pic>
      <p:sp>
        <p:nvSpPr>
          <p:cNvPr id="8" name="文本框 34"/>
          <p:cNvSpPr txBox="1"/>
          <p:nvPr/>
        </p:nvSpPr>
        <p:spPr>
          <a:xfrm>
            <a:off x="1805940" y="875665"/>
            <a:ext cx="341503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功能集成化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18" name="直接连接符 1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9" name="图片 18"/>
          <p:cNvPicPr>
            <a:picLocks noChangeAspect="1"/>
          </p:cNvPicPr>
          <p:nvPr/>
        </p:nvPicPr>
        <p:blipFill>
          <a:blip r:embed="rId5"/>
          <a:stretch>
            <a:fillRect/>
          </a:stretch>
        </p:blipFill>
        <p:spPr>
          <a:xfrm>
            <a:off x="718317" y="987002"/>
            <a:ext cx="644937" cy="543105"/>
          </a:xfrm>
          <a:prstGeom prst="rect">
            <a:avLst/>
          </a:prstGeom>
        </p:spPr>
      </p:pic>
      <p:pic>
        <p:nvPicPr>
          <p:cNvPr id="5" name="图片 4" descr="IMG_0381"/>
          <p:cNvPicPr>
            <a:picLocks noChangeAspect="1"/>
          </p:cNvPicPr>
          <p:nvPr/>
        </p:nvPicPr>
        <p:blipFill>
          <a:blip r:embed="rId6"/>
          <a:srcRect/>
          <a:stretch>
            <a:fillRect/>
          </a:stretch>
        </p:blipFill>
        <p:spPr>
          <a:xfrm>
            <a:off x="5795010" y="2621280"/>
            <a:ext cx="5245100" cy="3246120"/>
          </a:xfrm>
          <a:prstGeom prst="rect">
            <a:avLst/>
          </a:prstGeom>
        </p:spPr>
      </p:pic>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23</a:t>
            </a:fld>
            <a:endParaRPr lang="zh-CN" altLang="en-US"/>
          </a:p>
        </p:txBody>
      </p:sp>
      <p:pic>
        <p:nvPicPr>
          <p:cNvPr id="6" name="图片 5" descr="微信图片_20181120084436"/>
          <p:cNvPicPr>
            <a:picLocks noChangeAspect="1"/>
          </p:cNvPicPr>
          <p:nvPr/>
        </p:nvPicPr>
        <p:blipFill>
          <a:blip r:embed="rId3"/>
          <a:stretch>
            <a:fillRect/>
          </a:stretch>
        </p:blipFill>
        <p:spPr>
          <a:xfrm>
            <a:off x="6585585" y="693420"/>
            <a:ext cx="4714240" cy="2300605"/>
          </a:xfrm>
          <a:prstGeom prst="rect">
            <a:avLst/>
          </a:prstGeom>
        </p:spPr>
      </p:pic>
      <p:sp>
        <p:nvSpPr>
          <p:cNvPr id="24" name="文本框 23"/>
          <p:cNvSpPr txBox="1"/>
          <p:nvPr/>
        </p:nvSpPr>
        <p:spPr>
          <a:xfrm>
            <a:off x="718185" y="2492375"/>
            <a:ext cx="2011680" cy="337185"/>
          </a:xfrm>
          <a:prstGeom prst="rect">
            <a:avLst/>
          </a:prstGeom>
          <a:noFill/>
        </p:spPr>
        <p:txBody>
          <a:bodyPr wrap="none" rtlCol="0" anchor="t">
            <a:spAutoFit/>
          </a:bodyPr>
          <a:lstStyle/>
          <a:p>
            <a:pPr algn="l"/>
            <a:r>
              <a:rPr lang="zh-CN" altLang="en-US" sz="1600" b="1">
                <a:solidFill>
                  <a:srgbClr val="FF7E2F"/>
                </a:solidFill>
                <a:latin typeface="微软雅黑" panose="020B0503020204020204" charset="-122"/>
                <a:ea typeface="微软雅黑" panose="020B0503020204020204" charset="-122"/>
                <a:cs typeface="微软雅黑" panose="020B0503020204020204" charset="-122"/>
                <a:sym typeface="+mn-ea"/>
              </a:rPr>
              <a:t>面板耐药剂解决方案</a:t>
            </a:r>
          </a:p>
        </p:txBody>
      </p:sp>
      <p:sp>
        <p:nvSpPr>
          <p:cNvPr id="15" name="文本框 13"/>
          <p:cNvSpPr txBox="1"/>
          <p:nvPr/>
        </p:nvSpPr>
        <p:spPr>
          <a:xfrm>
            <a:off x="809625" y="3039110"/>
            <a:ext cx="4306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600" dirty="0">
                <a:solidFill>
                  <a:srgbClr val="404040"/>
                </a:solidFill>
                <a:latin typeface="黑体" panose="02010609060101010101" pitchFamily="49" charset="-122"/>
                <a:ea typeface="黑体" panose="02010609060101010101" pitchFamily="49" charset="-122"/>
                <a:sym typeface="等线" panose="02010600030101010101" pitchFamily="2" charset="-122"/>
              </a:rPr>
              <a:t>我们与贝科、立邦、烨辉、杜邦、马钢共同研究面板耐药剂解决方案</a:t>
            </a:r>
          </a:p>
        </p:txBody>
      </p:sp>
      <p:sp>
        <p:nvSpPr>
          <p:cNvPr id="8" name="文本框 13"/>
          <p:cNvSpPr txBox="1"/>
          <p:nvPr/>
        </p:nvSpPr>
        <p:spPr>
          <a:xfrm>
            <a:off x="809625" y="3747770"/>
            <a:ext cx="4404360"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600" dirty="0">
                <a:solidFill>
                  <a:srgbClr val="404040"/>
                </a:solidFill>
                <a:latin typeface="黑体" panose="02010609060101010101" pitchFamily="49" charset="-122"/>
                <a:ea typeface="黑体" panose="02010609060101010101" pitchFamily="49" charset="-122"/>
                <a:sym typeface="等线" panose="02010600030101010101" pitchFamily="2" charset="-122"/>
              </a:rPr>
              <a:t>为客户提供高附加值的解决方案。</a:t>
            </a:r>
            <a:endParaRPr lang="en-US" altLang="zh-CN" sz="1600" dirty="0">
              <a:solidFill>
                <a:srgbClr val="404040"/>
              </a:solidFill>
              <a:latin typeface="黑体" panose="02010609060101010101" pitchFamily="49" charset="-122"/>
              <a:ea typeface="黑体" panose="02010609060101010101" pitchFamily="49" charset="-122"/>
              <a:sym typeface="等线" panose="02010600030101010101" pitchFamily="2" charset="-122"/>
            </a:endParaRPr>
          </a:p>
        </p:txBody>
      </p:sp>
      <p:sp>
        <p:nvSpPr>
          <p:cNvPr id="9" name="文本框 34"/>
          <p:cNvSpPr txBox="1"/>
          <p:nvPr/>
        </p:nvSpPr>
        <p:spPr>
          <a:xfrm>
            <a:off x="1867535" y="866140"/>
            <a:ext cx="369316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功能集成化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10" name="直接连接符 9"/>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图片 13"/>
          <p:cNvPicPr>
            <a:picLocks noChangeAspect="1"/>
          </p:cNvPicPr>
          <p:nvPr/>
        </p:nvPicPr>
        <p:blipFill>
          <a:blip r:embed="rId4"/>
          <a:stretch>
            <a:fillRect/>
          </a:stretch>
        </p:blipFill>
        <p:spPr>
          <a:xfrm>
            <a:off x="718317" y="987002"/>
            <a:ext cx="644937" cy="543105"/>
          </a:xfrm>
          <a:prstGeom prst="rect">
            <a:avLst/>
          </a:prstGeom>
        </p:spPr>
      </p:pic>
      <p:pic>
        <p:nvPicPr>
          <p:cNvPr id="5" name="图片 4"/>
          <p:cNvPicPr>
            <a:picLocks noChangeAspect="1"/>
          </p:cNvPicPr>
          <p:nvPr/>
        </p:nvPicPr>
        <p:blipFill>
          <a:blip r:embed="rId5"/>
          <a:stretch>
            <a:fillRect/>
          </a:stretch>
        </p:blipFill>
        <p:spPr>
          <a:xfrm>
            <a:off x="6585585" y="3131820"/>
            <a:ext cx="4714240" cy="3042285"/>
          </a:xfrm>
          <a:prstGeom prst="rect">
            <a:avLst/>
          </a:prstGeom>
        </p:spPr>
      </p:pic>
      <p:pic>
        <p:nvPicPr>
          <p:cNvPr id="11" name="图片 10"/>
          <p:cNvPicPr>
            <a:picLocks noChangeAspect="1"/>
          </p:cNvPicPr>
          <p:nvPr/>
        </p:nvPicPr>
        <p:blipFill>
          <a:blip r:embed="rId6">
            <a:clrChange>
              <a:clrFrom>
                <a:srgbClr val="FFFFFF">
                  <a:alpha val="100000"/>
                </a:srgbClr>
              </a:clrFrom>
              <a:clrTo>
                <a:srgbClr val="FFFFFF">
                  <a:alpha val="100000"/>
                  <a:alpha val="0"/>
                </a:srgbClr>
              </a:clrTo>
            </a:clrChange>
          </a:blip>
          <a:srcRect/>
          <a:stretch>
            <a:fillRect/>
          </a:stretch>
        </p:blipFill>
        <p:spPr>
          <a:xfrm>
            <a:off x="1963420" y="4250055"/>
            <a:ext cx="884555" cy="964565"/>
          </a:xfrm>
          <a:prstGeom prst="rect">
            <a:avLst/>
          </a:prstGeom>
        </p:spPr>
      </p:pic>
      <p:pic>
        <p:nvPicPr>
          <p:cNvPr id="13" name="图片 12"/>
          <p:cNvPicPr>
            <a:picLocks noChangeAspect="1"/>
          </p:cNvPicPr>
          <p:nvPr/>
        </p:nvPicPr>
        <p:blipFill>
          <a:blip r:embed="rId7"/>
          <a:srcRect/>
          <a:stretch>
            <a:fillRect/>
          </a:stretch>
        </p:blipFill>
        <p:spPr>
          <a:xfrm>
            <a:off x="1127125" y="4340225"/>
            <a:ext cx="629285" cy="783590"/>
          </a:xfrm>
          <a:prstGeom prst="rect">
            <a:avLst/>
          </a:prstGeom>
        </p:spPr>
      </p:pic>
      <p:pic>
        <p:nvPicPr>
          <p:cNvPr id="17" name="图片 16" descr="8ecd5b90-ed06-418c-a4e0-313055f3c578[1]"/>
          <p:cNvPicPr>
            <a:picLocks noChangeAspect="1"/>
          </p:cNvPicPr>
          <p:nvPr/>
        </p:nvPicPr>
        <p:blipFill>
          <a:blip r:embed="rId8">
            <a:clrChange>
              <a:clrFrom>
                <a:srgbClr val="FFFFFF">
                  <a:alpha val="100000"/>
                </a:srgbClr>
              </a:clrFrom>
              <a:clrTo>
                <a:srgbClr val="FFFFFF">
                  <a:alpha val="100000"/>
                  <a:alpha val="0"/>
                </a:srgbClr>
              </a:clrTo>
            </a:clrChange>
          </a:blip>
          <a:srcRect/>
          <a:stretch>
            <a:fillRect/>
          </a:stretch>
        </p:blipFill>
        <p:spPr>
          <a:xfrm>
            <a:off x="3455670" y="5337810"/>
            <a:ext cx="2176780" cy="663575"/>
          </a:xfrm>
          <a:prstGeom prst="rect">
            <a:avLst/>
          </a:prstGeom>
        </p:spPr>
      </p:pic>
      <p:pic>
        <p:nvPicPr>
          <p:cNvPr id="18" name="图片 17" descr="fbb335acb4e6c59563749a71269904ac4184[1]"/>
          <p:cNvPicPr>
            <a:picLocks noChangeAspect="1"/>
          </p:cNvPicPr>
          <p:nvPr/>
        </p:nvPicPr>
        <p:blipFill>
          <a:blip r:embed="rId9">
            <a:clrChange>
              <a:clrFrom>
                <a:srgbClr val="FCFCFC">
                  <a:alpha val="100000"/>
                </a:srgbClr>
              </a:clrFrom>
              <a:clrTo>
                <a:srgbClr val="FCFCFC">
                  <a:alpha val="100000"/>
                  <a:alpha val="0"/>
                </a:srgbClr>
              </a:clrTo>
            </a:clrChange>
          </a:blip>
          <a:srcRect b="-2546"/>
          <a:stretch>
            <a:fillRect/>
          </a:stretch>
        </p:blipFill>
        <p:spPr>
          <a:xfrm>
            <a:off x="4633595" y="4294505"/>
            <a:ext cx="1106170" cy="874395"/>
          </a:xfrm>
          <a:prstGeom prst="rect">
            <a:avLst/>
          </a:prstGeom>
        </p:spPr>
      </p:pic>
      <p:pic>
        <p:nvPicPr>
          <p:cNvPr id="20" name="图片 19" descr="s_1243401049QeVKEsD4[1]"/>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1101725" y="5431155"/>
            <a:ext cx="1859280" cy="570230"/>
          </a:xfrm>
          <a:prstGeom prst="rect">
            <a:avLst/>
          </a:prstGeom>
        </p:spPr>
      </p:pic>
      <p:pic>
        <p:nvPicPr>
          <p:cNvPr id="7" name="图片 6"/>
          <p:cNvPicPr>
            <a:picLocks noChangeAspect="1"/>
          </p:cNvPicPr>
          <p:nvPr/>
        </p:nvPicPr>
        <p:blipFill>
          <a:blip r:embed="rId11">
            <a:clrChange>
              <a:clrFrom>
                <a:srgbClr val="FCFCFC">
                  <a:alpha val="100000"/>
                </a:srgbClr>
              </a:clrFrom>
              <a:clrTo>
                <a:srgbClr val="FCFCFC">
                  <a:alpha val="100000"/>
                  <a:alpha val="0"/>
                </a:srgbClr>
              </a:clrTo>
            </a:clrChange>
          </a:blip>
          <a:srcRect r="-570"/>
          <a:stretch>
            <a:fillRect/>
          </a:stretch>
        </p:blipFill>
        <p:spPr>
          <a:xfrm>
            <a:off x="3171825" y="4406900"/>
            <a:ext cx="1364615" cy="716280"/>
          </a:xfrm>
          <a:prstGeom prst="rect">
            <a:avLst/>
          </a:prstGeom>
        </p:spPr>
      </p:pic>
      <p:sp>
        <p:nvSpPr>
          <p:cNvPr id="12" name="页脚占位符 11"/>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24</a:t>
            </a:fld>
            <a:endParaRPr lang="zh-CN" altLang="en-US"/>
          </a:p>
        </p:txBody>
      </p:sp>
      <p:sp>
        <p:nvSpPr>
          <p:cNvPr id="35" name="文本框 34"/>
          <p:cNvSpPr txBox="1"/>
          <p:nvPr/>
        </p:nvSpPr>
        <p:spPr>
          <a:xfrm>
            <a:off x="4749800" y="2536190"/>
            <a:ext cx="4916805" cy="645160"/>
          </a:xfrm>
          <a:prstGeom prst="rect">
            <a:avLst/>
          </a:prstGeom>
          <a:noFill/>
        </p:spPr>
        <p:txBody>
          <a:bodyPr wrap="square" rtlCol="0">
            <a:spAutoFit/>
          </a:bodyPr>
          <a:lstStyle/>
          <a:p>
            <a:pPr>
              <a:lnSpc>
                <a:spcPct val="150000"/>
              </a:lnSpc>
            </a:pPr>
            <a:r>
              <a:rPr lang="en-US" altLang="zh-CN"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 </a:t>
            </a:r>
            <a:r>
              <a:rPr lang="zh-CN" altLang="en-US" sz="2400"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洁净室围护系统解决方案 </a:t>
            </a:r>
            <a:endParaRPr lang="zh-CN" altLang="en-US"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7" name="直接连接符 36"/>
          <p:cNvCxnSpPr/>
          <p:nvPr/>
        </p:nvCxnSpPr>
        <p:spPr>
          <a:xfrm>
            <a:off x="4438015" y="2694305"/>
            <a:ext cx="0" cy="1466850"/>
          </a:xfrm>
          <a:prstGeom prst="line">
            <a:avLst/>
          </a:prstGeom>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4749800" y="3493770"/>
            <a:ext cx="3195320" cy="645160"/>
          </a:xfrm>
          <a:prstGeom prst="rect">
            <a:avLst/>
          </a:prstGeom>
          <a:noFill/>
        </p:spPr>
        <p:txBody>
          <a:bodyPr wrap="square" rtlCol="0">
            <a:spAutoFit/>
          </a:bodyPr>
          <a:lstStyle/>
          <a:p>
            <a:pPr>
              <a:lnSpc>
                <a:spcPct val="150000"/>
              </a:lnSpc>
            </a:pPr>
            <a:r>
              <a:rPr lang="en-US" altLang="zh-CN"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2.3 </a:t>
            </a:r>
            <a:r>
              <a:rPr lang="zh-CN" altLang="en-US" sz="2400"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技术服务支持 </a:t>
            </a:r>
            <a:endParaRPr lang="zh-CN" altLang="en-US" sz="2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3"/>
          <a:stretch>
            <a:fillRect/>
          </a:stretch>
        </p:blipFill>
        <p:spPr>
          <a:xfrm>
            <a:off x="3204210" y="3077845"/>
            <a:ext cx="834390" cy="702310"/>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25</a:t>
            </a:fld>
            <a:endParaRPr lang="zh-CN" altLang="en-US"/>
          </a:p>
        </p:txBody>
      </p:sp>
      <p:sp>
        <p:nvSpPr>
          <p:cNvPr id="5" name="文本框 34"/>
          <p:cNvSpPr txBox="1"/>
          <p:nvPr/>
        </p:nvSpPr>
        <p:spPr>
          <a:xfrm>
            <a:off x="1852295" y="796925"/>
            <a:ext cx="346710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技术服务支持</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sp>
        <p:nvSpPr>
          <p:cNvPr id="11269" name="文本框 3"/>
          <p:cNvSpPr txBox="1"/>
          <p:nvPr/>
        </p:nvSpPr>
        <p:spPr>
          <a:xfrm>
            <a:off x="5791200" y="889000"/>
            <a:ext cx="5562600" cy="829945"/>
          </a:xfrm>
          <a:prstGeom prst="rect">
            <a:avLst/>
          </a:prstGeom>
          <a:noFill/>
          <a:ln w="9525">
            <a:noFill/>
          </a:ln>
        </p:spPr>
        <p:txBody>
          <a:bodyPr wrap="square" anchor="t">
            <a:spAutoFit/>
          </a:bodyPr>
          <a:lstStyle/>
          <a:p>
            <a:pPr eaLnBrk="0" hangingPunct="0">
              <a:lnSpc>
                <a:spcPct val="150000"/>
              </a:lnSpc>
            </a:pPr>
            <a:r>
              <a:rPr lang="zh-CN" altLang="en-US" sz="1600" dirty="0">
                <a:solidFill>
                  <a:schemeClr val="tx1"/>
                </a:solidFill>
                <a:latin typeface="思源黑体 CN Normal" panose="020B0400000000000000" charset="-122"/>
                <a:ea typeface="思源黑体 CN Normal" panose="020B0400000000000000" charset="-122"/>
              </a:rPr>
              <a:t>目前行业内对洁净板详图都是在CAD平面上对墙板和顶板进行排布和编号，最后</a:t>
            </a:r>
            <a:r>
              <a:rPr lang="zh-CN" altLang="en-US" sz="1600" dirty="0">
                <a:solidFill>
                  <a:srgbClr val="FC7E2F"/>
                </a:solidFill>
                <a:latin typeface="思源黑体 CN Normal" panose="020B0400000000000000" charset="-122"/>
                <a:ea typeface="思源黑体 CN Normal" panose="020B0400000000000000" charset="-122"/>
              </a:rPr>
              <a:t>人为</a:t>
            </a:r>
            <a:r>
              <a:rPr lang="zh-CN" altLang="en-US" sz="1600" dirty="0">
                <a:solidFill>
                  <a:schemeClr val="tx1"/>
                </a:solidFill>
                <a:latin typeface="思源黑体 CN Normal" panose="020B0400000000000000" charset="-122"/>
                <a:ea typeface="思源黑体 CN Normal" panose="020B0400000000000000" charset="-122"/>
              </a:rPr>
              <a:t>统计料单。</a:t>
            </a:r>
          </a:p>
        </p:txBody>
      </p:sp>
      <p:pic>
        <p:nvPicPr>
          <p:cNvPr id="11270" name="图片 9"/>
          <p:cNvPicPr>
            <a:picLocks noChangeAspect="1"/>
          </p:cNvPicPr>
          <p:nvPr/>
        </p:nvPicPr>
        <p:blipFill>
          <a:blip r:embed="rId4"/>
          <a:srcRect/>
          <a:stretch>
            <a:fillRect/>
          </a:stretch>
        </p:blipFill>
        <p:spPr>
          <a:xfrm>
            <a:off x="6036945" y="1986280"/>
            <a:ext cx="5248275" cy="3944938"/>
          </a:xfrm>
          <a:prstGeom prst="rect">
            <a:avLst/>
          </a:prstGeom>
          <a:noFill/>
          <a:ln w="9525" cap="flat" cmpd="sng">
            <a:solidFill>
              <a:schemeClr val="tx1"/>
            </a:solidFill>
            <a:prstDash val="solid"/>
            <a:round/>
            <a:headEnd type="none" w="med" len="med"/>
            <a:tailEnd type="none" w="med" len="med"/>
          </a:ln>
        </p:spPr>
      </p:pic>
      <p:sp>
        <p:nvSpPr>
          <p:cNvPr id="11271" name="文本框 10"/>
          <p:cNvSpPr txBox="1"/>
          <p:nvPr/>
        </p:nvSpPr>
        <p:spPr>
          <a:xfrm>
            <a:off x="8273415" y="5995353"/>
            <a:ext cx="1097280" cy="275590"/>
          </a:xfrm>
          <a:prstGeom prst="rect">
            <a:avLst/>
          </a:prstGeom>
          <a:noFill/>
          <a:ln w="9525">
            <a:noFill/>
          </a:ln>
        </p:spPr>
        <p:txBody>
          <a:bodyPr wrap="none" anchor="t">
            <a:spAutoFit/>
          </a:bodyPr>
          <a:lstStyle/>
          <a:p>
            <a:pPr eaLnBrk="0" hangingPunct="0"/>
            <a:r>
              <a:rPr lang="zh-CN" altLang="en-US" sz="1200" dirty="0">
                <a:solidFill>
                  <a:srgbClr val="FF7E2F"/>
                </a:solidFill>
                <a:latin typeface="思源黑体 CN Normal" panose="020B0400000000000000" charset="-122"/>
                <a:ea typeface="思源黑体 CN Normal" panose="020B0400000000000000" charset="-122"/>
              </a:rPr>
              <a:t>料单统计情况</a:t>
            </a:r>
          </a:p>
        </p:txBody>
      </p:sp>
      <p:pic>
        <p:nvPicPr>
          <p:cNvPr id="11272" name="图片 12" descr="543D59E3-EC0E-4f47-B8A0-D4FEFC065AD0"/>
          <p:cNvPicPr>
            <a:picLocks noChangeAspect="1"/>
          </p:cNvPicPr>
          <p:nvPr/>
        </p:nvPicPr>
        <p:blipFill>
          <a:blip r:embed="rId5"/>
          <a:stretch>
            <a:fillRect/>
          </a:stretch>
        </p:blipFill>
        <p:spPr>
          <a:xfrm>
            <a:off x="1233170" y="1986280"/>
            <a:ext cx="4448175" cy="1946275"/>
          </a:xfrm>
          <a:prstGeom prst="rect">
            <a:avLst/>
          </a:prstGeom>
          <a:noFill/>
          <a:ln w="9525">
            <a:noFill/>
          </a:ln>
        </p:spPr>
      </p:pic>
      <p:pic>
        <p:nvPicPr>
          <p:cNvPr id="11273" name="图片 13" descr="A095B6B5-CCD7-4e4f-9CCD-E088B64CDFB5"/>
          <p:cNvPicPr>
            <a:picLocks noChangeAspect="1"/>
          </p:cNvPicPr>
          <p:nvPr/>
        </p:nvPicPr>
        <p:blipFill>
          <a:blip r:embed="rId6"/>
          <a:stretch>
            <a:fillRect/>
          </a:stretch>
        </p:blipFill>
        <p:spPr>
          <a:xfrm>
            <a:off x="1233170" y="4107180"/>
            <a:ext cx="4448175" cy="1822450"/>
          </a:xfrm>
          <a:prstGeom prst="rect">
            <a:avLst/>
          </a:prstGeom>
          <a:noFill/>
          <a:ln w="9525">
            <a:noFill/>
          </a:ln>
        </p:spPr>
      </p:pic>
      <p:sp>
        <p:nvSpPr>
          <p:cNvPr id="11274" name="文本框 14"/>
          <p:cNvSpPr txBox="1"/>
          <p:nvPr/>
        </p:nvSpPr>
        <p:spPr>
          <a:xfrm>
            <a:off x="2793683" y="5995353"/>
            <a:ext cx="944880" cy="275590"/>
          </a:xfrm>
          <a:prstGeom prst="rect">
            <a:avLst/>
          </a:prstGeom>
          <a:noFill/>
          <a:ln w="9525">
            <a:noFill/>
          </a:ln>
        </p:spPr>
        <p:txBody>
          <a:bodyPr wrap="none" anchor="t">
            <a:spAutoFit/>
          </a:bodyPr>
          <a:lstStyle/>
          <a:p>
            <a:pPr eaLnBrk="0" hangingPunct="0"/>
            <a:r>
              <a:rPr lang="zh-CN" altLang="en-US" sz="1200" dirty="0">
                <a:solidFill>
                  <a:srgbClr val="FF7E2F"/>
                </a:solidFill>
                <a:latin typeface="思源黑体 CN Normal" panose="020B0400000000000000" charset="-122"/>
                <a:ea typeface="思源黑体 CN Normal" panose="020B0400000000000000" charset="-122"/>
                <a:sym typeface="等线" panose="02010600030101010101" pitchFamily="2" charset="-122"/>
              </a:rPr>
              <a:t>排布和编号</a:t>
            </a:r>
          </a:p>
        </p:txBody>
      </p:sp>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26</a:t>
            </a:fld>
            <a:endParaRPr lang="zh-CN" altLang="en-US"/>
          </a:p>
        </p:txBody>
      </p:sp>
      <p:graphicFrame>
        <p:nvGraphicFramePr>
          <p:cNvPr id="12" name="对象 11">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26" r:id="rId6" imgW="914400" imgH="215900" progId="Equation.KSEE3">
                  <p:embed/>
                </p:oleObj>
              </mc:Choice>
              <mc:Fallback>
                <p:oleObj r:id="rId6" imgW="914400" imgH="215900" progId="Equation.KSEE3">
                  <p:embed/>
                  <p:pic>
                    <p:nvPicPr>
                      <p:cNvPr id="0" name="图片 1024"/>
                      <p:cNvPicPr/>
                      <p:nvPr/>
                    </p:nvPicPr>
                    <p:blipFill>
                      <a:blip r:embed="rId7"/>
                      <a:stretch>
                        <a:fillRect/>
                      </a:stretch>
                    </p:blipFill>
                    <p:spPr>
                      <a:xfrm>
                        <a:off x="5638800" y="3321050"/>
                        <a:ext cx="914400" cy="215900"/>
                      </a:xfrm>
                      <a:prstGeom prst="rect">
                        <a:avLst/>
                      </a:prstGeom>
                    </p:spPr>
                  </p:pic>
                </p:oleObj>
              </mc:Fallback>
            </mc:AlternateContent>
          </a:graphicData>
        </a:graphic>
      </p:graphicFrame>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pic>
        <p:nvPicPr>
          <p:cNvPr id="10" name="嘉美视频2020.5.20 (1)">
            <a:hlinkClick r:id="" action="ppaction://media"/>
          </p:cNvPr>
          <p:cNvPicPr/>
          <p:nvPr>
            <a:videoFile r:link="rId3"/>
            <p:extLst>
              <p:ext uri="{DAA4B4D4-6D71-4841-9C94-3DE7FCFB9230}">
                <p14:media xmlns:p14="http://schemas.microsoft.com/office/powerpoint/2010/main" r:embed="rId2"/>
              </p:ext>
            </p:extLst>
          </p:nvPr>
        </p:nvPicPr>
        <p:blipFill>
          <a:blip r:embed="rId8"/>
          <a:stretch>
            <a:fillRect/>
          </a:stretch>
        </p:blipFill>
        <p:spPr>
          <a:xfrm>
            <a:off x="635" y="0"/>
            <a:ext cx="12191365" cy="6270625"/>
          </a:xfrm>
          <a:prstGeom prst="rect">
            <a:avLst/>
          </a:prstGeom>
        </p:spPr>
      </p:pic>
    </p:spTree>
  </p:cSld>
  <p:clrMapOvr>
    <a:masterClrMapping/>
  </p:clrMapOvr>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10"/>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27</a:t>
            </a:fld>
            <a:endParaRPr lang="zh-CN" altLang="en-US"/>
          </a:p>
        </p:txBody>
      </p:sp>
      <p:sp>
        <p:nvSpPr>
          <p:cNvPr id="18" name="文本框 34"/>
          <p:cNvSpPr txBox="1"/>
          <p:nvPr/>
        </p:nvSpPr>
        <p:spPr>
          <a:xfrm>
            <a:off x="1836420" y="866775"/>
            <a:ext cx="369316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环境友好化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19" name="直接连接符 18"/>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718317" y="987002"/>
            <a:ext cx="644937" cy="543105"/>
          </a:xfrm>
          <a:prstGeom prst="rect">
            <a:avLst/>
          </a:prstGeom>
        </p:spPr>
      </p:pic>
      <p:pic>
        <p:nvPicPr>
          <p:cNvPr id="5" name="图片 4"/>
          <p:cNvPicPr>
            <a:picLocks noChangeAspect="1"/>
          </p:cNvPicPr>
          <p:nvPr/>
        </p:nvPicPr>
        <p:blipFill>
          <a:blip r:embed="rId4"/>
          <a:stretch>
            <a:fillRect/>
          </a:stretch>
        </p:blipFill>
        <p:spPr>
          <a:xfrm>
            <a:off x="5704840" y="1650365"/>
            <a:ext cx="6191250" cy="4537075"/>
          </a:xfrm>
          <a:prstGeom prst="rect">
            <a:avLst/>
          </a:prstGeom>
        </p:spPr>
      </p:pic>
      <p:pic>
        <p:nvPicPr>
          <p:cNvPr id="6" name="图片 5"/>
          <p:cNvPicPr>
            <a:picLocks noChangeAspect="1"/>
          </p:cNvPicPr>
          <p:nvPr/>
        </p:nvPicPr>
        <p:blipFill>
          <a:blip r:embed="rId5"/>
          <a:srcRect/>
          <a:stretch>
            <a:fillRect/>
          </a:stretch>
        </p:blipFill>
        <p:spPr>
          <a:xfrm>
            <a:off x="718185" y="1678305"/>
            <a:ext cx="4811395" cy="4509135"/>
          </a:xfrm>
          <a:prstGeom prst="rect">
            <a:avLst/>
          </a:prstGeom>
        </p:spPr>
      </p:pic>
      <p:sp>
        <p:nvSpPr>
          <p:cNvPr id="7" name="文本框 6"/>
          <p:cNvSpPr txBox="1"/>
          <p:nvPr/>
        </p:nvSpPr>
        <p:spPr>
          <a:xfrm>
            <a:off x="3329940" y="3018155"/>
            <a:ext cx="5769610" cy="1198880"/>
          </a:xfrm>
          <a:prstGeom prst="rect">
            <a:avLst/>
          </a:prstGeom>
          <a:noFill/>
        </p:spPr>
        <p:txBody>
          <a:bodyPr wrap="square" rtlCol="0">
            <a:spAutoFit/>
          </a:bodyPr>
          <a:lstStyle/>
          <a:p>
            <a:pPr algn="dist"/>
            <a:r>
              <a:rPr lang="zh-CN" altLang="en-US" sz="7200"/>
              <a:t>环境友好？</a:t>
            </a:r>
          </a:p>
        </p:txBody>
      </p:sp>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28</a:t>
            </a:fld>
            <a:endParaRPr lang="zh-CN" altLang="en-US"/>
          </a:p>
        </p:txBody>
      </p:sp>
      <p:sp>
        <p:nvSpPr>
          <p:cNvPr id="18" name="文本框 34"/>
          <p:cNvSpPr txBox="1"/>
          <p:nvPr/>
        </p:nvSpPr>
        <p:spPr>
          <a:xfrm>
            <a:off x="1836420" y="866775"/>
            <a:ext cx="369316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洁净室围护</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系统</a:t>
            </a: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环境友好化</a:t>
            </a:r>
            <a:endPar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Cleanroom System</a:t>
            </a:r>
          </a:p>
        </p:txBody>
      </p:sp>
      <p:cxnSp>
        <p:nvCxnSpPr>
          <p:cNvPr id="19" name="直接连接符 18"/>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718317" y="987002"/>
            <a:ext cx="644937" cy="543105"/>
          </a:xfrm>
          <a:prstGeom prst="rect">
            <a:avLst/>
          </a:prstGeom>
        </p:spPr>
      </p:pic>
      <p:pic>
        <p:nvPicPr>
          <p:cNvPr id="6" name="图片 2" descr="118466-11214988"/>
          <p:cNvPicPr>
            <a:picLocks noChangeAspect="1" noChangeArrowheads="1"/>
          </p:cNvPicPr>
          <p:nvPr/>
        </p:nvPicPr>
        <p:blipFill>
          <a:blip r:embed="rId4">
            <a:lum bright="12000" contrast="-18000"/>
          </a:blip>
          <a:srcRect/>
          <a:stretch>
            <a:fillRect/>
          </a:stretch>
        </p:blipFill>
        <p:spPr bwMode="auto">
          <a:xfrm>
            <a:off x="8273415" y="2084070"/>
            <a:ext cx="3708400" cy="33959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porta-hpl-DSC000171"/>
          <p:cNvPicPr>
            <a:picLocks noChangeAspect="1"/>
          </p:cNvPicPr>
          <p:nvPr/>
        </p:nvPicPr>
        <p:blipFill>
          <a:blip r:embed="rId5">
            <a:lum bright="6000"/>
          </a:blip>
          <a:stretch>
            <a:fillRect/>
          </a:stretch>
        </p:blipFill>
        <p:spPr>
          <a:xfrm>
            <a:off x="4937760" y="2084070"/>
            <a:ext cx="3215640" cy="3395980"/>
          </a:xfrm>
          <a:prstGeom prst="rect">
            <a:avLst/>
          </a:prstGeom>
        </p:spPr>
      </p:pic>
      <p:pic>
        <p:nvPicPr>
          <p:cNvPr id="10" name="图片 9" descr="Clean-Room-Door"/>
          <p:cNvPicPr>
            <a:picLocks noChangeAspect="1"/>
          </p:cNvPicPr>
          <p:nvPr/>
        </p:nvPicPr>
        <p:blipFill>
          <a:blip r:embed="rId6"/>
          <a:srcRect/>
          <a:stretch>
            <a:fillRect/>
          </a:stretch>
        </p:blipFill>
        <p:spPr>
          <a:xfrm>
            <a:off x="718185" y="2084070"/>
            <a:ext cx="4029075" cy="3395980"/>
          </a:xfrm>
          <a:prstGeom prst="rect">
            <a:avLst/>
          </a:prstGeom>
        </p:spPr>
      </p:pic>
      <p:sp>
        <p:nvSpPr>
          <p:cNvPr id="12" name="文本框 11"/>
          <p:cNvSpPr txBox="1"/>
          <p:nvPr/>
        </p:nvSpPr>
        <p:spPr>
          <a:xfrm>
            <a:off x="5895975" y="935990"/>
            <a:ext cx="5457825" cy="583565"/>
          </a:xfrm>
          <a:prstGeom prst="rect">
            <a:avLst/>
          </a:prstGeom>
          <a:noFill/>
        </p:spPr>
        <p:txBody>
          <a:bodyPr wrap="square" rtlCol="0">
            <a:spAutoFit/>
          </a:bodyPr>
          <a:lstStyle/>
          <a:p>
            <a:r>
              <a:rPr lang="en-US" sz="1600" dirty="0">
                <a:solidFill>
                  <a:schemeClr val="tx1">
                    <a:lumMod val="65000"/>
                    <a:lumOff val="35000"/>
                  </a:schemeClr>
                </a:solidFill>
                <a:ea typeface="+mn-lt"/>
                <a:cs typeface="+mn-lt"/>
              </a:rPr>
              <a:t>1</a:t>
            </a:r>
            <a:r>
              <a:rPr lang="zh-CN" altLang="en-US" sz="1600" dirty="0">
                <a:solidFill>
                  <a:schemeClr val="tx1">
                    <a:lumMod val="65000"/>
                    <a:lumOff val="35000"/>
                  </a:schemeClr>
                </a:solidFill>
                <a:ea typeface="+mn-lt"/>
                <a:cs typeface="+mn-lt"/>
              </a:rPr>
              <a:t>、</a:t>
            </a:r>
            <a:r>
              <a:rPr sz="1600" dirty="0">
                <a:solidFill>
                  <a:schemeClr val="tx1">
                    <a:lumMod val="65000"/>
                    <a:lumOff val="35000"/>
                  </a:schemeClr>
                </a:solidFill>
                <a:ea typeface="+mn-lt"/>
                <a:cs typeface="+mn-lt"/>
              </a:rPr>
              <a:t>心理学家对</a:t>
            </a:r>
            <a:r>
              <a:rPr lang="zh-CN" sz="1600" dirty="0">
                <a:solidFill>
                  <a:schemeClr val="tx1">
                    <a:lumMod val="65000"/>
                    <a:lumOff val="35000"/>
                  </a:schemeClr>
                </a:solidFill>
                <a:ea typeface="+mn-lt"/>
                <a:cs typeface="+mn-lt"/>
              </a:rPr>
              <a:t>环境</a:t>
            </a:r>
            <a:r>
              <a:rPr sz="1600" dirty="0">
                <a:solidFill>
                  <a:schemeClr val="tx1">
                    <a:lumMod val="65000"/>
                    <a:lumOff val="35000"/>
                  </a:schemeClr>
                </a:solidFill>
                <a:ea typeface="+mn-lt"/>
                <a:cs typeface="+mn-lt"/>
              </a:rPr>
              <a:t>色彩这方面做过研究和实验，他们发现不同的色彩能引起</a:t>
            </a:r>
            <a:r>
              <a:rPr sz="1600" dirty="0">
                <a:solidFill>
                  <a:schemeClr val="tx1">
                    <a:lumMod val="65000"/>
                    <a:lumOff val="35000"/>
                  </a:schemeClr>
                </a:solidFill>
                <a:ea typeface="+mn-lt"/>
                <a:cs typeface="+mn-lt"/>
                <a:sym typeface="+mn-ea"/>
              </a:rPr>
              <a:t>人们</a:t>
            </a:r>
            <a:r>
              <a:rPr lang="zh-CN" sz="1600" dirty="0">
                <a:solidFill>
                  <a:schemeClr val="tx1">
                    <a:lumMod val="65000"/>
                    <a:lumOff val="35000"/>
                  </a:schemeClr>
                </a:solidFill>
                <a:ea typeface="+mn-lt"/>
                <a:cs typeface="+mn-lt"/>
                <a:sym typeface="+mn-ea"/>
              </a:rPr>
              <a:t>不同的工作效果和</a:t>
            </a:r>
            <a:r>
              <a:rPr sz="1600" dirty="0">
                <a:solidFill>
                  <a:schemeClr val="tx1">
                    <a:lumMod val="65000"/>
                    <a:lumOff val="35000"/>
                  </a:schemeClr>
                </a:solidFill>
                <a:ea typeface="+mn-lt"/>
                <a:cs typeface="+mn-lt"/>
              </a:rPr>
              <a:t>心理效应。</a:t>
            </a:r>
          </a:p>
        </p:txBody>
      </p:sp>
      <p:sp>
        <p:nvSpPr>
          <p:cNvPr id="13" name="文本框 12"/>
          <p:cNvSpPr txBox="1"/>
          <p:nvPr/>
        </p:nvSpPr>
        <p:spPr>
          <a:xfrm>
            <a:off x="5948045" y="1529715"/>
            <a:ext cx="5047615" cy="337185"/>
          </a:xfrm>
          <a:prstGeom prst="rect">
            <a:avLst/>
          </a:prstGeom>
          <a:noFill/>
        </p:spPr>
        <p:txBody>
          <a:bodyPr wrap="square" rtlCol="0">
            <a:spAutoFit/>
          </a:bodyPr>
          <a:lstStyle/>
          <a:p>
            <a:r>
              <a:rPr lang="en-US" altLang="zh-CN" sz="1600" dirty="0">
                <a:solidFill>
                  <a:schemeClr val="tx1">
                    <a:lumMod val="65000"/>
                    <a:lumOff val="35000"/>
                  </a:schemeClr>
                </a:solidFill>
                <a:ea typeface="+mn-lt"/>
                <a:cs typeface="+mn-lt"/>
              </a:rPr>
              <a:t>2</a:t>
            </a:r>
            <a:r>
              <a:rPr lang="zh-CN" altLang="en-US" sz="1600" dirty="0">
                <a:solidFill>
                  <a:schemeClr val="tx1">
                    <a:lumMod val="65000"/>
                    <a:lumOff val="35000"/>
                  </a:schemeClr>
                </a:solidFill>
                <a:ea typeface="+mn-lt"/>
                <a:cs typeface="+mn-lt"/>
              </a:rPr>
              <a:t>、</a:t>
            </a:r>
            <a:r>
              <a:rPr lang="zh-CN" sz="1600" dirty="0">
                <a:solidFill>
                  <a:schemeClr val="tx1">
                    <a:lumMod val="65000"/>
                    <a:lumOff val="35000"/>
                  </a:schemeClr>
                </a:solidFill>
                <a:ea typeface="+mn-lt"/>
                <a:cs typeface="+mn-lt"/>
              </a:rPr>
              <a:t>环境友好化是未来洁净室不可缺少的一步。</a:t>
            </a:r>
          </a:p>
        </p:txBody>
      </p:sp>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29</a:t>
            </a:fld>
            <a:endParaRPr lang="zh-CN" altLang="en-US"/>
          </a:p>
        </p:txBody>
      </p:sp>
      <p:sp>
        <p:nvSpPr>
          <p:cNvPr id="10" name="标题 9"/>
          <p:cNvSpPr>
            <a:spLocks noGrp="1"/>
          </p:cNvSpPr>
          <p:nvPr>
            <p:ph type="title" idx="4294967295"/>
          </p:nvPr>
        </p:nvSpPr>
        <p:spPr>
          <a:xfrm>
            <a:off x="1911985" y="986790"/>
            <a:ext cx="5257165" cy="511175"/>
          </a:xfrm>
        </p:spPr>
        <p:txBody>
          <a:bodyPr>
            <a:noAutofit/>
          </a:bodyPr>
          <a:lstStyle/>
          <a:p>
            <a:pPr algn="l"/>
            <a:r>
              <a:rPr lang="zh-CN" altLang="en-US" sz="1800" dirty="0">
                <a:latin typeface="微软雅黑" panose="020B0503020204020204" charset="-122"/>
                <a:ea typeface="微软雅黑" panose="020B0503020204020204" charset="-122"/>
                <a:sym typeface="+mn-ea"/>
              </a:rPr>
              <a:t>我们的定位：</a:t>
            </a:r>
            <a:r>
              <a:rPr lang="zh-CN" altLang="en-US" sz="1800" dirty="0">
                <a:solidFill>
                  <a:srgbClr val="FC7E2F"/>
                </a:solidFill>
                <a:latin typeface="微软雅黑" panose="020B0503020204020204" charset="-122"/>
                <a:ea typeface="微软雅黑" panose="020B0503020204020204" charset="-122"/>
                <a:sym typeface="+mn-ea"/>
              </a:rPr>
              <a:t>专业的洁净室围护系统服务商</a:t>
            </a:r>
          </a:p>
        </p:txBody>
      </p:sp>
      <p:pic>
        <p:nvPicPr>
          <p:cNvPr id="6" name="图示 42"/>
          <p:cNvPicPr>
            <a:picLocks noChangeArrowheads="1"/>
          </p:cNvPicPr>
          <p:nvPr/>
        </p:nvPicPr>
        <p:blipFill>
          <a:blip r:embed="rId3"/>
          <a:srcRect/>
          <a:stretch>
            <a:fillRect/>
          </a:stretch>
        </p:blipFill>
        <p:spPr bwMode="auto">
          <a:xfrm>
            <a:off x="905510" y="2105025"/>
            <a:ext cx="407797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p:nvPr/>
        </p:nvSpPr>
        <p:spPr>
          <a:xfrm>
            <a:off x="5625465" y="1859915"/>
            <a:ext cx="5728335" cy="3784600"/>
          </a:xfrm>
          <a:prstGeom prst="rect">
            <a:avLst/>
          </a:prstGeom>
          <a:noFill/>
        </p:spPr>
        <p:txBody>
          <a:bodyPr wrap="square" rtlCol="0">
            <a:spAutoFit/>
          </a:bodyPr>
          <a:lstStyle/>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rPr>
              <a:t>通过实现洁净室围护系统的模块化和功能集成化促进洁净室工程施工工厂化和工程施工标准化。</a:t>
            </a:r>
            <a:endParaRPr lang="en-US" altLang="zh-CN" sz="1600"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标准化生产和模块化组装后可实现</a:t>
            </a:r>
          </a:p>
          <a:p>
            <a:pPr marL="285750" indent="-285750">
              <a:lnSpc>
                <a:spcPct val="150000"/>
              </a:lnSpc>
              <a:buFont typeface="Wingdings" panose="05000000000000000000" charset="0"/>
              <a:buChar char="l"/>
            </a:pPr>
            <a:r>
              <a:rPr lang="en-US" altLang="zh-CN" sz="1600" dirty="0">
                <a:latin typeface="微软雅黑" panose="020B0503020204020204" charset="-122"/>
                <a:ea typeface="微软雅黑" panose="020B0503020204020204" charset="-122"/>
                <a:sym typeface="+mn-ea"/>
              </a:rPr>
              <a:t>80%</a:t>
            </a:r>
            <a:r>
              <a:rPr lang="zh-CN" altLang="en-US" sz="1600" dirty="0">
                <a:latin typeface="微软雅黑" panose="020B0503020204020204" charset="-122"/>
                <a:ea typeface="微软雅黑" panose="020B0503020204020204" charset="-122"/>
                <a:sym typeface="+mn-ea"/>
              </a:rPr>
              <a:t>以上材料可重复使用</a:t>
            </a:r>
          </a:p>
          <a:p>
            <a:pPr marL="285750" indent="-285750">
              <a:lnSpc>
                <a:spcPct val="150000"/>
              </a:lnSpc>
              <a:buFont typeface="Wingdings" panose="05000000000000000000" charset="0"/>
              <a:buChar char="l"/>
            </a:pPr>
            <a:r>
              <a:rPr lang="en-US" altLang="zh-CN" sz="1600" dirty="0">
                <a:latin typeface="微软雅黑" panose="020B0503020204020204" charset="-122"/>
                <a:ea typeface="微软雅黑" panose="020B0503020204020204" charset="-122"/>
                <a:sym typeface="+mn-ea"/>
              </a:rPr>
              <a:t>70%</a:t>
            </a:r>
            <a:r>
              <a:rPr lang="zh-CN" altLang="en-US" sz="1600" dirty="0">
                <a:latin typeface="微软雅黑" panose="020B0503020204020204" charset="-122"/>
                <a:ea typeface="微软雅黑" panose="020B0503020204020204" charset="-122"/>
                <a:sym typeface="+mn-ea"/>
              </a:rPr>
              <a:t>的施工任务在工厂内预制装配完成；</a:t>
            </a:r>
            <a:endParaRPr lang="zh-CN" altLang="en-US" sz="1600"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减少施工环节对人的依赖；</a:t>
            </a: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施工效率提高</a:t>
            </a:r>
            <a:r>
              <a:rPr lang="en-US" altLang="zh-CN" sz="1600" dirty="0">
                <a:latin typeface="微软雅黑" panose="020B0503020204020204" charset="-122"/>
                <a:ea typeface="微软雅黑" panose="020B0503020204020204" charset="-122"/>
                <a:sym typeface="+mn-ea"/>
              </a:rPr>
              <a:t>15%</a:t>
            </a:r>
            <a:r>
              <a:rPr lang="zh-CN" altLang="en-US" sz="1600" dirty="0">
                <a:latin typeface="微软雅黑" panose="020B0503020204020204" charset="-122"/>
                <a:ea typeface="微软雅黑" panose="020B0503020204020204" charset="-122"/>
                <a:sym typeface="+mn-ea"/>
              </a:rPr>
              <a:t>以上，</a:t>
            </a: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工期缩短</a:t>
            </a:r>
            <a:r>
              <a:rPr lang="en-US" altLang="zh-CN" sz="1600" dirty="0">
                <a:latin typeface="微软雅黑" panose="020B0503020204020204" charset="-122"/>
                <a:ea typeface="微软雅黑" panose="020B0503020204020204" charset="-122"/>
                <a:sym typeface="+mn-ea"/>
              </a:rPr>
              <a:t>20%</a:t>
            </a:r>
            <a:r>
              <a:rPr lang="zh-CN" altLang="en-US" sz="1600" dirty="0">
                <a:latin typeface="微软雅黑" panose="020B0503020204020204" charset="-122"/>
                <a:ea typeface="微软雅黑" panose="020B0503020204020204" charset="-122"/>
                <a:sym typeface="+mn-ea"/>
              </a:rPr>
              <a:t>～</a:t>
            </a:r>
            <a:r>
              <a:rPr lang="en-US" altLang="zh-CN" sz="1600" dirty="0">
                <a:latin typeface="微软雅黑" panose="020B0503020204020204" charset="-122"/>
                <a:ea typeface="微软雅黑" panose="020B0503020204020204" charset="-122"/>
                <a:sym typeface="+mn-ea"/>
              </a:rPr>
              <a:t>40%</a:t>
            </a:r>
            <a:endParaRPr lang="zh-CN" altLang="en-US" sz="1600" dirty="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环境更美观、更符合</a:t>
            </a:r>
            <a:r>
              <a:rPr lang="en-US" altLang="zh-CN" sz="1600" dirty="0">
                <a:latin typeface="微软雅黑" panose="020B0503020204020204" charset="-122"/>
                <a:ea typeface="微软雅黑" panose="020B0503020204020204" charset="-122"/>
                <a:sym typeface="+mn-ea"/>
              </a:rPr>
              <a:t>GMP</a:t>
            </a:r>
            <a:r>
              <a:rPr lang="zh-CN" altLang="en-US" sz="1600" dirty="0">
                <a:latin typeface="微软雅黑" panose="020B0503020204020204" charset="-122"/>
                <a:ea typeface="微软雅黑" panose="020B0503020204020204" charset="-122"/>
                <a:sym typeface="+mn-ea"/>
              </a:rPr>
              <a:t>标准</a:t>
            </a:r>
            <a:endParaRPr lang="en-US" altLang="zh-CN" sz="1600"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l"/>
            </a:pPr>
            <a:r>
              <a:rPr lang="zh-CN" altLang="en-US" sz="1600" dirty="0">
                <a:latin typeface="微软雅黑" panose="020B0503020204020204" charset="-122"/>
                <a:ea typeface="微软雅黑" panose="020B0503020204020204" charset="-122"/>
                <a:sym typeface="+mn-ea"/>
              </a:rPr>
              <a:t>更利于业主制造出更为优质的产品</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4"/>
          <a:stretch>
            <a:fillRect/>
          </a:stretch>
        </p:blipFill>
        <p:spPr>
          <a:xfrm>
            <a:off x="718317" y="987002"/>
            <a:ext cx="644937" cy="543105"/>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1"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1000"/>
                                        <p:tgtEl>
                                          <p:spTgt spid="7">
                                            <p:txEl>
                                              <p:pRg st="2" end="2"/>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left)">
                                      <p:cBhvr>
                                        <p:cTn id="19" dur="1000"/>
                                        <p:tgtEl>
                                          <p:spTgt spid="7">
                                            <p:txEl>
                                              <p:pRg st="3" end="3"/>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1000"/>
                                        <p:tgtEl>
                                          <p:spTgt spid="7">
                                            <p:txEl>
                                              <p:pRg st="4" end="4"/>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1000"/>
                                        <p:tgtEl>
                                          <p:spTgt spid="7">
                                            <p:txEl>
                                              <p:pRg st="5" end="5"/>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left)">
                                      <p:cBhvr>
                                        <p:cTn id="31" dur="1000"/>
                                        <p:tgtEl>
                                          <p:spTgt spid="7">
                                            <p:txEl>
                                              <p:pRg st="6" end="6"/>
                                            </p:txEl>
                                          </p:spTgt>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left)">
                                      <p:cBhvr>
                                        <p:cTn id="35" dur="1000"/>
                                        <p:tgtEl>
                                          <p:spTgt spid="7">
                                            <p:txEl>
                                              <p:pRg st="7" end="7"/>
                                            </p:txEl>
                                          </p:spTgt>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wipe(left)">
                                      <p:cBhvr>
                                        <p:cTn id="39" dur="1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uiExpand="1" build="allAtOnce"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a:t>
            </a:fld>
            <a:endParaRPr lang="zh-CN" altLang="en-US"/>
          </a:p>
        </p:txBody>
      </p:sp>
      <p:grpSp>
        <p:nvGrpSpPr>
          <p:cNvPr id="17" name="组合 16"/>
          <p:cNvGrpSpPr/>
          <p:nvPr/>
        </p:nvGrpSpPr>
        <p:grpSpPr>
          <a:xfrm>
            <a:off x="3862705" y="1275715"/>
            <a:ext cx="4457065" cy="922020"/>
            <a:chOff x="6682" y="2465"/>
            <a:chExt cx="7019" cy="1452"/>
          </a:xfrm>
        </p:grpSpPr>
        <p:sp>
          <p:nvSpPr>
            <p:cNvPr id="6" name="文本框 34"/>
            <p:cNvSpPr txBox="1"/>
            <p:nvPr/>
          </p:nvSpPr>
          <p:spPr>
            <a:xfrm>
              <a:off x="8452" y="2465"/>
              <a:ext cx="5249" cy="14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一、公司介绍 </a:t>
              </a:r>
            </a:p>
            <a:p>
              <a:pPr>
                <a:lnSpc>
                  <a:spcPct val="150000"/>
                </a:lnSpc>
              </a:pPr>
              <a:r>
                <a:rPr lang="en-US" altLang="zh-CN" b="1" dirty="0">
                  <a:solidFill>
                    <a:srgbClr val="FC7E2F"/>
                  </a:solidFill>
                  <a:ea typeface="+mn-lt"/>
                  <a:cs typeface="思源黑体 CN Regular" panose="020B0500000000000000" pitchFamily="34" charset="-122"/>
                </a:rPr>
                <a:t>Company Introduction</a:t>
              </a:r>
            </a:p>
          </p:txBody>
        </p:sp>
        <p:cxnSp>
          <p:nvCxnSpPr>
            <p:cNvPr id="8" name="直接连接符 7"/>
            <p:cNvCxnSpPr/>
            <p:nvPr/>
          </p:nvCxnSpPr>
          <p:spPr>
            <a:xfrm>
              <a:off x="8164" y="2684"/>
              <a:ext cx="0" cy="1016"/>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6682" y="2764"/>
              <a:ext cx="1016" cy="855"/>
            </a:xfrm>
            <a:prstGeom prst="rect">
              <a:avLst/>
            </a:prstGeom>
          </p:spPr>
        </p:pic>
      </p:grpSp>
      <p:grpSp>
        <p:nvGrpSpPr>
          <p:cNvPr id="14" name="组合 13"/>
          <p:cNvGrpSpPr/>
          <p:nvPr/>
        </p:nvGrpSpPr>
        <p:grpSpPr>
          <a:xfrm>
            <a:off x="314325" y="3105150"/>
            <a:ext cx="11563350" cy="2504440"/>
            <a:chOff x="628" y="4890"/>
            <a:chExt cx="18210" cy="3944"/>
          </a:xfrm>
        </p:grpSpPr>
        <p:pic>
          <p:nvPicPr>
            <p:cNvPr id="10" name="图片 9" descr="37-24"/>
            <p:cNvPicPr>
              <a:picLocks noChangeAspect="1"/>
            </p:cNvPicPr>
            <p:nvPr/>
          </p:nvPicPr>
          <p:blipFill>
            <a:blip r:embed="rId4"/>
            <a:stretch>
              <a:fillRect/>
            </a:stretch>
          </p:blipFill>
          <p:spPr>
            <a:xfrm>
              <a:off x="628" y="4890"/>
              <a:ext cx="5913" cy="3944"/>
            </a:xfrm>
            <a:prstGeom prst="rect">
              <a:avLst/>
            </a:prstGeom>
          </p:spPr>
        </p:pic>
        <p:pic>
          <p:nvPicPr>
            <p:cNvPr id="12" name="图片 11" descr="万事达大门"/>
            <p:cNvPicPr>
              <a:picLocks noChangeAspect="1"/>
            </p:cNvPicPr>
            <p:nvPr/>
          </p:nvPicPr>
          <p:blipFill>
            <a:blip r:embed="rId5"/>
            <a:stretch>
              <a:fillRect/>
            </a:stretch>
          </p:blipFill>
          <p:spPr>
            <a:xfrm>
              <a:off x="6777" y="4890"/>
              <a:ext cx="5915" cy="3944"/>
            </a:xfrm>
            <a:prstGeom prst="rect">
              <a:avLst/>
            </a:prstGeom>
          </p:spPr>
        </p:pic>
        <p:pic>
          <p:nvPicPr>
            <p:cNvPr id="13" name="图片 12" descr="23-15"/>
            <p:cNvPicPr>
              <a:picLocks noChangeAspect="1"/>
            </p:cNvPicPr>
            <p:nvPr/>
          </p:nvPicPr>
          <p:blipFill>
            <a:blip r:embed="rId6"/>
            <a:stretch>
              <a:fillRect/>
            </a:stretch>
          </p:blipFill>
          <p:spPr>
            <a:xfrm>
              <a:off x="12928" y="4890"/>
              <a:ext cx="5911" cy="3944"/>
            </a:xfrm>
            <a:prstGeom prst="rect">
              <a:avLst/>
            </a:prstGeom>
          </p:spPr>
        </p:pic>
      </p:grpSp>
      <p:sp>
        <p:nvSpPr>
          <p:cNvPr id="5" name="文本框 4"/>
          <p:cNvSpPr txBox="1"/>
          <p:nvPr/>
        </p:nvSpPr>
        <p:spPr>
          <a:xfrm>
            <a:off x="2585720" y="2301240"/>
            <a:ext cx="1347470" cy="462915"/>
          </a:xfrm>
          <a:prstGeom prst="rect">
            <a:avLst/>
          </a:prstGeom>
          <a:noFill/>
        </p:spPr>
        <p:txBody>
          <a:bodyPr wrap="square" rtlCol="0" anchor="t">
            <a:spAutoFit/>
          </a:bodyPr>
          <a:lstStyle/>
          <a:p>
            <a:pPr>
              <a:lnSpc>
                <a:spcPts val="2900"/>
              </a:lnSpc>
              <a:buFont typeface="Arial" panose="020B0604020202020204" pitchFamily="34" charset="0"/>
              <a:buChar char="•"/>
            </a:pPr>
            <a:r>
              <a:rPr lang="en-US" altLang="zh-CN">
                <a:solidFill>
                  <a:srgbClr val="FC7E2F"/>
                </a:solidFill>
                <a:ea typeface="+mn-lt"/>
                <a:cs typeface="+mn-lt"/>
              </a:rPr>
              <a:t> </a:t>
            </a:r>
            <a:r>
              <a:rPr lang="zh-CN" altLang="en-US">
                <a:solidFill>
                  <a:srgbClr val="FC7E2F"/>
                </a:solidFill>
                <a:ea typeface="+mn-lt"/>
                <a:cs typeface="+mn-lt"/>
              </a:rPr>
              <a:t>公司规模     </a:t>
            </a:r>
            <a:r>
              <a:rPr lang="en-US" altLang="zh-CN">
                <a:solidFill>
                  <a:srgbClr val="FC7E2F"/>
                </a:solidFill>
                <a:ea typeface="+mn-lt"/>
                <a:cs typeface="+mn-lt"/>
                <a:sym typeface="+mn-ea"/>
              </a:rPr>
              <a:t> </a:t>
            </a:r>
          </a:p>
        </p:txBody>
      </p:sp>
      <p:sp>
        <p:nvSpPr>
          <p:cNvPr id="7" name="文本框 6"/>
          <p:cNvSpPr txBox="1"/>
          <p:nvPr/>
        </p:nvSpPr>
        <p:spPr>
          <a:xfrm>
            <a:off x="4340860" y="2301240"/>
            <a:ext cx="1347470" cy="462915"/>
          </a:xfrm>
          <a:prstGeom prst="rect">
            <a:avLst/>
          </a:prstGeom>
          <a:noFill/>
        </p:spPr>
        <p:txBody>
          <a:bodyPr wrap="square" rtlCol="0" anchor="t">
            <a:spAutoFit/>
          </a:bodyPr>
          <a:lstStyle/>
          <a:p>
            <a:pPr>
              <a:lnSpc>
                <a:spcPts val="2900"/>
              </a:lnSpc>
              <a:buFont typeface="Arial" panose="020B0604020202020204" pitchFamily="34" charset="0"/>
              <a:buChar char="•"/>
            </a:pPr>
            <a:r>
              <a:rPr lang="en-US" altLang="zh-CN">
                <a:solidFill>
                  <a:srgbClr val="FC7E2F"/>
                </a:solidFill>
                <a:ea typeface="+mn-lt"/>
                <a:cs typeface="+mn-lt"/>
              </a:rPr>
              <a:t> </a:t>
            </a:r>
            <a:r>
              <a:rPr lang="zh-CN" altLang="en-US">
                <a:solidFill>
                  <a:srgbClr val="FC7E2F"/>
                </a:solidFill>
                <a:ea typeface="+mn-lt"/>
                <a:cs typeface="+mn-lt"/>
              </a:rPr>
              <a:t>公司荣誉     </a:t>
            </a:r>
            <a:r>
              <a:rPr lang="en-US" altLang="zh-CN">
                <a:solidFill>
                  <a:srgbClr val="FC7E2F"/>
                </a:solidFill>
                <a:ea typeface="+mn-lt"/>
                <a:cs typeface="+mn-lt"/>
                <a:sym typeface="+mn-ea"/>
              </a:rPr>
              <a:t> </a:t>
            </a:r>
          </a:p>
        </p:txBody>
      </p:sp>
      <p:sp>
        <p:nvSpPr>
          <p:cNvPr id="9" name="文本框 8"/>
          <p:cNvSpPr txBox="1"/>
          <p:nvPr/>
        </p:nvSpPr>
        <p:spPr>
          <a:xfrm>
            <a:off x="6096000" y="2301240"/>
            <a:ext cx="1347470" cy="462915"/>
          </a:xfrm>
          <a:prstGeom prst="rect">
            <a:avLst/>
          </a:prstGeom>
          <a:noFill/>
        </p:spPr>
        <p:txBody>
          <a:bodyPr wrap="square" rtlCol="0" anchor="t">
            <a:spAutoFit/>
          </a:bodyPr>
          <a:lstStyle/>
          <a:p>
            <a:pPr>
              <a:lnSpc>
                <a:spcPts val="2900"/>
              </a:lnSpc>
              <a:buFont typeface="Arial" panose="020B0604020202020204" pitchFamily="34" charset="0"/>
              <a:buChar char="•"/>
            </a:pPr>
            <a:r>
              <a:rPr lang="en-US" altLang="zh-CN">
                <a:solidFill>
                  <a:srgbClr val="FC7E2F"/>
                </a:solidFill>
                <a:ea typeface="+mn-lt"/>
                <a:cs typeface="+mn-lt"/>
              </a:rPr>
              <a:t> </a:t>
            </a:r>
            <a:r>
              <a:rPr lang="zh-CN" altLang="en-US">
                <a:solidFill>
                  <a:srgbClr val="FC7E2F"/>
                </a:solidFill>
                <a:ea typeface="+mn-lt"/>
                <a:cs typeface="+mn-lt"/>
              </a:rPr>
              <a:t>服务领域    </a:t>
            </a:r>
            <a:r>
              <a:rPr lang="en-US" altLang="zh-CN">
                <a:solidFill>
                  <a:srgbClr val="FC7E2F"/>
                </a:solidFill>
                <a:ea typeface="+mn-lt"/>
                <a:cs typeface="+mn-lt"/>
                <a:sym typeface="+mn-ea"/>
              </a:rPr>
              <a:t> </a:t>
            </a:r>
          </a:p>
        </p:txBody>
      </p:sp>
      <p:sp>
        <p:nvSpPr>
          <p:cNvPr id="11" name="文本框 10"/>
          <p:cNvSpPr txBox="1"/>
          <p:nvPr/>
        </p:nvSpPr>
        <p:spPr>
          <a:xfrm>
            <a:off x="7851140" y="2301240"/>
            <a:ext cx="1347470" cy="462915"/>
          </a:xfrm>
          <a:prstGeom prst="rect">
            <a:avLst/>
          </a:prstGeom>
          <a:noFill/>
        </p:spPr>
        <p:txBody>
          <a:bodyPr wrap="square" rtlCol="0" anchor="t">
            <a:spAutoFit/>
          </a:bodyPr>
          <a:lstStyle/>
          <a:p>
            <a:pPr>
              <a:lnSpc>
                <a:spcPts val="2900"/>
              </a:lnSpc>
              <a:buFont typeface="Arial" panose="020B0604020202020204" pitchFamily="34" charset="0"/>
              <a:buChar char="•"/>
            </a:pPr>
            <a:r>
              <a:rPr lang="en-US" altLang="zh-CN">
                <a:solidFill>
                  <a:srgbClr val="FC7E2F"/>
                </a:solidFill>
                <a:ea typeface="+mn-lt"/>
                <a:cs typeface="+mn-lt"/>
              </a:rPr>
              <a:t> </a:t>
            </a:r>
            <a:r>
              <a:rPr lang="zh-CN" altLang="en-US">
                <a:solidFill>
                  <a:srgbClr val="FC7E2F"/>
                </a:solidFill>
                <a:ea typeface="+mn-lt"/>
                <a:cs typeface="+mn-lt"/>
              </a:rPr>
              <a:t>业务板块</a:t>
            </a:r>
          </a:p>
        </p:txBody>
      </p:sp>
      <p:sp>
        <p:nvSpPr>
          <p:cNvPr id="15" name="页脚占位符 1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30</a:t>
            </a:fld>
            <a:endParaRPr lang="zh-CN" altLang="en-US"/>
          </a:p>
        </p:txBody>
      </p:sp>
      <p:grpSp>
        <p:nvGrpSpPr>
          <p:cNvPr id="17" name="组合 16"/>
          <p:cNvGrpSpPr/>
          <p:nvPr/>
        </p:nvGrpSpPr>
        <p:grpSpPr>
          <a:xfrm>
            <a:off x="3862705" y="1643380"/>
            <a:ext cx="4467225" cy="783590"/>
            <a:chOff x="6682" y="2574"/>
            <a:chExt cx="7035" cy="1234"/>
          </a:xfrm>
        </p:grpSpPr>
        <p:sp>
          <p:nvSpPr>
            <p:cNvPr id="8" name="文本框 34"/>
            <p:cNvSpPr txBox="1"/>
            <p:nvPr/>
          </p:nvSpPr>
          <p:spPr>
            <a:xfrm>
              <a:off x="8468" y="2574"/>
              <a:ext cx="5249" cy="12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三、智能制造的应用 </a:t>
              </a:r>
            </a:p>
            <a:p>
              <a:pPr>
                <a:lnSpc>
                  <a:spcPct val="150000"/>
                </a:lnSpc>
              </a:pPr>
              <a:r>
                <a:rPr lang="en-US" altLang="zh-CN" b="1" dirty="0">
                  <a:solidFill>
                    <a:srgbClr val="FC7E2F"/>
                  </a:solidFill>
                  <a:ea typeface="+mn-lt"/>
                  <a:cs typeface="思源黑体 CN Regular" panose="020B0500000000000000" pitchFamily="34" charset="-122"/>
                </a:rPr>
                <a:t>Intelligent Manufacturing</a:t>
              </a:r>
            </a:p>
          </p:txBody>
        </p:sp>
        <p:cxnSp>
          <p:nvCxnSpPr>
            <p:cNvPr id="9" name="直接连接符 8"/>
            <p:cNvCxnSpPr/>
            <p:nvPr/>
          </p:nvCxnSpPr>
          <p:spPr>
            <a:xfrm>
              <a:off x="8164" y="2684"/>
              <a:ext cx="0" cy="1016"/>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3"/>
            <a:stretch>
              <a:fillRect/>
            </a:stretch>
          </p:blipFill>
          <p:spPr>
            <a:xfrm>
              <a:off x="6682" y="2764"/>
              <a:ext cx="1016" cy="855"/>
            </a:xfrm>
            <a:prstGeom prst="rect">
              <a:avLst/>
            </a:prstGeom>
          </p:spPr>
        </p:pic>
      </p:grpSp>
      <p:pic>
        <p:nvPicPr>
          <p:cNvPr id="18" name="图片 17" descr="_DSC3172"/>
          <p:cNvPicPr>
            <a:picLocks noChangeAspect="1"/>
          </p:cNvPicPr>
          <p:nvPr/>
        </p:nvPicPr>
        <p:blipFill>
          <a:blip r:embed="rId4"/>
          <a:stretch>
            <a:fillRect/>
          </a:stretch>
        </p:blipFill>
        <p:spPr>
          <a:xfrm>
            <a:off x="407670" y="3105785"/>
            <a:ext cx="3749040" cy="2502535"/>
          </a:xfrm>
          <a:prstGeom prst="rect">
            <a:avLst/>
          </a:prstGeom>
        </p:spPr>
      </p:pic>
      <p:pic>
        <p:nvPicPr>
          <p:cNvPr id="19" name="图片 18" descr="_DSC3129"/>
          <p:cNvPicPr>
            <a:picLocks noChangeAspect="1"/>
          </p:cNvPicPr>
          <p:nvPr/>
        </p:nvPicPr>
        <p:blipFill>
          <a:blip r:embed="rId5"/>
          <a:stretch>
            <a:fillRect/>
          </a:stretch>
        </p:blipFill>
        <p:spPr>
          <a:xfrm>
            <a:off x="4264025" y="3101023"/>
            <a:ext cx="3763645" cy="2512060"/>
          </a:xfrm>
          <a:prstGeom prst="rect">
            <a:avLst/>
          </a:prstGeom>
        </p:spPr>
      </p:pic>
      <p:pic>
        <p:nvPicPr>
          <p:cNvPr id="21" name="图片 20" descr="_DSC3101"/>
          <p:cNvPicPr>
            <a:picLocks noChangeAspect="1"/>
          </p:cNvPicPr>
          <p:nvPr/>
        </p:nvPicPr>
        <p:blipFill>
          <a:blip r:embed="rId6"/>
          <a:stretch>
            <a:fillRect/>
          </a:stretch>
        </p:blipFill>
        <p:spPr>
          <a:xfrm>
            <a:off x="8134985" y="3106103"/>
            <a:ext cx="3749040" cy="2501900"/>
          </a:xfrm>
          <a:prstGeom prst="rect">
            <a:avLst/>
          </a:prstGeom>
        </p:spPr>
      </p:pic>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31</a:t>
            </a:fld>
            <a:endParaRPr lang="zh-CN" altLang="en-US"/>
          </a:p>
        </p:txBody>
      </p:sp>
      <p:sp>
        <p:nvSpPr>
          <p:cNvPr id="5" name="文本框 34"/>
          <p:cNvSpPr txBox="1"/>
          <p:nvPr/>
        </p:nvSpPr>
        <p:spPr>
          <a:xfrm>
            <a:off x="1842770" y="797560"/>
            <a:ext cx="294513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TPM5S</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现场管理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TPM5S Field Management</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pic>
        <p:nvPicPr>
          <p:cNvPr id="80904" name="图片 16" descr="_DSC3101"/>
          <p:cNvPicPr>
            <a:picLocks noChangeAspect="1" noChangeArrowheads="1"/>
          </p:cNvPicPr>
          <p:nvPr/>
        </p:nvPicPr>
        <p:blipFill>
          <a:blip r:embed="rId4"/>
          <a:srcRect/>
          <a:stretch>
            <a:fillRect/>
          </a:stretch>
        </p:blipFill>
        <p:spPr bwMode="auto">
          <a:xfrm>
            <a:off x="4650740" y="1851025"/>
            <a:ext cx="3209290" cy="21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图片 19" descr="_DSC3172"/>
          <p:cNvPicPr>
            <a:picLocks noChangeAspect="1" noChangeArrowheads="1"/>
          </p:cNvPicPr>
          <p:nvPr/>
        </p:nvPicPr>
        <p:blipFill>
          <a:blip r:embed="rId5"/>
          <a:srcRect/>
          <a:stretch>
            <a:fillRect/>
          </a:stretch>
        </p:blipFill>
        <p:spPr bwMode="auto">
          <a:xfrm>
            <a:off x="1293495" y="1851025"/>
            <a:ext cx="3150870" cy="21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图片 3" descr="4"/>
          <p:cNvPicPr>
            <a:picLocks noChangeAspect="1" noChangeArrowheads="1"/>
          </p:cNvPicPr>
          <p:nvPr/>
        </p:nvPicPr>
        <p:blipFill>
          <a:blip r:embed="rId6"/>
          <a:srcRect/>
          <a:stretch>
            <a:fillRect/>
          </a:stretch>
        </p:blipFill>
        <p:spPr bwMode="auto">
          <a:xfrm>
            <a:off x="8066405" y="1851025"/>
            <a:ext cx="3048635" cy="21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7"/>
          <a:stretch>
            <a:fillRect/>
          </a:stretch>
        </p:blipFill>
        <p:spPr>
          <a:xfrm>
            <a:off x="1257300" y="4131945"/>
            <a:ext cx="3175000" cy="2119630"/>
          </a:xfrm>
          <a:prstGeom prst="rect">
            <a:avLst/>
          </a:prstGeom>
        </p:spPr>
      </p:pic>
      <p:pic>
        <p:nvPicPr>
          <p:cNvPr id="14" name="图片 13"/>
          <p:cNvPicPr>
            <a:picLocks noChangeAspect="1"/>
          </p:cNvPicPr>
          <p:nvPr/>
        </p:nvPicPr>
        <p:blipFill>
          <a:blip r:embed="rId8"/>
          <a:stretch>
            <a:fillRect/>
          </a:stretch>
        </p:blipFill>
        <p:spPr>
          <a:xfrm>
            <a:off x="4643755" y="4131945"/>
            <a:ext cx="3211195" cy="2119630"/>
          </a:xfrm>
          <a:prstGeom prst="rect">
            <a:avLst/>
          </a:prstGeom>
        </p:spPr>
      </p:pic>
      <p:pic>
        <p:nvPicPr>
          <p:cNvPr id="16" name="图片 15"/>
          <p:cNvPicPr>
            <a:picLocks noChangeAspect="1"/>
          </p:cNvPicPr>
          <p:nvPr/>
        </p:nvPicPr>
        <p:blipFill>
          <a:blip r:embed="rId9"/>
          <a:stretch>
            <a:fillRect/>
          </a:stretch>
        </p:blipFill>
        <p:spPr>
          <a:xfrm>
            <a:off x="8066405" y="4131945"/>
            <a:ext cx="3048635" cy="2119630"/>
          </a:xfrm>
          <a:prstGeom prst="rect">
            <a:avLst/>
          </a:prstGeom>
        </p:spPr>
      </p:pic>
      <p:sp>
        <p:nvSpPr>
          <p:cNvPr id="6" name="文本框 5"/>
          <p:cNvSpPr txBox="1"/>
          <p:nvPr/>
        </p:nvSpPr>
        <p:spPr>
          <a:xfrm>
            <a:off x="5868670" y="1172210"/>
            <a:ext cx="3027680" cy="337185"/>
          </a:xfrm>
          <a:prstGeom prst="rect">
            <a:avLst/>
          </a:prstGeom>
          <a:noFill/>
        </p:spPr>
        <p:txBody>
          <a:bodyPr wrap="none" rtlCol="0" anchor="t">
            <a:spAutoFit/>
          </a:bodyPr>
          <a:lstStyle/>
          <a:p>
            <a:pPr eaLnBrk="0" hangingPunct="0"/>
            <a:r>
              <a:rPr lang="zh-CN" altLang="en-US" sz="1600">
                <a:solidFill>
                  <a:srgbClr val="FC7E2F"/>
                </a:solidFill>
                <a:latin typeface="微软雅黑" panose="020B0503020204020204" charset="-122"/>
                <a:ea typeface="微软雅黑" panose="020B0503020204020204" charset="-122"/>
                <a:sym typeface="+mn-ea"/>
              </a:rPr>
              <a:t>一流的产品源自一流的生产现场</a:t>
            </a:r>
          </a:p>
        </p:txBody>
      </p:sp>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32</a:t>
            </a:fld>
            <a:endParaRPr lang="zh-CN" altLang="en-US"/>
          </a:p>
        </p:txBody>
      </p:sp>
      <p:sp>
        <p:nvSpPr>
          <p:cNvPr id="5" name="文本框 34"/>
          <p:cNvSpPr txBox="1"/>
          <p:nvPr/>
        </p:nvSpPr>
        <p:spPr>
          <a:xfrm>
            <a:off x="1842770" y="797560"/>
            <a:ext cx="403796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C-TQC质量管理体系</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C-TQC Quality Management System</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pic>
        <p:nvPicPr>
          <p:cNvPr id="81925" name="图片 4"/>
          <p:cNvPicPr>
            <a:picLocks noChangeAspect="1" noChangeArrowheads="1"/>
          </p:cNvPicPr>
          <p:nvPr/>
        </p:nvPicPr>
        <p:blipFill>
          <a:blip r:embed="rId4"/>
          <a:srcRect/>
          <a:stretch>
            <a:fillRect/>
          </a:stretch>
        </p:blipFill>
        <p:spPr bwMode="auto">
          <a:xfrm>
            <a:off x="4601845" y="1991995"/>
            <a:ext cx="2988310" cy="203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图片 5"/>
          <p:cNvPicPr>
            <a:picLocks noChangeAspect="1" noChangeArrowheads="1"/>
          </p:cNvPicPr>
          <p:nvPr/>
        </p:nvPicPr>
        <p:blipFill>
          <a:blip r:embed="rId5"/>
          <a:srcRect/>
          <a:stretch>
            <a:fillRect/>
          </a:stretch>
        </p:blipFill>
        <p:spPr bwMode="auto">
          <a:xfrm>
            <a:off x="7870190" y="4227195"/>
            <a:ext cx="304609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图片 6"/>
          <p:cNvPicPr>
            <a:picLocks noChangeAspect="1" noChangeArrowheads="1"/>
          </p:cNvPicPr>
          <p:nvPr/>
        </p:nvPicPr>
        <p:blipFill>
          <a:blip r:embed="rId6"/>
          <a:srcRect/>
          <a:stretch>
            <a:fillRect/>
          </a:stretch>
        </p:blipFill>
        <p:spPr bwMode="auto">
          <a:xfrm>
            <a:off x="7860665" y="1991995"/>
            <a:ext cx="3045460" cy="200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图片 8"/>
          <p:cNvPicPr>
            <a:picLocks noChangeAspect="1" noChangeArrowheads="1"/>
          </p:cNvPicPr>
          <p:nvPr/>
        </p:nvPicPr>
        <p:blipFill>
          <a:blip r:embed="rId7"/>
          <a:srcRect/>
          <a:stretch>
            <a:fillRect/>
          </a:stretch>
        </p:blipFill>
        <p:spPr bwMode="auto">
          <a:xfrm>
            <a:off x="4597400" y="4227195"/>
            <a:ext cx="2988310" cy="203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图片 9"/>
          <p:cNvPicPr>
            <a:picLocks noChangeAspect="1" noChangeArrowheads="1"/>
          </p:cNvPicPr>
          <p:nvPr/>
        </p:nvPicPr>
        <p:blipFill>
          <a:blip r:embed="rId8"/>
          <a:srcRect/>
          <a:stretch>
            <a:fillRect/>
          </a:stretch>
        </p:blipFill>
        <p:spPr bwMode="auto">
          <a:xfrm>
            <a:off x="1310640" y="4227195"/>
            <a:ext cx="3010535" cy="203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6049645" y="1172210"/>
            <a:ext cx="4856480" cy="337185"/>
          </a:xfrm>
          <a:prstGeom prst="rect">
            <a:avLst/>
          </a:prstGeom>
          <a:noFill/>
        </p:spPr>
        <p:txBody>
          <a:bodyPr wrap="none" rtlCol="0" anchor="t">
            <a:spAutoFit/>
          </a:bodyPr>
          <a:lstStyle/>
          <a:p>
            <a:pPr algn="l" eaLnBrk="0" hangingPunct="0"/>
            <a:r>
              <a:rPr lang="zh-CN" altLang="en-US" sz="1600">
                <a:solidFill>
                  <a:srgbClr val="FC7E2F"/>
                </a:solidFill>
                <a:latin typeface="微软雅黑" panose="020B0503020204020204" charset="-122"/>
                <a:ea typeface="微软雅黑" panose="020B0503020204020204" charset="-122"/>
                <a:sym typeface="+mn-ea"/>
              </a:rPr>
              <a:t>全员皆品管，质量零缺陷，客户为导向，改善促提升</a:t>
            </a:r>
          </a:p>
        </p:txBody>
      </p:sp>
      <p:pic>
        <p:nvPicPr>
          <p:cNvPr id="81928" name="图片 7"/>
          <p:cNvPicPr>
            <a:picLocks noChangeAspect="1" noChangeArrowheads="1"/>
          </p:cNvPicPr>
          <p:nvPr/>
        </p:nvPicPr>
        <p:blipFill>
          <a:blip r:embed="rId9"/>
          <a:srcRect/>
          <a:stretch>
            <a:fillRect/>
          </a:stretch>
        </p:blipFill>
        <p:spPr bwMode="auto">
          <a:xfrm>
            <a:off x="1310640" y="2023745"/>
            <a:ext cx="3010535" cy="200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10"/>
          <a:stretch>
            <a:fillRect/>
          </a:stretch>
        </p:blipFill>
        <p:spPr>
          <a:xfrm>
            <a:off x="4118610" y="2783840"/>
            <a:ext cx="3954780" cy="2674620"/>
          </a:xfrm>
          <a:prstGeom prst="ellipse">
            <a:avLst/>
          </a:prstGeom>
          <a:ln w="38100">
            <a:solidFill>
              <a:srgbClr val="00B050"/>
            </a:solidFill>
          </a:ln>
        </p:spPr>
      </p:pic>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33</a:t>
            </a:fld>
            <a:endParaRPr lang="zh-CN" altLang="en-US"/>
          </a:p>
        </p:txBody>
      </p:sp>
      <p:sp>
        <p:nvSpPr>
          <p:cNvPr id="5" name="文本框 34"/>
          <p:cNvSpPr txBox="1"/>
          <p:nvPr/>
        </p:nvSpPr>
        <p:spPr>
          <a:xfrm>
            <a:off x="1842770" y="797560"/>
            <a:ext cx="458216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传统洁净板生产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Production of Traditional Clean Panel </a:t>
            </a:r>
            <a:r>
              <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pic>
        <p:nvPicPr>
          <p:cNvPr id="7" name="图片 6"/>
          <p:cNvPicPr>
            <a:picLocks noChangeAspect="1"/>
          </p:cNvPicPr>
          <p:nvPr/>
        </p:nvPicPr>
        <p:blipFill>
          <a:blip r:embed="rId4"/>
          <a:srcRect/>
          <a:stretch>
            <a:fillRect/>
          </a:stretch>
        </p:blipFill>
        <p:spPr>
          <a:xfrm>
            <a:off x="382270" y="1887220"/>
            <a:ext cx="2859405" cy="2127250"/>
          </a:xfrm>
          <a:prstGeom prst="rect">
            <a:avLst/>
          </a:prstGeom>
          <a:solidFill>
            <a:schemeClr val="lt1"/>
          </a:solidFill>
          <a:ln>
            <a:solidFill>
              <a:schemeClr val="tx1"/>
            </a:solidFill>
          </a:ln>
        </p:spPr>
      </p:pic>
      <p:pic>
        <p:nvPicPr>
          <p:cNvPr id="11" name="图片 10" descr="20160413_095045"/>
          <p:cNvPicPr>
            <a:picLocks noChangeAspect="1"/>
          </p:cNvPicPr>
          <p:nvPr/>
        </p:nvPicPr>
        <p:blipFill>
          <a:blip r:embed="rId5"/>
          <a:srcRect/>
          <a:stretch>
            <a:fillRect/>
          </a:stretch>
        </p:blipFill>
        <p:spPr>
          <a:xfrm>
            <a:off x="3449320" y="1887220"/>
            <a:ext cx="2727960" cy="2107565"/>
          </a:xfrm>
          <a:prstGeom prst="leftBracket">
            <a:avLst>
              <a:gd name="adj" fmla="val 0"/>
            </a:avLst>
          </a:prstGeom>
          <a:solidFill>
            <a:schemeClr val="lt1"/>
          </a:solidFill>
          <a:ln>
            <a:solidFill>
              <a:schemeClr val="tx1"/>
            </a:solidFill>
          </a:ln>
        </p:spPr>
      </p:pic>
      <p:grpSp>
        <p:nvGrpSpPr>
          <p:cNvPr id="12" name="组合 11"/>
          <p:cNvGrpSpPr/>
          <p:nvPr/>
        </p:nvGrpSpPr>
        <p:grpSpPr>
          <a:xfrm>
            <a:off x="6424930" y="1887220"/>
            <a:ext cx="2674620" cy="2107565"/>
            <a:chOff x="2727" y="2577"/>
            <a:chExt cx="8222" cy="6818"/>
          </a:xfrm>
        </p:grpSpPr>
        <p:pic>
          <p:nvPicPr>
            <p:cNvPr id="14" name="图片 13" descr="20160413_094058"/>
            <p:cNvPicPr>
              <a:picLocks noChangeAspect="1"/>
            </p:cNvPicPr>
            <p:nvPr/>
          </p:nvPicPr>
          <p:blipFill>
            <a:blip r:embed="rId6"/>
            <a:srcRect/>
            <a:stretch>
              <a:fillRect/>
            </a:stretch>
          </p:blipFill>
          <p:spPr>
            <a:xfrm>
              <a:off x="2727" y="2577"/>
              <a:ext cx="8222" cy="6818"/>
            </a:xfrm>
            <a:prstGeom prst="rect">
              <a:avLst/>
            </a:prstGeom>
            <a:ln>
              <a:solidFill>
                <a:schemeClr val="tx1"/>
              </a:solidFill>
            </a:ln>
          </p:spPr>
        </p:pic>
        <p:sp>
          <p:nvSpPr>
            <p:cNvPr id="15" name="椭圆 14"/>
            <p:cNvSpPr/>
            <p:nvPr/>
          </p:nvSpPr>
          <p:spPr>
            <a:xfrm>
              <a:off x="9268" y="3752"/>
              <a:ext cx="1681" cy="329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6" name="图片 15" descr="20160413_093530"/>
          <p:cNvPicPr>
            <a:picLocks noChangeAspect="1"/>
          </p:cNvPicPr>
          <p:nvPr/>
        </p:nvPicPr>
        <p:blipFill>
          <a:blip r:embed="rId7"/>
          <a:srcRect/>
          <a:stretch>
            <a:fillRect/>
          </a:stretch>
        </p:blipFill>
        <p:spPr>
          <a:xfrm>
            <a:off x="3449320" y="4213860"/>
            <a:ext cx="2727960" cy="2142490"/>
          </a:xfrm>
          <a:prstGeom prst="rect">
            <a:avLst/>
          </a:prstGeom>
          <a:ln>
            <a:solidFill>
              <a:schemeClr val="tx1"/>
            </a:solidFill>
          </a:ln>
        </p:spPr>
      </p:pic>
      <p:pic>
        <p:nvPicPr>
          <p:cNvPr id="21" name="内容占位符 20" descr="20160801_143030"/>
          <p:cNvPicPr>
            <a:picLocks noGrp="1" noChangeAspect="1"/>
          </p:cNvPicPr>
          <p:nvPr>
            <p:ph idx="1"/>
          </p:nvPr>
        </p:nvPicPr>
        <p:blipFill>
          <a:blip r:embed="rId8"/>
          <a:srcRect/>
          <a:stretch>
            <a:fillRect/>
          </a:stretch>
        </p:blipFill>
        <p:spPr>
          <a:xfrm>
            <a:off x="382270" y="4213860"/>
            <a:ext cx="2859405" cy="2142490"/>
          </a:xfrm>
          <a:prstGeom prst="rect">
            <a:avLst/>
          </a:prstGeom>
          <a:solidFill>
            <a:schemeClr val="lt1"/>
          </a:solidFill>
          <a:ln>
            <a:solidFill>
              <a:schemeClr val="tx1"/>
            </a:solidFill>
          </a:ln>
        </p:spPr>
      </p:pic>
      <p:pic>
        <p:nvPicPr>
          <p:cNvPr id="23" name="图片 22"/>
          <p:cNvPicPr>
            <a:picLocks noChangeAspect="1"/>
          </p:cNvPicPr>
          <p:nvPr/>
        </p:nvPicPr>
        <p:blipFill>
          <a:blip r:embed="rId9"/>
          <a:stretch>
            <a:fillRect/>
          </a:stretch>
        </p:blipFill>
        <p:spPr>
          <a:xfrm>
            <a:off x="6447155" y="4214495"/>
            <a:ext cx="2673985" cy="2141855"/>
          </a:xfrm>
          <a:prstGeom prst="rect">
            <a:avLst/>
          </a:prstGeom>
          <a:ln>
            <a:solidFill>
              <a:schemeClr val="tx1"/>
            </a:solidFill>
          </a:ln>
        </p:spPr>
      </p:pic>
      <p:pic>
        <p:nvPicPr>
          <p:cNvPr id="24" name="图片 23"/>
          <p:cNvPicPr>
            <a:picLocks noChangeAspect="1"/>
          </p:cNvPicPr>
          <p:nvPr/>
        </p:nvPicPr>
        <p:blipFill rotWithShape="1">
          <a:blip r:embed="rId10"/>
          <a:srcRect/>
          <a:stretch>
            <a:fillRect/>
          </a:stretch>
        </p:blipFill>
        <p:spPr>
          <a:xfrm>
            <a:off x="9227185" y="1886585"/>
            <a:ext cx="2648585" cy="2127250"/>
          </a:xfrm>
          <a:prstGeom prst="rect">
            <a:avLst/>
          </a:prstGeom>
          <a:ln w="12700">
            <a:solidFill>
              <a:schemeClr val="tx1"/>
            </a:solidFill>
          </a:ln>
        </p:spPr>
      </p:pic>
      <p:pic>
        <p:nvPicPr>
          <p:cNvPr id="25" name="图片 24" descr="IMG_0698"/>
          <p:cNvPicPr>
            <a:picLocks noChangeAspect="1"/>
          </p:cNvPicPr>
          <p:nvPr/>
        </p:nvPicPr>
        <p:blipFill>
          <a:blip r:embed="rId11"/>
          <a:srcRect/>
          <a:stretch>
            <a:fillRect/>
          </a:stretch>
        </p:blipFill>
        <p:spPr>
          <a:xfrm>
            <a:off x="9227185" y="4214495"/>
            <a:ext cx="2647950" cy="2141220"/>
          </a:xfrm>
          <a:prstGeom prst="rect">
            <a:avLst/>
          </a:prstGeom>
          <a:ln w="19050">
            <a:solidFill>
              <a:schemeClr val="tx1"/>
            </a:solidFill>
          </a:ln>
        </p:spPr>
      </p:pic>
      <p:sp>
        <p:nvSpPr>
          <p:cNvPr id="6" name="页脚占位符 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34</a:t>
            </a:fld>
            <a:endParaRPr lang="zh-CN" altLang="en-US"/>
          </a:p>
        </p:txBody>
      </p:sp>
      <p:sp>
        <p:nvSpPr>
          <p:cNvPr id="5" name="文本框 34"/>
          <p:cNvSpPr txBox="1"/>
          <p:nvPr/>
        </p:nvSpPr>
        <p:spPr>
          <a:xfrm>
            <a:off x="1842770" y="797560"/>
            <a:ext cx="403796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万事达研究院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WISKIND Research Institute </a:t>
            </a:r>
            <a:r>
              <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pic>
        <p:nvPicPr>
          <p:cNvPr id="82949"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640" y="1826260"/>
            <a:ext cx="8046720" cy="447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文本框 3"/>
          <p:cNvSpPr txBox="1">
            <a:spLocks noChangeArrowheads="1"/>
          </p:cNvSpPr>
          <p:nvPr/>
        </p:nvSpPr>
        <p:spPr bwMode="auto">
          <a:xfrm>
            <a:off x="5391150" y="1115695"/>
            <a:ext cx="560260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eaLnBrk="0" hangingPunct="0"/>
            <a:r>
              <a:rPr lang="zh-CN" altLang="en-US" sz="1600">
                <a:solidFill>
                  <a:srgbClr val="FC7E2F"/>
                </a:solidFill>
                <a:latin typeface="微软雅黑" panose="020B0503020204020204" charset="-122"/>
                <a:ea typeface="微软雅黑" panose="020B0503020204020204" charset="-122"/>
              </a:rPr>
              <a:t>与山东大学联合建立技术研究院，配备专业研究达70余人</a:t>
            </a:r>
            <a:endParaRPr lang="zh-CN" altLang="en-US">
              <a:solidFill>
                <a:srgbClr val="808080"/>
              </a:solidFill>
              <a:latin typeface="思源黑体 CN Medium" panose="020B0600000000000000" pitchFamily="34" charset="-122"/>
              <a:ea typeface="思源黑体 CN Medium" panose="020B0600000000000000" pitchFamily="34" charset="-122"/>
            </a:endParaRPr>
          </a:p>
        </p:txBody>
      </p:sp>
      <p:sp>
        <p:nvSpPr>
          <p:cNvPr id="6" name="页脚占位符 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内容占位符 2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24560" y="1662748"/>
            <a:ext cx="10858500" cy="3573462"/>
          </a:xfrm>
        </p:spPr>
      </p:pic>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35</a:t>
            </a:fld>
            <a:endParaRPr lang="zh-CN" altLang="en-US"/>
          </a:p>
        </p:txBody>
      </p:sp>
      <p:sp>
        <p:nvSpPr>
          <p:cNvPr id="5" name="文本框 34"/>
          <p:cNvSpPr txBox="1"/>
          <p:nvPr/>
        </p:nvSpPr>
        <p:spPr>
          <a:xfrm>
            <a:off x="1842770" y="797560"/>
            <a:ext cx="403796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洁净板生产设备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Clean Panel Production Equipment</a:t>
            </a:r>
            <a:r>
              <a:rPr 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 </a:t>
            </a:r>
          </a:p>
        </p:txBody>
      </p:sp>
      <p:cxnSp>
        <p:nvCxnSpPr>
          <p:cNvPr id="8" name="直接连接符 7"/>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4"/>
          <a:stretch>
            <a:fillRect/>
          </a:stretch>
        </p:blipFill>
        <p:spPr>
          <a:xfrm>
            <a:off x="718317" y="987002"/>
            <a:ext cx="644937" cy="543105"/>
          </a:xfrm>
          <a:prstGeom prst="rect">
            <a:avLst/>
          </a:prstGeom>
        </p:spPr>
      </p:pic>
      <p:sp>
        <p:nvSpPr>
          <p:cNvPr id="64521" name="文本框 6"/>
          <p:cNvSpPr txBox="1">
            <a:spLocks noChangeArrowheads="1"/>
          </p:cNvSpPr>
          <p:nvPr/>
        </p:nvSpPr>
        <p:spPr bwMode="auto">
          <a:xfrm>
            <a:off x="3733483" y="5347335"/>
            <a:ext cx="1352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algn="dist">
              <a:lnSpc>
                <a:spcPct val="150000"/>
              </a:lnSpc>
            </a:pPr>
            <a:r>
              <a:rPr lang="zh-CN" altLang="en-US" sz="2000">
                <a:solidFill>
                  <a:srgbClr val="262626"/>
                </a:solidFill>
                <a:latin typeface="思源黑体 CN Medium" panose="020B0600000000000000" pitchFamily="34" charset="-122"/>
                <a:ea typeface="思源黑体 CN Medium" panose="020B0600000000000000" pitchFamily="34" charset="-122"/>
                <a:sym typeface="等线" panose="02010600030101010101" pitchFamily="2" charset="-122"/>
              </a:rPr>
              <a:t>单日产能： </a:t>
            </a:r>
            <a:endParaRPr lang="zh-CN" altLang="en-US" sz="2000" b="1">
              <a:solidFill>
                <a:srgbClr val="262626"/>
              </a:solidFill>
              <a:latin typeface="思源黑体 CN Medium" panose="020B0600000000000000" pitchFamily="34" charset="-122"/>
              <a:ea typeface="思源黑体 CN Medium" panose="020B0600000000000000" pitchFamily="34" charset="-122"/>
              <a:sym typeface="等线" panose="02010600030101010101" pitchFamily="2" charset="-122"/>
            </a:endParaRPr>
          </a:p>
        </p:txBody>
      </p:sp>
      <p:sp>
        <p:nvSpPr>
          <p:cNvPr id="64522" name="文本框 9"/>
          <p:cNvSpPr txBox="1">
            <a:spLocks noChangeArrowheads="1"/>
          </p:cNvSpPr>
          <p:nvPr/>
        </p:nvSpPr>
        <p:spPr bwMode="auto">
          <a:xfrm>
            <a:off x="6967220" y="5367973"/>
            <a:ext cx="8493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algn="dist">
              <a:lnSpc>
                <a:spcPct val="150000"/>
              </a:lnSpc>
            </a:pPr>
            <a:r>
              <a:rPr lang="zh-CN" altLang="en-US" sz="2000">
                <a:solidFill>
                  <a:srgbClr val="262626"/>
                </a:solidFill>
                <a:latin typeface="思源黑体 CN Medium" panose="020B0600000000000000" pitchFamily="34" charset="-122"/>
                <a:ea typeface="思源黑体 CN Medium" panose="020B0600000000000000" pitchFamily="34" charset="-122"/>
                <a:sym typeface="等线" panose="02010600030101010101" pitchFamily="2" charset="-122"/>
              </a:rPr>
              <a:t>年产：</a:t>
            </a:r>
            <a:r>
              <a:rPr lang="zh-CN" altLang="en-US" sz="2000">
                <a:solidFill>
                  <a:srgbClr val="404040"/>
                </a:solidFill>
                <a:latin typeface="思源黑体 CN Medium" panose="020B0600000000000000" pitchFamily="34" charset="-122"/>
                <a:ea typeface="思源黑体 CN Medium" panose="020B0600000000000000" pitchFamily="34" charset="-122"/>
                <a:sym typeface="等线" panose="02010600030101010101" pitchFamily="2" charset="-122"/>
              </a:rPr>
              <a:t> </a:t>
            </a:r>
            <a:endParaRPr lang="zh-CN" altLang="en-US" sz="2000" b="1">
              <a:solidFill>
                <a:srgbClr val="404040"/>
              </a:solidFill>
              <a:latin typeface="思源黑体 CN Medium" panose="020B0600000000000000" pitchFamily="34" charset="-122"/>
              <a:ea typeface="思源黑体 CN Medium" panose="020B0600000000000000" pitchFamily="34" charset="-122"/>
              <a:sym typeface="等线" panose="02010600030101010101" pitchFamily="2" charset="-122"/>
            </a:endParaRPr>
          </a:p>
        </p:txBody>
      </p:sp>
      <p:sp>
        <p:nvSpPr>
          <p:cNvPr id="18" name="圆角矩形 17"/>
          <p:cNvSpPr/>
          <p:nvPr/>
        </p:nvSpPr>
        <p:spPr>
          <a:xfrm>
            <a:off x="5086033" y="5467985"/>
            <a:ext cx="1368425" cy="455613"/>
          </a:xfrm>
          <a:prstGeom prst="roundRect">
            <a:avLst/>
          </a:prstGeom>
          <a:solidFill>
            <a:srgbClr val="FF7E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64524" name="文本框 18"/>
          <p:cNvSpPr txBox="1">
            <a:spLocks noChangeArrowheads="1"/>
          </p:cNvSpPr>
          <p:nvPr/>
        </p:nvSpPr>
        <p:spPr bwMode="auto">
          <a:xfrm>
            <a:off x="5138420" y="5510848"/>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algn="dist"/>
            <a:r>
              <a:rPr lang="en-US" altLang="zh-CN">
                <a:solidFill>
                  <a:schemeClr val="bg1"/>
                </a:solidFill>
                <a:latin typeface="思源黑体 CN Medium" panose="020B0600000000000000" pitchFamily="34" charset="-122"/>
                <a:ea typeface="思源黑体 CN Medium" panose="020B0600000000000000" pitchFamily="34" charset="-122"/>
                <a:sym typeface="等线" panose="02010600030101010101" pitchFamily="2" charset="-122"/>
              </a:rPr>
              <a:t>6000</a:t>
            </a:r>
            <a:r>
              <a:rPr lang="zh-CN" altLang="en-US">
                <a:solidFill>
                  <a:schemeClr val="bg1"/>
                </a:solidFill>
                <a:latin typeface="思源黑体 CN Medium" panose="020B0600000000000000" pitchFamily="34" charset="-122"/>
                <a:ea typeface="思源黑体 CN Medium" panose="020B0600000000000000" pitchFamily="34" charset="-122"/>
                <a:sym typeface="等线" panose="02010600030101010101" pitchFamily="2" charset="-122"/>
              </a:rPr>
              <a:t>㎡</a:t>
            </a:r>
          </a:p>
        </p:txBody>
      </p:sp>
      <p:sp>
        <p:nvSpPr>
          <p:cNvPr id="20" name="圆角矩形 19"/>
          <p:cNvSpPr/>
          <p:nvPr/>
        </p:nvSpPr>
        <p:spPr>
          <a:xfrm>
            <a:off x="7816533" y="5466398"/>
            <a:ext cx="1368425" cy="455612"/>
          </a:xfrm>
          <a:prstGeom prst="roundRect">
            <a:avLst/>
          </a:prstGeom>
          <a:solidFill>
            <a:srgbClr val="FF7E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64526" name="文本框 21"/>
          <p:cNvSpPr txBox="1">
            <a:spLocks noChangeArrowheads="1"/>
          </p:cNvSpPr>
          <p:nvPr/>
        </p:nvSpPr>
        <p:spPr bwMode="auto">
          <a:xfrm>
            <a:off x="7868920" y="5509260"/>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algn="dist"/>
            <a:r>
              <a:rPr lang="en-US" altLang="zh-CN">
                <a:solidFill>
                  <a:schemeClr val="bg1"/>
                </a:solidFill>
                <a:latin typeface="思源黑体 CN Medium" panose="020B0600000000000000" pitchFamily="34" charset="-122"/>
                <a:ea typeface="思源黑体 CN Medium" panose="020B0600000000000000" pitchFamily="34" charset="-122"/>
                <a:sym typeface="等线" panose="02010600030101010101" pitchFamily="2" charset="-122"/>
              </a:rPr>
              <a:t>200</a:t>
            </a:r>
            <a:r>
              <a:rPr lang="zh-CN" altLang="en-US">
                <a:solidFill>
                  <a:schemeClr val="bg1"/>
                </a:solidFill>
                <a:latin typeface="思源黑体 CN Medium" panose="020B0600000000000000" pitchFamily="34" charset="-122"/>
                <a:ea typeface="思源黑体 CN Medium" panose="020B0600000000000000" pitchFamily="34" charset="-122"/>
                <a:sym typeface="等线" panose="02010600030101010101" pitchFamily="2" charset="-122"/>
              </a:rPr>
              <a:t>万㎡</a:t>
            </a:r>
          </a:p>
        </p:txBody>
      </p:sp>
      <p:sp>
        <p:nvSpPr>
          <p:cNvPr id="6" name="矩形标注 5"/>
          <p:cNvSpPr/>
          <p:nvPr/>
        </p:nvSpPr>
        <p:spPr>
          <a:xfrm flipH="1">
            <a:off x="741998" y="2312035"/>
            <a:ext cx="1677987" cy="695325"/>
          </a:xfrm>
          <a:prstGeom prst="wedgeRectCallout">
            <a:avLst>
              <a:gd name="adj1" fmla="val -6488"/>
              <a:gd name="adj2" fmla="val 2631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ym typeface="+mn-ea"/>
              </a:rPr>
              <a:t>辊压成型系统</a:t>
            </a:r>
            <a:endParaRPr lang="zh-CN" altLang="en-US" noProof="1"/>
          </a:p>
        </p:txBody>
      </p:sp>
      <p:sp>
        <p:nvSpPr>
          <p:cNvPr id="7" name="矩形标注 6"/>
          <p:cNvSpPr/>
          <p:nvPr/>
        </p:nvSpPr>
        <p:spPr>
          <a:xfrm>
            <a:off x="2904173" y="2312035"/>
            <a:ext cx="1677987" cy="695325"/>
          </a:xfrm>
          <a:prstGeom prst="wedgeRectCallout">
            <a:avLst>
              <a:gd name="adj1" fmla="val -64758"/>
              <a:gd name="adj2" fmla="val 1426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ym typeface="+mn-ea"/>
              </a:rPr>
              <a:t>自动续棉系统</a:t>
            </a:r>
            <a:endParaRPr lang="zh-CN" altLang="en-US" noProof="1"/>
          </a:p>
        </p:txBody>
      </p:sp>
      <p:sp>
        <p:nvSpPr>
          <p:cNvPr id="10" name="矩形标注 9"/>
          <p:cNvSpPr/>
          <p:nvPr/>
        </p:nvSpPr>
        <p:spPr>
          <a:xfrm>
            <a:off x="4718685" y="2312035"/>
            <a:ext cx="1677988" cy="695325"/>
          </a:xfrm>
          <a:prstGeom prst="wedgeRectCallout">
            <a:avLst>
              <a:gd name="adj1" fmla="val -70015"/>
              <a:gd name="adj2" fmla="val 2536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ym typeface="+mn-ea"/>
              </a:rPr>
              <a:t>自动喷胶系统</a:t>
            </a:r>
            <a:endParaRPr lang="zh-CN" altLang="en-US" noProof="1"/>
          </a:p>
        </p:txBody>
      </p:sp>
      <p:sp>
        <p:nvSpPr>
          <p:cNvPr id="11" name="矩形标注 10"/>
          <p:cNvSpPr/>
          <p:nvPr/>
        </p:nvSpPr>
        <p:spPr>
          <a:xfrm>
            <a:off x="7241223" y="2312035"/>
            <a:ext cx="1677987" cy="695325"/>
          </a:xfrm>
          <a:prstGeom prst="wedgeRectCallout">
            <a:avLst>
              <a:gd name="adj1" fmla="val -70015"/>
              <a:gd name="adj2" fmla="val 2536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t>复合主机</a:t>
            </a:r>
          </a:p>
        </p:txBody>
      </p:sp>
      <p:sp>
        <p:nvSpPr>
          <p:cNvPr id="12" name="矩形标注 11"/>
          <p:cNvSpPr/>
          <p:nvPr/>
        </p:nvSpPr>
        <p:spPr>
          <a:xfrm>
            <a:off x="9439910" y="2312035"/>
            <a:ext cx="1679575" cy="695325"/>
          </a:xfrm>
          <a:prstGeom prst="wedgeRectCallout">
            <a:avLst>
              <a:gd name="adj1" fmla="val -70015"/>
              <a:gd name="adj2" fmla="val 2536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ym typeface="+mn-ea"/>
              </a:rPr>
              <a:t>机器人码垛系统</a:t>
            </a:r>
            <a:endParaRPr lang="zh-CN" altLang="en-US" noProof="1"/>
          </a:p>
        </p:txBody>
      </p:sp>
      <p:sp>
        <p:nvSpPr>
          <p:cNvPr id="84996" name="文本框 3"/>
          <p:cNvSpPr txBox="1">
            <a:spLocks noChangeArrowheads="1"/>
          </p:cNvSpPr>
          <p:nvPr/>
        </p:nvSpPr>
        <p:spPr bwMode="auto">
          <a:xfrm>
            <a:off x="6227128" y="1243648"/>
            <a:ext cx="488473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eaLnBrk="0" hangingPunct="0"/>
            <a:r>
              <a:rPr lang="zh-CN" altLang="en-US" sz="1600">
                <a:solidFill>
                  <a:srgbClr val="FC7E2F"/>
                </a:solidFill>
                <a:latin typeface="+mn-lt"/>
                <a:ea typeface="+mn-lt"/>
              </a:rPr>
              <a:t>拥有全球首条、具有知识产权的净化板生产线</a:t>
            </a:r>
          </a:p>
        </p:txBody>
      </p:sp>
      <p:sp>
        <p:nvSpPr>
          <p:cNvPr id="13" name="页脚占位符 12"/>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12" presetClass="entr" presetSubtype="8" fill="hold" grpId="1"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1500"/>
                            </p:stCondLst>
                            <p:childTnLst>
                              <p:par>
                                <p:cTn id="20" presetID="12" presetClass="entr" presetSubtype="8" fill="hold" grpId="1"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p:tgtEl>
                                          <p:spTgt spid="11"/>
                                        </p:tgtEl>
                                        <p:attrNameLst>
                                          <p:attrName>ppt_x</p:attrName>
                                        </p:attrNameLst>
                                      </p:cBhvr>
                                      <p:tavLst>
                                        <p:tav tm="0">
                                          <p:val>
                                            <p:strVal val="#ppt_x-#ppt_w*1.125000"/>
                                          </p:val>
                                        </p:tav>
                                        <p:tav tm="100000">
                                          <p:val>
                                            <p:strVal val="#ppt_x"/>
                                          </p:val>
                                        </p:tav>
                                      </p:tavLst>
                                    </p:anim>
                                    <p:animEffect transition="in" filter="wipe(right)">
                                      <p:cBhvr>
                                        <p:cTn id="23" dur="500"/>
                                        <p:tgtEl>
                                          <p:spTgt spid="11"/>
                                        </p:tgtEl>
                                      </p:cBhvr>
                                    </p:animEffect>
                                  </p:childTnLst>
                                </p:cTn>
                              </p:par>
                            </p:childTnLst>
                          </p:cTn>
                        </p:par>
                        <p:par>
                          <p:cTn id="24" fill="hold">
                            <p:stCondLst>
                              <p:cond delay="2000"/>
                            </p:stCondLst>
                            <p:childTnLst>
                              <p:par>
                                <p:cTn id="25" presetID="12" presetClass="entr" presetSubtype="8" fill="hold" grpId="1"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p:tgtEl>
                                          <p:spTgt spid="18"/>
                                        </p:tgtEl>
                                        <p:attrNameLst>
                                          <p:attrName>ppt_y</p:attrName>
                                        </p:attrNameLst>
                                      </p:cBhvr>
                                      <p:tavLst>
                                        <p:tav tm="0">
                                          <p:val>
                                            <p:strVal val="#ppt_y+#ppt_h*1.125000"/>
                                          </p:val>
                                        </p:tav>
                                        <p:tav tm="100000">
                                          <p:val>
                                            <p:strVal val="#ppt_y"/>
                                          </p:val>
                                        </p:tav>
                                      </p:tavLst>
                                    </p:anim>
                                    <p:animEffect transition="in" filter="wipe(up)">
                                      <p:cBhvr>
                                        <p:cTn id="33" dur="500"/>
                                        <p:tgtEl>
                                          <p:spTgt spid="18"/>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64524"/>
                                        </p:tgtEl>
                                        <p:attrNameLst>
                                          <p:attrName>style.visibility</p:attrName>
                                        </p:attrNameLst>
                                      </p:cBhvr>
                                      <p:to>
                                        <p:strVal val="visible"/>
                                      </p:to>
                                    </p:set>
                                    <p:anim calcmode="lin" valueType="num">
                                      <p:cBhvr>
                                        <p:cTn id="36" dur="500"/>
                                        <p:tgtEl>
                                          <p:spTgt spid="64524"/>
                                        </p:tgtEl>
                                        <p:attrNameLst>
                                          <p:attrName>ppt_y</p:attrName>
                                        </p:attrNameLst>
                                      </p:cBhvr>
                                      <p:tavLst>
                                        <p:tav tm="0">
                                          <p:val>
                                            <p:strVal val="#ppt_y+#ppt_h*1.125000"/>
                                          </p:val>
                                        </p:tav>
                                        <p:tav tm="100000">
                                          <p:val>
                                            <p:strVal val="#ppt_y"/>
                                          </p:val>
                                        </p:tav>
                                      </p:tavLst>
                                    </p:anim>
                                    <p:animEffect transition="in" filter="wipe(up)">
                                      <p:cBhvr>
                                        <p:cTn id="37" dur="500"/>
                                        <p:tgtEl>
                                          <p:spTgt spid="64524"/>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64521"/>
                                        </p:tgtEl>
                                        <p:attrNameLst>
                                          <p:attrName>style.visibility</p:attrName>
                                        </p:attrNameLst>
                                      </p:cBhvr>
                                      <p:to>
                                        <p:strVal val="visible"/>
                                      </p:to>
                                    </p:set>
                                    <p:anim calcmode="lin" valueType="num">
                                      <p:cBhvr>
                                        <p:cTn id="40" dur="500"/>
                                        <p:tgtEl>
                                          <p:spTgt spid="64521"/>
                                        </p:tgtEl>
                                        <p:attrNameLst>
                                          <p:attrName>ppt_y</p:attrName>
                                        </p:attrNameLst>
                                      </p:cBhvr>
                                      <p:tavLst>
                                        <p:tav tm="0">
                                          <p:val>
                                            <p:strVal val="#ppt_y+#ppt_h*1.125000"/>
                                          </p:val>
                                        </p:tav>
                                        <p:tav tm="100000">
                                          <p:val>
                                            <p:strVal val="#ppt_y"/>
                                          </p:val>
                                        </p:tav>
                                      </p:tavLst>
                                    </p:anim>
                                    <p:animEffect transition="in" filter="wipe(up)">
                                      <p:cBhvr>
                                        <p:cTn id="41" dur="500"/>
                                        <p:tgtEl>
                                          <p:spTgt spid="64521"/>
                                        </p:tgtEl>
                                      </p:cBhvr>
                                    </p:animEffect>
                                  </p:childTnLst>
                                </p:cTn>
                              </p:par>
                            </p:childTnLst>
                          </p:cTn>
                        </p:par>
                        <p:par>
                          <p:cTn id="42" fill="hold">
                            <p:stCondLst>
                              <p:cond delay="3000"/>
                            </p:stCondLst>
                            <p:childTnLst>
                              <p:par>
                                <p:cTn id="43" presetID="12" presetClass="entr" presetSubtype="4" fill="hold" grpId="0" nodeType="afterEffect">
                                  <p:stCondLst>
                                    <p:cond delay="0"/>
                                  </p:stCondLst>
                                  <p:childTnLst>
                                    <p:set>
                                      <p:cBhvr>
                                        <p:cTn id="44" dur="1" fill="hold">
                                          <p:stCondLst>
                                            <p:cond delay="0"/>
                                          </p:stCondLst>
                                        </p:cTn>
                                        <p:tgtEl>
                                          <p:spTgt spid="64522"/>
                                        </p:tgtEl>
                                        <p:attrNameLst>
                                          <p:attrName>style.visibility</p:attrName>
                                        </p:attrNameLst>
                                      </p:cBhvr>
                                      <p:to>
                                        <p:strVal val="visible"/>
                                      </p:to>
                                    </p:set>
                                    <p:anim calcmode="lin" valueType="num">
                                      <p:cBhvr>
                                        <p:cTn id="45" dur="500"/>
                                        <p:tgtEl>
                                          <p:spTgt spid="64522"/>
                                        </p:tgtEl>
                                        <p:attrNameLst>
                                          <p:attrName>ppt_y</p:attrName>
                                        </p:attrNameLst>
                                      </p:cBhvr>
                                      <p:tavLst>
                                        <p:tav tm="0">
                                          <p:val>
                                            <p:strVal val="#ppt_y+#ppt_h*1.125000"/>
                                          </p:val>
                                        </p:tav>
                                        <p:tav tm="100000">
                                          <p:val>
                                            <p:strVal val="#ppt_y"/>
                                          </p:val>
                                        </p:tav>
                                      </p:tavLst>
                                    </p:anim>
                                    <p:animEffect transition="in" filter="wipe(up)">
                                      <p:cBhvr>
                                        <p:cTn id="46" dur="500"/>
                                        <p:tgtEl>
                                          <p:spTgt spid="6452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p:tgtEl>
                                          <p:spTgt spid="20"/>
                                        </p:tgtEl>
                                        <p:attrNameLst>
                                          <p:attrName>ppt_y</p:attrName>
                                        </p:attrNameLst>
                                      </p:cBhvr>
                                      <p:tavLst>
                                        <p:tav tm="0">
                                          <p:val>
                                            <p:strVal val="#ppt_y+#ppt_h*1.125000"/>
                                          </p:val>
                                        </p:tav>
                                        <p:tav tm="100000">
                                          <p:val>
                                            <p:strVal val="#ppt_y"/>
                                          </p:val>
                                        </p:tav>
                                      </p:tavLst>
                                    </p:anim>
                                    <p:animEffect transition="in" filter="wipe(up)">
                                      <p:cBhvr>
                                        <p:cTn id="50" dur="500"/>
                                        <p:tgtEl>
                                          <p:spTgt spid="20"/>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64526"/>
                                        </p:tgtEl>
                                        <p:attrNameLst>
                                          <p:attrName>style.visibility</p:attrName>
                                        </p:attrNameLst>
                                      </p:cBhvr>
                                      <p:to>
                                        <p:strVal val="visible"/>
                                      </p:to>
                                    </p:set>
                                    <p:anim calcmode="lin" valueType="num">
                                      <p:cBhvr>
                                        <p:cTn id="53" dur="500"/>
                                        <p:tgtEl>
                                          <p:spTgt spid="64526"/>
                                        </p:tgtEl>
                                        <p:attrNameLst>
                                          <p:attrName>ppt_y</p:attrName>
                                        </p:attrNameLst>
                                      </p:cBhvr>
                                      <p:tavLst>
                                        <p:tav tm="0">
                                          <p:val>
                                            <p:strVal val="#ppt_y+#ppt_h*1.125000"/>
                                          </p:val>
                                        </p:tav>
                                        <p:tav tm="100000">
                                          <p:val>
                                            <p:strVal val="#ppt_y"/>
                                          </p:val>
                                        </p:tav>
                                      </p:tavLst>
                                    </p:anim>
                                    <p:animEffect transition="in" filter="wipe(up)">
                                      <p:cBhvr>
                                        <p:cTn id="54" dur="500"/>
                                        <p:tgtEl>
                                          <p:spTgt spid="64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p:bldP spid="64522" grpId="0"/>
      <p:bldP spid="18" grpId="0" bldLvl="0" animBg="1"/>
      <p:bldP spid="64524" grpId="0"/>
      <p:bldP spid="20" grpId="0" bldLvl="0" animBg="1"/>
      <p:bldP spid="64526" grpId="0"/>
      <p:bldP spid="6" grpId="0" bldLvl="0" animBg="1"/>
      <p:bldP spid="7" grpId="1" bldLvl="0" animBg="1"/>
      <p:bldP spid="10" grpId="0" bldLvl="0" animBg="1"/>
      <p:bldP spid="11" grpId="1" bldLvl="0" animBg="1"/>
      <p:bldP spid="12" grpId="1"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36</a:t>
            </a:fld>
            <a:endParaRPr lang="zh-CN" altLang="en-US"/>
          </a:p>
        </p:txBody>
      </p:sp>
      <p:sp>
        <p:nvSpPr>
          <p:cNvPr id="5" name="文本框 34"/>
          <p:cNvSpPr txBox="1"/>
          <p:nvPr/>
        </p:nvSpPr>
        <p:spPr>
          <a:xfrm>
            <a:off x="1853565" y="797560"/>
            <a:ext cx="403796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机器人码垛</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Robot palletizing   </a:t>
            </a:r>
          </a:p>
        </p:txBody>
      </p:sp>
      <p:cxnSp>
        <p:nvCxnSpPr>
          <p:cNvPr id="8" name="直接连接符 7"/>
          <p:cNvCxnSpPr/>
          <p:nvPr/>
        </p:nvCxnSpPr>
        <p:spPr>
          <a:xfrm>
            <a:off x="1670246"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3"/>
          <a:stretch>
            <a:fillRect/>
          </a:stretch>
        </p:blipFill>
        <p:spPr>
          <a:xfrm>
            <a:off x="718317" y="987002"/>
            <a:ext cx="644937" cy="543105"/>
          </a:xfrm>
          <a:prstGeom prst="rect">
            <a:avLst/>
          </a:prstGeom>
        </p:spPr>
      </p:pic>
      <p:pic>
        <p:nvPicPr>
          <p:cNvPr id="91142" name="图片 8"/>
          <p:cNvPicPr>
            <a:picLocks noChangeAspect="1" noChangeArrowheads="1"/>
          </p:cNvPicPr>
          <p:nvPr/>
        </p:nvPicPr>
        <p:blipFill>
          <a:blip r:embed="rId4"/>
          <a:srcRect/>
          <a:stretch>
            <a:fillRect/>
          </a:stretch>
        </p:blipFill>
        <p:spPr bwMode="auto">
          <a:xfrm>
            <a:off x="968375" y="1982470"/>
            <a:ext cx="4923155" cy="328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7"/>
          <p:cNvPicPr>
            <a:picLocks noChangeAspect="1"/>
          </p:cNvPicPr>
          <p:nvPr/>
        </p:nvPicPr>
        <p:blipFill>
          <a:blip r:embed="rId5"/>
          <a:stretch>
            <a:fillRect/>
          </a:stretch>
        </p:blipFill>
        <p:spPr>
          <a:xfrm>
            <a:off x="6217920" y="1982470"/>
            <a:ext cx="4790440" cy="3283585"/>
          </a:xfrm>
          <a:prstGeom prst="rect">
            <a:avLst/>
          </a:prstGeom>
        </p:spPr>
      </p:pic>
      <p:sp>
        <p:nvSpPr>
          <p:cNvPr id="6" name="页脚占位符 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37</a:t>
            </a:fld>
            <a:endParaRPr lang="zh-CN" altLang="en-US"/>
          </a:p>
        </p:txBody>
      </p:sp>
      <p:sp>
        <p:nvSpPr>
          <p:cNvPr id="6" name="品牌形象日益彰显"/>
          <p:cNvSpPr/>
          <p:nvPr/>
        </p:nvSpPr>
        <p:spPr>
          <a:xfrm>
            <a:off x="1883410" y="3208020"/>
            <a:ext cx="9034780" cy="768350"/>
          </a:xfrm>
          <a:prstGeom prst="rect">
            <a:avLst/>
          </a:prstGeom>
          <a:noFill/>
          <a:extLst>
            <a:ext uri="{909E8E84-426E-40DD-AFC4-6F175D3DCCD1}">
              <a14:hiddenFill xmlns:a14="http://schemas.microsoft.com/office/drawing/2010/main">
                <a:solidFill>
                  <a:srgbClr val="FC7E2F"/>
                </a:solidFill>
              </a14:hiddenFill>
            </a:ext>
          </a:ex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FC7E2F"/>
                </a:solidFill>
                <a:effectLst/>
                <a:uLnTx/>
                <a:uFillTx/>
                <a:latin typeface="微软雅黑" panose="020B0503020204020204" charset="-122"/>
                <a:ea typeface="微软雅黑" panose="020B0503020204020204" charset="-122"/>
                <a:cs typeface="+mn-cs"/>
              </a:rPr>
              <a:t>科技让每一张净化板品质都一样</a:t>
            </a:r>
          </a:p>
        </p:txBody>
      </p:sp>
      <p:sp>
        <p:nvSpPr>
          <p:cNvPr id="5" name="文本框 4"/>
          <p:cNvSpPr txBox="1"/>
          <p:nvPr/>
        </p:nvSpPr>
        <p:spPr>
          <a:xfrm>
            <a:off x="1152525" y="2057400"/>
            <a:ext cx="3181350" cy="460375"/>
          </a:xfrm>
          <a:prstGeom prst="rect">
            <a:avLst/>
          </a:prstGeom>
          <a:noFill/>
          <a:extLst>
            <a:ext uri="{909E8E84-426E-40DD-AFC4-6F175D3DCCD1}">
              <a14:hiddenFill xmlns:a14="http://schemas.microsoft.com/office/drawing/2010/main">
                <a:solidFill>
                  <a:srgbClr val="FC7E2F"/>
                </a:solidFill>
              </a14:hiddenFill>
            </a:ext>
          </a:extLst>
        </p:spPr>
        <p:txBody>
          <a:bodyPr wrap="square" rtlCol="0">
            <a:spAutoFit/>
          </a:bodyPr>
          <a:lstStyle/>
          <a:p>
            <a:r>
              <a:rPr lang="zh-CN" altLang="en-US" sz="2400" b="1">
                <a:solidFill>
                  <a:srgbClr val="FC7E2F"/>
                </a:solidFill>
                <a:latin typeface="黑体" panose="02010609060101010101" pitchFamily="49" charset="-122"/>
                <a:ea typeface="黑体" panose="02010609060101010101" pitchFamily="49" charset="-122"/>
              </a:rPr>
              <a:t>集团董事长：魏龙柱</a:t>
            </a:r>
          </a:p>
        </p:txBody>
      </p:sp>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200"/>
                                  </p:iterate>
                                  <p:childTnLst>
                                    <p:set>
                                      <p:cBhvr>
                                        <p:cTn id="6" dur="1" fill="hold">
                                          <p:stCondLst>
                                            <p:cond delay="0"/>
                                          </p:stCondLst>
                                        </p:cTn>
                                        <p:tgtEl>
                                          <p:spTgt spid="6">
                                            <p:txEl>
                                              <p:charRg st="0"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38</a:t>
            </a:fld>
            <a:endParaRPr lang="zh-CN" altLang="en-US"/>
          </a:p>
        </p:txBody>
      </p:sp>
      <p:grpSp>
        <p:nvGrpSpPr>
          <p:cNvPr id="17" name="组合 16"/>
          <p:cNvGrpSpPr/>
          <p:nvPr/>
        </p:nvGrpSpPr>
        <p:grpSpPr>
          <a:xfrm>
            <a:off x="3862705" y="1643380"/>
            <a:ext cx="4529455" cy="783590"/>
            <a:chOff x="6682" y="2574"/>
            <a:chExt cx="7133" cy="1234"/>
          </a:xfrm>
        </p:grpSpPr>
        <p:sp>
          <p:nvSpPr>
            <p:cNvPr id="8" name="文本框 34"/>
            <p:cNvSpPr txBox="1"/>
            <p:nvPr/>
          </p:nvSpPr>
          <p:spPr>
            <a:xfrm>
              <a:off x="8566" y="2574"/>
              <a:ext cx="5249" cy="12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四、合作伙伴 </a:t>
              </a:r>
            </a:p>
            <a:p>
              <a:pPr>
                <a:lnSpc>
                  <a:spcPct val="150000"/>
                </a:lnSpc>
              </a:pPr>
              <a:r>
                <a:rPr lang="en-US" altLang="zh-CN" b="1" dirty="0">
                  <a:solidFill>
                    <a:srgbClr val="FC7E2F"/>
                  </a:solidFill>
                  <a:ea typeface="+mn-lt"/>
                  <a:cs typeface="思源黑体 CN Regular" panose="020B0500000000000000" pitchFamily="34" charset="-122"/>
                </a:rPr>
                <a:t>Our Partners</a:t>
              </a:r>
            </a:p>
          </p:txBody>
        </p:sp>
        <p:cxnSp>
          <p:nvCxnSpPr>
            <p:cNvPr id="9" name="直接连接符 8"/>
            <p:cNvCxnSpPr/>
            <p:nvPr/>
          </p:nvCxnSpPr>
          <p:spPr>
            <a:xfrm>
              <a:off x="8164" y="2684"/>
              <a:ext cx="0" cy="1016"/>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图片 19"/>
            <p:cNvPicPr>
              <a:picLocks noChangeAspect="1"/>
            </p:cNvPicPr>
            <p:nvPr/>
          </p:nvPicPr>
          <p:blipFill>
            <a:blip r:embed="rId2"/>
            <a:stretch>
              <a:fillRect/>
            </a:stretch>
          </p:blipFill>
          <p:spPr>
            <a:xfrm>
              <a:off x="6682" y="2764"/>
              <a:ext cx="1016" cy="855"/>
            </a:xfrm>
            <a:prstGeom prst="rect">
              <a:avLst/>
            </a:prstGeom>
          </p:spPr>
        </p:pic>
      </p:grpSp>
      <p:pic>
        <p:nvPicPr>
          <p:cNvPr id="5" name="图片 4" descr="2-SP"/>
          <p:cNvPicPr>
            <a:picLocks noChangeAspect="1"/>
          </p:cNvPicPr>
          <p:nvPr/>
        </p:nvPicPr>
        <p:blipFill>
          <a:blip r:embed="rId3"/>
          <a:stretch>
            <a:fillRect/>
          </a:stretch>
        </p:blipFill>
        <p:spPr>
          <a:xfrm>
            <a:off x="407670" y="3105785"/>
            <a:ext cx="3755390" cy="2502535"/>
          </a:xfrm>
          <a:prstGeom prst="rect">
            <a:avLst/>
          </a:prstGeom>
        </p:spPr>
      </p:pic>
      <p:pic>
        <p:nvPicPr>
          <p:cNvPr id="6" name="图片 5" descr="016-1"/>
          <p:cNvPicPr>
            <a:picLocks noChangeAspect="1"/>
          </p:cNvPicPr>
          <p:nvPr/>
        </p:nvPicPr>
        <p:blipFill>
          <a:blip r:embed="rId4"/>
          <a:srcRect/>
          <a:stretch>
            <a:fillRect/>
          </a:stretch>
        </p:blipFill>
        <p:spPr>
          <a:xfrm>
            <a:off x="4276725" y="3105785"/>
            <a:ext cx="3763645" cy="2502535"/>
          </a:xfrm>
          <a:prstGeom prst="rect">
            <a:avLst/>
          </a:prstGeom>
        </p:spPr>
      </p:pic>
      <p:pic>
        <p:nvPicPr>
          <p:cNvPr id="7" name="图片 6" descr="1"/>
          <p:cNvPicPr>
            <a:picLocks noChangeAspect="1"/>
          </p:cNvPicPr>
          <p:nvPr/>
        </p:nvPicPr>
        <p:blipFill>
          <a:blip r:embed="rId5">
            <a:lum bright="12000"/>
          </a:blip>
          <a:stretch>
            <a:fillRect/>
          </a:stretch>
        </p:blipFill>
        <p:spPr>
          <a:xfrm>
            <a:off x="8153400" y="3105785"/>
            <a:ext cx="3752850" cy="2502535"/>
          </a:xfrm>
          <a:prstGeom prst="rect">
            <a:avLst/>
          </a:prstGeom>
        </p:spPr>
      </p:pic>
      <p:sp>
        <p:nvSpPr>
          <p:cNvPr id="10" name="页脚占位符 9"/>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39</a:t>
            </a:fld>
            <a:endParaRPr lang="zh-CN" altLang="en-US"/>
          </a:p>
        </p:txBody>
      </p:sp>
      <p:sp>
        <p:nvSpPr>
          <p:cNvPr id="68614" name="文本框 9"/>
          <p:cNvSpPr txBox="1"/>
          <p:nvPr/>
        </p:nvSpPr>
        <p:spPr>
          <a:xfrm>
            <a:off x="1047115" y="2698115"/>
            <a:ext cx="5221288" cy="3046095"/>
          </a:xfrm>
          <a:prstGeom prst="rect">
            <a:avLst/>
          </a:prstGeom>
          <a:noFill/>
          <a:ln w="9525">
            <a:noFill/>
          </a:ln>
        </p:spPr>
        <p:txBody>
          <a:bodyPr wrap="square" anchor="t">
            <a:spAutoFit/>
          </a:bodyPr>
          <a:lstStyle/>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rPr>
              <a:t>此项目选用</a:t>
            </a:r>
            <a:r>
              <a:rPr lang="zh-CN" altLang="en-US" sz="1600" b="1">
                <a:solidFill>
                  <a:srgbClr val="FC7E2F"/>
                </a:solidFill>
                <a:latin typeface="等线" panose="02010600030101010101" pitchFamily="2" charset="-122"/>
                <a:ea typeface="等线" panose="02010600030101010101" pitchFamily="2" charset="-122"/>
              </a:rPr>
              <a:t>手工双石膏岩棉洁净板，5万余平方米；</a:t>
            </a: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龙骨采用0.8mm弓型镀锌龙骨；</a:t>
            </a: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高品质憎水岩棉具有纤维细长、强度更优良，A级不燃等优点；</a:t>
            </a:r>
          </a:p>
          <a:p>
            <a:pPr marL="285750" indent="-285750">
              <a:lnSpc>
                <a:spcPct val="150000"/>
              </a:lnSpc>
              <a:buFont typeface="Arial" panose="020B0604020202020204" pitchFamily="34" charset="0"/>
              <a:buChar char="•"/>
            </a:pPr>
            <a:r>
              <a:rPr lang="zh-CN" altLang="en-US" sz="1600" b="1">
                <a:solidFill>
                  <a:srgbClr val="FC7E2F"/>
                </a:solidFill>
                <a:latin typeface="等线" panose="02010600030101010101" pitchFamily="2" charset="-122"/>
                <a:ea typeface="等线" panose="02010600030101010101" pitchFamily="2" charset="-122"/>
                <a:sym typeface="+mn-ea"/>
              </a:rPr>
              <a:t>采用优质进口防水石膏板，非楔形板面，平整度更高；</a:t>
            </a:r>
            <a:endParaRPr lang="zh-CN" altLang="en-US" sz="1600">
              <a:latin typeface="等线" panose="02010600030101010101" pitchFamily="2" charset="-122"/>
              <a:ea typeface="等线" panose="02010600030101010101" pitchFamily="2" charset="-122"/>
              <a:sym typeface="+mn-ea"/>
            </a:endParaRP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石膏与高品质憎水岩棉板之间通过粘结剂牢固地黏结在一起，形成无缝结构。</a:t>
            </a:r>
          </a:p>
          <a:p>
            <a:pPr marL="285750" indent="-285750">
              <a:lnSpc>
                <a:spcPct val="150000"/>
              </a:lnSpc>
            </a:pPr>
            <a:endParaRPr lang="zh-CN" altLang="en-US" sz="1600">
              <a:latin typeface="等线" panose="02010600030101010101" pitchFamily="2" charset="-122"/>
              <a:ea typeface="等线" panose="02010600030101010101" pitchFamily="2" charset="-122"/>
              <a:sym typeface="+mn-ea"/>
            </a:endParaRPr>
          </a:p>
        </p:txBody>
      </p:sp>
      <p:sp>
        <p:nvSpPr>
          <p:cNvPr id="9" name="矩形 8"/>
          <p:cNvSpPr/>
          <p:nvPr/>
        </p:nvSpPr>
        <p:spPr>
          <a:xfrm>
            <a:off x="1125855" y="2097405"/>
            <a:ext cx="3183255" cy="4051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endParaRPr lang="zh-CN" altLang="en-US" strike="noStrike" noProof="1"/>
          </a:p>
        </p:txBody>
      </p:sp>
      <p:sp>
        <p:nvSpPr>
          <p:cNvPr id="68616" name="文本框 9"/>
          <p:cNvSpPr txBox="1"/>
          <p:nvPr/>
        </p:nvSpPr>
        <p:spPr>
          <a:xfrm>
            <a:off x="1263650" y="2114550"/>
            <a:ext cx="2926080" cy="368300"/>
          </a:xfrm>
          <a:prstGeom prst="rect">
            <a:avLst/>
          </a:prstGeom>
          <a:noFill/>
          <a:ln w="9525">
            <a:noFill/>
          </a:ln>
        </p:spPr>
        <p:txBody>
          <a:bodyPr wrap="none" anchor="t">
            <a:spAutoFit/>
          </a:bodyPr>
          <a:lstStyle/>
          <a:p>
            <a:r>
              <a:rPr lang="zh-CN" altLang="en-US" b="1">
                <a:solidFill>
                  <a:schemeClr val="bg1"/>
                </a:solidFill>
                <a:latin typeface="等线" panose="02010600030101010101" pitchFamily="2" charset="-122"/>
                <a:ea typeface="等线" panose="02010600030101010101" pitchFamily="2" charset="-122"/>
              </a:rPr>
              <a:t>北京赛升药业股份有限公司</a:t>
            </a:r>
            <a:endParaRPr lang="zh-CN" altLang="en-US">
              <a:latin typeface="等线" panose="02010600030101010101" pitchFamily="2" charset="-122"/>
              <a:ea typeface="等线" panose="02010600030101010101" pitchFamily="2" charset="-122"/>
            </a:endParaRPr>
          </a:p>
        </p:txBody>
      </p:sp>
      <p:sp>
        <p:nvSpPr>
          <p:cNvPr id="10" name="文本框 34"/>
          <p:cNvSpPr txBox="1"/>
          <p:nvPr/>
        </p:nvSpPr>
        <p:spPr>
          <a:xfrm>
            <a:off x="1872615" y="882015"/>
            <a:ext cx="4380865"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医药行业应用实例</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Biomedical Applications</a:t>
            </a:r>
          </a:p>
        </p:txBody>
      </p:sp>
      <p:cxnSp>
        <p:nvCxnSpPr>
          <p:cNvPr id="11" name="直接连接符 10"/>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5" name="图片 4"/>
          <p:cNvPicPr>
            <a:picLocks noChangeAspect="1"/>
          </p:cNvPicPr>
          <p:nvPr/>
        </p:nvPicPr>
        <p:blipFill>
          <a:blip r:embed="rId2"/>
          <a:stretch>
            <a:fillRect/>
          </a:stretch>
        </p:blipFill>
        <p:spPr>
          <a:xfrm>
            <a:off x="718317" y="987002"/>
            <a:ext cx="644937" cy="543105"/>
          </a:xfrm>
          <a:prstGeom prst="rect">
            <a:avLst/>
          </a:prstGeom>
        </p:spPr>
      </p:pic>
      <p:pic>
        <p:nvPicPr>
          <p:cNvPr id="6" name="图片 5" descr="5"/>
          <p:cNvPicPr>
            <a:picLocks noChangeAspect="1"/>
          </p:cNvPicPr>
          <p:nvPr/>
        </p:nvPicPr>
        <p:blipFill>
          <a:blip r:embed="rId3"/>
          <a:stretch>
            <a:fillRect/>
          </a:stretch>
        </p:blipFill>
        <p:spPr>
          <a:xfrm>
            <a:off x="6635115" y="2482850"/>
            <a:ext cx="4888230" cy="3106420"/>
          </a:xfrm>
          <a:prstGeom prst="rect">
            <a:avLst/>
          </a:prstGeom>
        </p:spPr>
      </p:pic>
      <p:pic>
        <p:nvPicPr>
          <p:cNvPr id="7" name="图片 6" descr="北京赛生"/>
          <p:cNvPicPr>
            <a:picLocks noChangeAspect="1"/>
          </p:cNvPicPr>
          <p:nvPr/>
        </p:nvPicPr>
        <p:blipFill>
          <a:blip r:embed="rId4"/>
          <a:stretch>
            <a:fillRect/>
          </a:stretch>
        </p:blipFill>
        <p:spPr>
          <a:xfrm>
            <a:off x="6635115" y="1185545"/>
            <a:ext cx="4888230" cy="1191260"/>
          </a:xfrm>
          <a:prstGeom prst="rect">
            <a:avLst/>
          </a:prstGeom>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4</a:t>
            </a:fld>
            <a:endParaRPr lang="zh-CN" altLang="en-US"/>
          </a:p>
        </p:txBody>
      </p:sp>
      <p:sp>
        <p:nvSpPr>
          <p:cNvPr id="5" name="文本框 34"/>
          <p:cNvSpPr txBox="1"/>
          <p:nvPr/>
        </p:nvSpPr>
        <p:spPr>
          <a:xfrm>
            <a:off x="1852930" y="1132205"/>
            <a:ext cx="193738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公司规模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altLang="zh-CN" b="1" dirty="0">
                <a:solidFill>
                  <a:srgbClr val="FC7E2F"/>
                </a:solidFill>
                <a:ea typeface="+mn-lt"/>
                <a:cs typeface="思源黑体 CN Regular" panose="020B0500000000000000" pitchFamily="34" charset="-122"/>
              </a:rPr>
              <a:t>Company Size</a:t>
            </a:r>
            <a:endParaRPr lang="zh-CN" altLang="en-US" b="1" dirty="0">
              <a:solidFill>
                <a:srgbClr val="FC7E2F"/>
              </a:solidFill>
              <a:ea typeface="+mn-lt"/>
              <a:cs typeface="思源黑体 CN Regular" panose="020B0500000000000000" pitchFamily="34" charset="-122"/>
            </a:endParaRPr>
          </a:p>
        </p:txBody>
      </p:sp>
      <p:cxnSp>
        <p:nvCxnSpPr>
          <p:cNvPr id="6" name="直接连接符 5"/>
          <p:cNvCxnSpPr/>
          <p:nvPr/>
        </p:nvCxnSpPr>
        <p:spPr>
          <a:xfrm>
            <a:off x="1659451" y="1270620"/>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1321647"/>
            <a:ext cx="644937" cy="543105"/>
          </a:xfrm>
          <a:prstGeom prst="rect">
            <a:avLst/>
          </a:prstGeom>
        </p:spPr>
      </p:pic>
      <p:grpSp>
        <p:nvGrpSpPr>
          <p:cNvPr id="8" name="组合 23"/>
          <p:cNvGrpSpPr/>
          <p:nvPr/>
        </p:nvGrpSpPr>
        <p:grpSpPr>
          <a:xfrm>
            <a:off x="7188339" y="2396100"/>
            <a:ext cx="3257283" cy="1036320"/>
            <a:chOff x="4439023" y="4071225"/>
            <a:chExt cx="6782444" cy="1857658"/>
          </a:xfrm>
        </p:grpSpPr>
        <p:pic>
          <p:nvPicPr>
            <p:cNvPr id="20" name="图片 19" descr="未标题-1.png"/>
            <p:cNvPicPr>
              <a:picLocks noChangeAspect="1"/>
            </p:cNvPicPr>
            <p:nvPr/>
          </p:nvPicPr>
          <p:blipFill>
            <a:blip r:embed="rId4"/>
            <a:srcRect/>
            <a:stretch>
              <a:fillRect/>
            </a:stretch>
          </p:blipFill>
          <p:spPr bwMode="auto">
            <a:xfrm>
              <a:off x="4439023" y="4071225"/>
              <a:ext cx="4307572" cy="821936"/>
            </a:xfrm>
            <a:prstGeom prst="rect">
              <a:avLst/>
            </a:prstGeom>
            <a:noFill/>
            <a:ln w="9525">
              <a:noFill/>
              <a:miter lim="800000"/>
              <a:headEnd/>
              <a:tailEnd/>
            </a:ln>
          </p:spPr>
        </p:pic>
        <p:pic>
          <p:nvPicPr>
            <p:cNvPr id="21" name="图片 20" descr="未标题-1.png"/>
            <p:cNvPicPr>
              <a:picLocks noChangeAspect="1"/>
            </p:cNvPicPr>
            <p:nvPr/>
          </p:nvPicPr>
          <p:blipFill>
            <a:blip r:embed="rId5"/>
            <a:srcRect/>
            <a:stretch>
              <a:fillRect/>
            </a:stretch>
          </p:blipFill>
          <p:spPr bwMode="auto">
            <a:xfrm>
              <a:off x="6743279" y="4139280"/>
              <a:ext cx="4478188" cy="897898"/>
            </a:xfrm>
            <a:prstGeom prst="rect">
              <a:avLst/>
            </a:prstGeom>
            <a:noFill/>
            <a:ln w="9525">
              <a:noFill/>
              <a:miter lim="800000"/>
              <a:headEnd/>
              <a:tailEnd/>
            </a:ln>
          </p:spPr>
        </p:pic>
        <p:sp>
          <p:nvSpPr>
            <p:cNvPr id="22" name="TextBox 21"/>
            <p:cNvSpPr txBox="1"/>
            <p:nvPr/>
          </p:nvSpPr>
          <p:spPr>
            <a:xfrm>
              <a:off x="6451445" y="5324461"/>
              <a:ext cx="2688078" cy="604422"/>
            </a:xfrm>
            <a:prstGeom prst="rect">
              <a:avLst/>
            </a:prstGeom>
            <a:solidFill>
              <a:srgbClr val="FC7E2F"/>
            </a:solidFill>
            <a:ln>
              <a:noFill/>
            </a:ln>
            <a:effectLst/>
          </p:spPr>
          <p:style>
            <a:lnRef idx="1">
              <a:schemeClr val="dk1"/>
            </a:lnRef>
            <a:fillRef idx="3">
              <a:schemeClr val="dk1"/>
            </a:fillRef>
            <a:effectRef idx="2">
              <a:schemeClr val="dk1"/>
            </a:effectRef>
            <a:fontRef idx="minor">
              <a:schemeClr val="lt1"/>
            </a:fontRef>
          </p:style>
          <p:txBody>
            <a:bodyPr wrap="square">
              <a:spAutoFit/>
            </a:bodyPr>
            <a:lstStyle/>
            <a:p>
              <a:pPr algn="l">
                <a:defRPr/>
              </a:pPr>
              <a:r>
                <a:rPr lang="zh-CN" altLang="en-US" sz="1600" b="1" dirty="0">
                  <a:solidFill>
                    <a:schemeClr val="bg1"/>
                  </a:solidFill>
                  <a:latin typeface="微软雅黑" panose="020B0503020204020204" charset="-122"/>
                  <a:ea typeface="微软雅黑" panose="020B0503020204020204" charset="-122"/>
                </a:rPr>
                <a:t>核心价值观</a:t>
              </a:r>
            </a:p>
          </p:txBody>
        </p:sp>
      </p:grpSp>
      <p:sp>
        <p:nvSpPr>
          <p:cNvPr id="5141" name="Picture 9"/>
          <p:cNvSpPr>
            <a:spLocks noChangeAspect="1" noChangeArrowheads="1" noTextEdit="1"/>
          </p:cNvSpPr>
          <p:nvPr/>
        </p:nvSpPr>
        <p:spPr bwMode="auto">
          <a:xfrm>
            <a:off x="1645285" y="2488565"/>
            <a:ext cx="4452620" cy="3131820"/>
          </a:xfrm>
          <a:prstGeom prst="rect">
            <a:avLst/>
          </a:prstGeom>
          <a:noFill/>
        </p:spPr>
        <p:txBody>
          <a:bodyPr vert="horz" wrap="square" lIns="68580" tIns="34290" rIns="68580" bIns="34290" numCol="1" anchor="t" anchorCtr="0" compatLnSpc="1"/>
          <a:lstStyle/>
          <a:p>
            <a:endParaRPr lang="zh-CN" altLang="en-US" sz="1350"/>
          </a:p>
        </p:txBody>
      </p:sp>
      <p:sp>
        <p:nvSpPr>
          <p:cNvPr id="5138" name="Oval 8"/>
          <p:cNvSpPr>
            <a:spLocks noChangeArrowheads="1"/>
          </p:cNvSpPr>
          <p:nvPr/>
        </p:nvSpPr>
        <p:spPr bwMode="auto">
          <a:xfrm flipV="1">
            <a:off x="3777615" y="5193030"/>
            <a:ext cx="2320290" cy="457200"/>
          </a:xfrm>
          <a:prstGeom prst="ellipse">
            <a:avLst/>
          </a:prstGeom>
          <a:gradFill rotWithShape="1">
            <a:gsLst>
              <a:gs pos="0">
                <a:srgbClr val="000000"/>
              </a:gs>
              <a:gs pos="100000">
                <a:srgbClr val="FFFFFF">
                  <a:alpha val="0"/>
                </a:srgbClr>
              </a:gs>
            </a:gsLst>
            <a:path path="shape">
              <a:fillToRect l="50000" t="50000" r="50000" b="50000"/>
            </a:path>
          </a:gradFill>
          <a:ln w="9525">
            <a:noFill/>
            <a:round/>
          </a:ln>
        </p:spPr>
        <p:txBody>
          <a:bodyPr rot="10800000" vert="horz" wrap="square" lIns="68580" tIns="34290" rIns="68580" bIns="3429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136" name="Rectangle 11"/>
          <p:cNvSpPr>
            <a:spLocks noChangeArrowheads="1"/>
          </p:cNvSpPr>
          <p:nvPr/>
        </p:nvSpPr>
        <p:spPr bwMode="auto">
          <a:xfrm rot="12177474">
            <a:off x="2967990" y="4142105"/>
            <a:ext cx="1167130" cy="337185"/>
          </a:xfrm>
          <a:prstGeom prst="rect">
            <a:avLst/>
          </a:prstGeom>
          <a:gradFill rotWithShape="1">
            <a:gsLst>
              <a:gs pos="0">
                <a:srgbClr val="595959"/>
              </a:gs>
              <a:gs pos="50000">
                <a:srgbClr val="C0C0C0"/>
              </a:gs>
              <a:gs pos="100000">
                <a:srgbClr val="595959"/>
              </a:gs>
            </a:gsLst>
            <a:lin ang="5400000" scaled="1"/>
          </a:gradFill>
          <a:ln w="9525">
            <a:noFill/>
            <a:miter lim="800000"/>
          </a:ln>
        </p:spPr>
        <p:txBody>
          <a:bodyPr rot="10800000" vert="horz" wrap="square" lIns="68580" tIns="34290" rIns="68580" bIns="3429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133" name="Rectangle 14"/>
          <p:cNvSpPr>
            <a:spLocks noChangeArrowheads="1"/>
          </p:cNvSpPr>
          <p:nvPr/>
        </p:nvSpPr>
        <p:spPr bwMode="auto">
          <a:xfrm rot="8785578">
            <a:off x="2883535" y="3171825"/>
            <a:ext cx="1169035" cy="184150"/>
          </a:xfrm>
          <a:prstGeom prst="rect">
            <a:avLst/>
          </a:prstGeom>
          <a:gradFill rotWithShape="1">
            <a:gsLst>
              <a:gs pos="0">
                <a:srgbClr val="595959"/>
              </a:gs>
              <a:gs pos="50000">
                <a:srgbClr val="C0C0C0"/>
              </a:gs>
              <a:gs pos="100000">
                <a:srgbClr val="595959"/>
              </a:gs>
            </a:gsLst>
            <a:lin ang="5400000" scaled="1"/>
          </a:gradFill>
          <a:ln w="9525">
            <a:noFill/>
            <a:miter lim="800000"/>
          </a:ln>
        </p:spPr>
        <p:txBody>
          <a:bodyPr rot="10800000" vert="horz" wrap="square" lIns="68580" tIns="34290" rIns="68580" bIns="3429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1" name="矩形 30"/>
          <p:cNvSpPr/>
          <p:nvPr/>
        </p:nvSpPr>
        <p:spPr>
          <a:xfrm>
            <a:off x="7125764" y="3928420"/>
            <a:ext cx="3348372" cy="1168400"/>
          </a:xfrm>
          <a:prstGeom prst="rect">
            <a:avLst/>
          </a:prstGeom>
        </p:spPr>
        <p:txBody>
          <a:bodyPr wrap="square">
            <a:spAutoFit/>
          </a:bodyPr>
          <a:lstStyle/>
          <a:p>
            <a:pPr>
              <a:lnSpc>
                <a:spcPts val="2800"/>
              </a:lnSpc>
            </a:pPr>
            <a:r>
              <a:rPr lang="zh-CN" altLang="en-US" sz="1350" dirty="0">
                <a:latin typeface="微软雅黑" panose="020B0503020204020204" charset="-122"/>
                <a:ea typeface="微软雅黑" panose="020B0503020204020204" charset="-122"/>
              </a:rPr>
              <a:t>       山东万事达始创于</a:t>
            </a:r>
            <a:r>
              <a:rPr lang="en-US" altLang="zh-CN" sz="1350" dirty="0">
                <a:latin typeface="微软雅黑" panose="020B0503020204020204" charset="-122"/>
                <a:ea typeface="微软雅黑" panose="020B0503020204020204" charset="-122"/>
              </a:rPr>
              <a:t>1978</a:t>
            </a:r>
            <a:r>
              <a:rPr lang="zh-CN" altLang="en-US" sz="1350" dirty="0">
                <a:latin typeface="微软雅黑" panose="020B0503020204020204" charset="-122"/>
                <a:ea typeface="微软雅黑" panose="020B0503020204020204" charset="-122"/>
              </a:rPr>
              <a:t>年，四</a:t>
            </a:r>
            <a:r>
              <a:rPr lang="zh-CN" altLang="zh-CN" sz="1350" dirty="0">
                <a:latin typeface="微软雅黑" panose="020B0503020204020204" charset="-122"/>
                <a:ea typeface="微软雅黑" panose="020B0503020204020204" charset="-122"/>
              </a:rPr>
              <a:t>十余年的发展，现已成为集</a:t>
            </a:r>
            <a:r>
              <a:rPr lang="zh-CN" altLang="en-US" sz="1350" dirty="0">
                <a:latin typeface="微软雅黑" panose="020B0503020204020204" charset="-122"/>
                <a:ea typeface="微软雅黑" panose="020B0503020204020204" charset="-122"/>
              </a:rPr>
              <a:t>建筑钢品，</a:t>
            </a:r>
            <a:r>
              <a:rPr lang="zh-CN" altLang="zh-CN" sz="1350" dirty="0">
                <a:latin typeface="微软雅黑" panose="020B0503020204020204" charset="-122"/>
                <a:ea typeface="微软雅黑" panose="020B0503020204020204" charset="-122"/>
              </a:rPr>
              <a:t>钢贸、</a:t>
            </a:r>
            <a:r>
              <a:rPr lang="zh-CN" altLang="zh-CN" sz="1350" dirty="0">
                <a:latin typeface="微软雅黑" panose="020B0503020204020204" charset="-122"/>
                <a:ea typeface="微软雅黑" panose="020B0503020204020204" charset="-122"/>
                <a:sym typeface="+mn-ea"/>
              </a:rPr>
              <a:t>钢板</a:t>
            </a:r>
            <a:r>
              <a:rPr lang="zh-CN" altLang="zh-CN" sz="1350" dirty="0">
                <a:latin typeface="微软雅黑" panose="020B0503020204020204" charset="-122"/>
                <a:ea typeface="微软雅黑" panose="020B0503020204020204" charset="-122"/>
              </a:rPr>
              <a:t>三大核心产业于一体的集团化企业</a:t>
            </a:r>
            <a:r>
              <a:rPr lang="zh-CN" altLang="en-US" sz="1350" dirty="0">
                <a:latin typeface="微软雅黑" panose="020B0503020204020204" charset="-122"/>
                <a:ea typeface="微软雅黑" panose="020B0503020204020204" charset="-122"/>
              </a:rPr>
              <a:t>。</a:t>
            </a:r>
          </a:p>
        </p:txBody>
      </p:sp>
      <p:sp>
        <p:nvSpPr>
          <p:cNvPr id="9" name="椭圆 8"/>
          <p:cNvSpPr/>
          <p:nvPr/>
        </p:nvSpPr>
        <p:spPr>
          <a:xfrm>
            <a:off x="1689100" y="3118485"/>
            <a:ext cx="1588770" cy="1575435"/>
          </a:xfrm>
          <a:prstGeom prst="ellipse">
            <a:avLst/>
          </a:prstGeom>
          <a:blipFill dpi="0" rotWithShape="1">
            <a:blip r:embed="rId6" cstate="print"/>
            <a:srcRect/>
            <a:stretch>
              <a:fillRect/>
            </a:stretch>
          </a:blip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钢贸</a:t>
            </a:r>
          </a:p>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公司</a:t>
            </a:r>
          </a:p>
        </p:txBody>
      </p:sp>
      <p:sp>
        <p:nvSpPr>
          <p:cNvPr id="47" name="椭圆 46"/>
          <p:cNvSpPr/>
          <p:nvPr/>
        </p:nvSpPr>
        <p:spPr>
          <a:xfrm>
            <a:off x="3886835" y="2005965"/>
            <a:ext cx="1524000" cy="1506220"/>
          </a:xfrm>
          <a:prstGeom prst="ellipse">
            <a:avLst/>
          </a:prstGeom>
          <a:blipFill dpi="0" rotWithShape="1">
            <a:blip r:embed="rId7" cstate="print"/>
            <a:srcRect/>
            <a:stretch>
              <a:fillRect/>
            </a:stretch>
          </a:blip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钢板</a:t>
            </a:r>
          </a:p>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公司</a:t>
            </a:r>
          </a:p>
        </p:txBody>
      </p:sp>
      <p:sp>
        <p:nvSpPr>
          <p:cNvPr id="48" name="椭圆 47"/>
          <p:cNvSpPr/>
          <p:nvPr/>
        </p:nvSpPr>
        <p:spPr>
          <a:xfrm>
            <a:off x="4006215" y="4017010"/>
            <a:ext cx="1776730" cy="1717040"/>
          </a:xfrm>
          <a:prstGeom prst="ellipse">
            <a:avLst/>
          </a:prstGeom>
          <a:blipFill dpi="0" rotWithShape="1">
            <a:blip r:embed="rId8" cstate="print"/>
            <a:srcRect/>
            <a:stretch>
              <a:fillRect/>
            </a:stretch>
          </a:blip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建筑钢品</a:t>
            </a:r>
          </a:p>
          <a:p>
            <a:pPr algn="ctr" eaLnBrk="0" hangingPunct="0">
              <a:lnSpc>
                <a:spcPct val="150000"/>
              </a:lnSpc>
              <a:defRPr/>
            </a:pPr>
            <a:r>
              <a:rPr lang="zh-CN" altLang="en-US" sz="16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公司</a:t>
            </a:r>
          </a:p>
        </p:txBody>
      </p:sp>
      <p:sp>
        <p:nvSpPr>
          <p:cNvPr id="10" name="Oval 6"/>
          <p:cNvSpPr>
            <a:spLocks noChangeArrowheads="1"/>
          </p:cNvSpPr>
          <p:nvPr/>
        </p:nvSpPr>
        <p:spPr bwMode="auto">
          <a:xfrm flipV="1">
            <a:off x="1232535" y="4548505"/>
            <a:ext cx="2435860" cy="563245"/>
          </a:xfrm>
          <a:prstGeom prst="ellipse">
            <a:avLst/>
          </a:prstGeom>
          <a:gradFill rotWithShape="1">
            <a:gsLst>
              <a:gs pos="0">
                <a:srgbClr val="000000"/>
              </a:gs>
              <a:gs pos="100000">
                <a:srgbClr val="FFFFFF">
                  <a:alpha val="0"/>
                </a:srgbClr>
              </a:gs>
            </a:gsLst>
            <a:path path="shape">
              <a:fillToRect l="50000" t="50000" r="50000" b="50000"/>
            </a:path>
          </a:gradFill>
          <a:ln w="9525">
            <a:noFill/>
            <a:round/>
          </a:ln>
        </p:spPr>
        <p:txBody>
          <a:bodyPr rot="10800000" vert="horz" wrap="square" lIns="68580" tIns="34290" rIns="68580" bIns="3429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Oval 6"/>
          <p:cNvSpPr>
            <a:spLocks noChangeArrowheads="1"/>
          </p:cNvSpPr>
          <p:nvPr/>
        </p:nvSpPr>
        <p:spPr bwMode="auto">
          <a:xfrm flipV="1">
            <a:off x="3430905" y="3318510"/>
            <a:ext cx="2435860" cy="563245"/>
          </a:xfrm>
          <a:prstGeom prst="ellipse">
            <a:avLst/>
          </a:prstGeom>
          <a:gradFill rotWithShape="1">
            <a:gsLst>
              <a:gs pos="0">
                <a:srgbClr val="000000"/>
              </a:gs>
              <a:gs pos="100000">
                <a:srgbClr val="FFFFFF">
                  <a:alpha val="0"/>
                </a:srgbClr>
              </a:gs>
            </a:gsLst>
            <a:path path="shape">
              <a:fillToRect l="50000" t="50000" r="50000" b="50000"/>
            </a:path>
          </a:gradFill>
          <a:ln w="9525">
            <a:noFill/>
            <a:round/>
          </a:ln>
        </p:spPr>
        <p:txBody>
          <a:bodyPr rot="10800000" vert="horz" wrap="square" lIns="68580" tIns="34290" rIns="68580" bIns="3429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2" name="图片 11"/>
          <p:cNvPicPr>
            <a:picLocks noChangeAspect="1"/>
          </p:cNvPicPr>
          <p:nvPr/>
        </p:nvPicPr>
        <p:blipFill rotWithShape="1">
          <a:blip r:embed="rId9"/>
          <a:srcRect/>
          <a:stretch>
            <a:fillRect/>
          </a:stretch>
        </p:blipFill>
        <p:spPr>
          <a:xfrm>
            <a:off x="7761605" y="1739900"/>
            <a:ext cx="2076450" cy="441960"/>
          </a:xfrm>
          <a:prstGeom prst="rect">
            <a:avLst/>
          </a:prstGeom>
        </p:spPr>
      </p:pic>
      <p:sp>
        <p:nvSpPr>
          <p:cNvPr id="13" name="页脚占位符 12"/>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138"/>
                                        </p:tgtEl>
                                        <p:attrNameLst>
                                          <p:attrName>style.visibility</p:attrName>
                                        </p:attrNameLst>
                                      </p:cBhvr>
                                      <p:to>
                                        <p:strVal val="visible"/>
                                      </p:to>
                                    </p:set>
                                    <p:animEffect transition="in" filter="wipe(down)">
                                      <p:cBhvr>
                                        <p:cTn id="7" dur="500"/>
                                        <p:tgtEl>
                                          <p:spTgt spid="51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5136"/>
                                        </p:tgtEl>
                                        <p:attrNameLst>
                                          <p:attrName>style.visibility</p:attrName>
                                        </p:attrNameLst>
                                      </p:cBhvr>
                                      <p:to>
                                        <p:strVal val="visible"/>
                                      </p:to>
                                    </p:set>
                                    <p:animEffect transition="in" filter="wipe(right)">
                                      <p:cBhvr>
                                        <p:cTn id="14" dur="500"/>
                                        <p:tgtEl>
                                          <p:spTgt spid="513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133"/>
                                        </p:tgtEl>
                                        <p:attrNameLst>
                                          <p:attrName>style.visibility</p:attrName>
                                        </p:attrNameLst>
                                      </p:cBhvr>
                                      <p:to>
                                        <p:strVal val="visible"/>
                                      </p:to>
                                    </p:set>
                                    <p:animEffect transition="in" filter="wipe(left)">
                                      <p:cBhvr>
                                        <p:cTn id="22" dur="500"/>
                                        <p:tgtEl>
                                          <p:spTgt spid="5133"/>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8" grpId="0" bldLvl="0" animBg="1"/>
      <p:bldP spid="5136" grpId="0" bldLvl="0" animBg="1"/>
      <p:bldP spid="5133" grpId="0" bldLvl="0" animBg="1"/>
      <p:bldP spid="9" grpId="0" bldLvl="0" animBg="1"/>
      <p:bldP spid="47" grpId="0" bldLvl="0" animBg="1"/>
      <p:bldP spid="4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40</a:t>
            </a:fld>
            <a:endParaRPr lang="zh-CN" altLang="en-US"/>
          </a:p>
        </p:txBody>
      </p:sp>
      <p:sp>
        <p:nvSpPr>
          <p:cNvPr id="68614" name="文本框 9"/>
          <p:cNvSpPr txBox="1"/>
          <p:nvPr/>
        </p:nvSpPr>
        <p:spPr>
          <a:xfrm>
            <a:off x="1047115" y="2707640"/>
            <a:ext cx="5221288" cy="2676525"/>
          </a:xfrm>
          <a:prstGeom prst="rect">
            <a:avLst/>
          </a:prstGeom>
          <a:noFill/>
          <a:ln w="9525">
            <a:noFill/>
          </a:ln>
        </p:spPr>
        <p:txBody>
          <a:bodyPr wrap="square" anchor="t">
            <a:spAutoFit/>
          </a:bodyPr>
          <a:lstStyle/>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rPr>
              <a:t>此项目选用</a:t>
            </a:r>
            <a:r>
              <a:rPr lang="zh-CN" altLang="en-US" sz="1600" b="1">
                <a:solidFill>
                  <a:srgbClr val="FC7E2F"/>
                </a:solidFill>
                <a:latin typeface="等线" panose="02010600030101010101" pitchFamily="2" charset="-122"/>
                <a:ea typeface="等线" panose="02010600030101010101" pitchFamily="2" charset="-122"/>
              </a:rPr>
              <a:t>手工双石膏岩棉洁净板，</a:t>
            </a:r>
            <a:r>
              <a:rPr lang="en-US" altLang="zh-CN" sz="1600" b="1">
                <a:solidFill>
                  <a:srgbClr val="FC7E2F"/>
                </a:solidFill>
                <a:latin typeface="等线" panose="02010600030101010101" pitchFamily="2" charset="-122"/>
                <a:ea typeface="等线" panose="02010600030101010101" pitchFamily="2" charset="-122"/>
              </a:rPr>
              <a:t>2</a:t>
            </a:r>
            <a:r>
              <a:rPr lang="zh-CN" altLang="en-US" sz="1600" b="1">
                <a:solidFill>
                  <a:srgbClr val="FC7E2F"/>
                </a:solidFill>
                <a:latin typeface="等线" panose="02010600030101010101" pitchFamily="2" charset="-122"/>
                <a:ea typeface="等线" panose="02010600030101010101" pitchFamily="2" charset="-122"/>
              </a:rPr>
              <a:t>万余平方米；全程采用一体岩棉转角板，</a:t>
            </a:r>
            <a:r>
              <a:rPr lang="en-US" altLang="zh-CN" sz="1600" b="1">
                <a:solidFill>
                  <a:srgbClr val="FC7E2F"/>
                </a:solidFill>
                <a:latin typeface="等线" panose="02010600030101010101" pitchFamily="2" charset="-122"/>
                <a:ea typeface="等线" panose="02010600030101010101" pitchFamily="2" charset="-122"/>
              </a:rPr>
              <a:t>500</a:t>
            </a:r>
            <a:r>
              <a:rPr lang="zh-CN" altLang="en-US" sz="1600" b="1">
                <a:solidFill>
                  <a:srgbClr val="FC7E2F"/>
                </a:solidFill>
                <a:latin typeface="等线" panose="02010600030101010101" pitchFamily="2" charset="-122"/>
                <a:ea typeface="等线" panose="02010600030101010101" pitchFamily="2" charset="-122"/>
              </a:rPr>
              <a:t>块。</a:t>
            </a: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一体转角板完美的解决了传统铝型材与洁净板接触位置出现</a:t>
            </a:r>
            <a:r>
              <a:rPr lang="zh-CN" altLang="en-US" sz="1600" b="1">
                <a:solidFill>
                  <a:srgbClr val="FC7E2F"/>
                </a:solidFill>
                <a:latin typeface="等线" panose="02010600030101010101" pitchFamily="2" charset="-122"/>
                <a:ea typeface="等线" panose="02010600030101010101" pitchFamily="2" charset="-122"/>
                <a:sym typeface="+mn-ea"/>
              </a:rPr>
              <a:t>积尘现象，从结构上消除了接缝；</a:t>
            </a:r>
            <a:endParaRPr lang="zh-CN" altLang="en-US" sz="1600">
              <a:latin typeface="等线" panose="02010600030101010101" pitchFamily="2" charset="-122"/>
              <a:ea typeface="等线" panose="02010600030101010101" pitchFamily="2" charset="-122"/>
              <a:sym typeface="+mn-ea"/>
            </a:endParaRP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芯材为高品质憎水岩棉，并设立增厚保温层。通过热工分析发现，这样做成整体转角以后，</a:t>
            </a:r>
            <a:r>
              <a:rPr lang="zh-CN" altLang="en-US" sz="1600" b="1">
                <a:solidFill>
                  <a:srgbClr val="FC7E2F"/>
                </a:solidFill>
                <a:latin typeface="等线" panose="02010600030101010101" pitchFamily="2" charset="-122"/>
                <a:ea typeface="等线" panose="02010600030101010101" pitchFamily="2" charset="-122"/>
                <a:sym typeface="+mn-ea"/>
              </a:rPr>
              <a:t>彻底解决了热桥现象。</a:t>
            </a:r>
          </a:p>
        </p:txBody>
      </p:sp>
      <p:sp>
        <p:nvSpPr>
          <p:cNvPr id="9" name="矩形 8"/>
          <p:cNvSpPr/>
          <p:nvPr/>
        </p:nvSpPr>
        <p:spPr>
          <a:xfrm>
            <a:off x="1125855" y="2097405"/>
            <a:ext cx="3225800" cy="4051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endParaRPr lang="zh-CN" altLang="en-US" strike="noStrike" noProof="1"/>
          </a:p>
        </p:txBody>
      </p:sp>
      <p:sp>
        <p:nvSpPr>
          <p:cNvPr id="68616" name="文本框 9"/>
          <p:cNvSpPr txBox="1"/>
          <p:nvPr/>
        </p:nvSpPr>
        <p:spPr>
          <a:xfrm>
            <a:off x="1263650" y="2114550"/>
            <a:ext cx="2926080" cy="368300"/>
          </a:xfrm>
          <a:prstGeom prst="rect">
            <a:avLst/>
          </a:prstGeom>
          <a:noFill/>
          <a:ln w="9525">
            <a:noFill/>
          </a:ln>
        </p:spPr>
        <p:txBody>
          <a:bodyPr wrap="none" anchor="t">
            <a:spAutoFit/>
          </a:bodyPr>
          <a:lstStyle/>
          <a:p>
            <a:r>
              <a:rPr lang="zh-CN" altLang="en-US" b="1">
                <a:solidFill>
                  <a:schemeClr val="bg1"/>
                </a:solidFill>
                <a:latin typeface="等线" panose="02010600030101010101" pitchFamily="2" charset="-122"/>
                <a:ea typeface="等线" panose="02010600030101010101" pitchFamily="2" charset="-122"/>
              </a:rPr>
              <a:t>北京民海生物科技有限公司</a:t>
            </a:r>
            <a:endParaRPr lang="zh-CN" altLang="en-US">
              <a:latin typeface="等线" panose="02010600030101010101" pitchFamily="2" charset="-122"/>
              <a:ea typeface="等线" panose="02010600030101010101" pitchFamily="2" charset="-122"/>
            </a:endParaRPr>
          </a:p>
        </p:txBody>
      </p:sp>
      <p:sp>
        <p:nvSpPr>
          <p:cNvPr id="10" name="文本框 34"/>
          <p:cNvSpPr txBox="1"/>
          <p:nvPr/>
        </p:nvSpPr>
        <p:spPr>
          <a:xfrm>
            <a:off x="1852295" y="935990"/>
            <a:ext cx="4380865"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医药行业应用实例</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Biomedical Applications</a:t>
            </a:r>
          </a:p>
        </p:txBody>
      </p:sp>
      <p:cxnSp>
        <p:nvCxnSpPr>
          <p:cNvPr id="11" name="直接连接符 10"/>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5" name="图片 4"/>
          <p:cNvPicPr>
            <a:picLocks noChangeAspect="1"/>
          </p:cNvPicPr>
          <p:nvPr/>
        </p:nvPicPr>
        <p:blipFill>
          <a:blip r:embed="rId2"/>
          <a:stretch>
            <a:fillRect/>
          </a:stretch>
        </p:blipFill>
        <p:spPr>
          <a:xfrm>
            <a:off x="718317" y="987002"/>
            <a:ext cx="644937" cy="543105"/>
          </a:xfrm>
          <a:prstGeom prst="rect">
            <a:avLst/>
          </a:prstGeom>
        </p:spPr>
      </p:pic>
      <p:pic>
        <p:nvPicPr>
          <p:cNvPr id="8" name="图片 7" descr="1"/>
          <p:cNvPicPr>
            <a:picLocks noChangeAspect="1"/>
          </p:cNvPicPr>
          <p:nvPr/>
        </p:nvPicPr>
        <p:blipFill>
          <a:blip r:embed="rId3"/>
          <a:stretch>
            <a:fillRect/>
          </a:stretch>
        </p:blipFill>
        <p:spPr>
          <a:xfrm>
            <a:off x="6635115" y="973455"/>
            <a:ext cx="2470150" cy="1623695"/>
          </a:xfrm>
          <a:prstGeom prst="rect">
            <a:avLst/>
          </a:prstGeom>
        </p:spPr>
      </p:pic>
      <p:pic>
        <p:nvPicPr>
          <p:cNvPr id="12" name="图片 11" descr="2"/>
          <p:cNvPicPr>
            <a:picLocks noChangeAspect="1"/>
          </p:cNvPicPr>
          <p:nvPr/>
        </p:nvPicPr>
        <p:blipFill>
          <a:blip r:embed="rId4"/>
          <a:stretch>
            <a:fillRect/>
          </a:stretch>
        </p:blipFill>
        <p:spPr>
          <a:xfrm>
            <a:off x="6635750" y="2698115"/>
            <a:ext cx="4961890" cy="3263900"/>
          </a:xfrm>
          <a:prstGeom prst="rect">
            <a:avLst/>
          </a:prstGeom>
        </p:spPr>
      </p:pic>
      <p:pic>
        <p:nvPicPr>
          <p:cNvPr id="13" name="图片 12" descr="5"/>
          <p:cNvPicPr>
            <a:picLocks noChangeAspect="1"/>
          </p:cNvPicPr>
          <p:nvPr/>
        </p:nvPicPr>
        <p:blipFill>
          <a:blip r:embed="rId5"/>
          <a:stretch>
            <a:fillRect/>
          </a:stretch>
        </p:blipFill>
        <p:spPr>
          <a:xfrm>
            <a:off x="9172575" y="973455"/>
            <a:ext cx="2425065" cy="1617345"/>
          </a:xfrm>
          <a:prstGeom prst="rect">
            <a:avLst/>
          </a:prstGeom>
        </p:spPr>
      </p:pic>
      <p:sp>
        <p:nvSpPr>
          <p:cNvPr id="6" name="页脚占位符 5"/>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41</a:t>
            </a:fld>
            <a:endParaRPr lang="zh-CN" altLang="en-US"/>
          </a:p>
        </p:txBody>
      </p:sp>
      <p:sp>
        <p:nvSpPr>
          <p:cNvPr id="68614" name="文本框 9"/>
          <p:cNvSpPr txBox="1"/>
          <p:nvPr/>
        </p:nvSpPr>
        <p:spPr>
          <a:xfrm>
            <a:off x="1011555" y="2752090"/>
            <a:ext cx="5071110" cy="3369310"/>
          </a:xfrm>
          <a:prstGeom prst="rect">
            <a:avLst/>
          </a:prstGeom>
          <a:noFill/>
          <a:ln w="9525">
            <a:noFill/>
          </a:ln>
        </p:spPr>
        <p:txBody>
          <a:bodyPr wrap="square" anchor="t">
            <a:spAutoFit/>
          </a:bodyPr>
          <a:lstStyle/>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rPr>
              <a:t>从2017-2019年，石药集团项目已应用手工洁净</a:t>
            </a:r>
          </a:p>
          <a:p>
            <a:pPr indent="0">
              <a:lnSpc>
                <a:spcPct val="150000"/>
              </a:lnSpc>
              <a:buFont typeface="Arial" panose="020B0604020202020204" pitchFamily="34" charset="0"/>
              <a:buNone/>
            </a:pPr>
            <a:r>
              <a:rPr lang="zh-CN" altLang="en-US" sz="1600">
                <a:latin typeface="等线" panose="02010600030101010101" pitchFamily="2" charset="-122"/>
                <a:ea typeface="等线" panose="02010600030101010101" pitchFamily="2" charset="-122"/>
              </a:rPr>
              <a:t>     板达</a:t>
            </a:r>
            <a:r>
              <a:rPr lang="en-US" altLang="zh-CN" sz="1600" b="1">
                <a:solidFill>
                  <a:srgbClr val="FC7E2F"/>
                </a:solidFill>
                <a:latin typeface="等线" panose="02010600030101010101" pitchFamily="2" charset="-122"/>
                <a:ea typeface="等线" panose="02010600030101010101" pitchFamily="2" charset="-122"/>
              </a:rPr>
              <a:t>7</a:t>
            </a:r>
            <a:r>
              <a:rPr lang="zh-CN" altLang="en-US" sz="1600" b="1">
                <a:solidFill>
                  <a:srgbClr val="FC7E2F"/>
                </a:solidFill>
                <a:latin typeface="等线" panose="02010600030101010101" pitchFamily="2" charset="-122"/>
                <a:ea typeface="等线" panose="02010600030101010101" pitchFamily="2" charset="-122"/>
              </a:rPr>
              <a:t>万余平</a:t>
            </a:r>
            <a:r>
              <a:rPr lang="zh-CN" altLang="en-US" sz="1600">
                <a:latin typeface="等线" panose="02010600030101010101" pitchFamily="2" charset="-122"/>
                <a:ea typeface="等线" panose="02010600030101010101" pitchFamily="2" charset="-122"/>
              </a:rPr>
              <a:t>；</a:t>
            </a:r>
            <a:endParaRPr lang="zh-CN" altLang="en-US" sz="1600">
              <a:latin typeface="等线" panose="02010600030101010101" pitchFamily="2" charset="-122"/>
              <a:ea typeface="等线" panose="02010600030101010101" pitchFamily="2" charset="-122"/>
              <a:sym typeface="+mn-ea"/>
            </a:endParaRP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图中是石药恩必普的项目照片，</a:t>
            </a:r>
            <a:r>
              <a:rPr lang="zh-CN" altLang="en-US" sz="1600" b="1">
                <a:solidFill>
                  <a:srgbClr val="FC7E2F"/>
                </a:solidFill>
                <a:latin typeface="等线" panose="02010600030101010101" pitchFamily="2" charset="-122"/>
                <a:ea typeface="等线" panose="02010600030101010101" pitchFamily="2" charset="-122"/>
                <a:sym typeface="+mn-ea"/>
              </a:rPr>
              <a:t>采用手工双石膏岩棉洁净板</a:t>
            </a:r>
            <a:r>
              <a:rPr lang="zh-CN" altLang="en-US" sz="1600">
                <a:latin typeface="等线" panose="02010600030101010101" pitchFamily="2" charset="-122"/>
                <a:ea typeface="等线" panose="02010600030101010101" pitchFamily="2" charset="-122"/>
                <a:sym typeface="+mn-ea"/>
              </a:rPr>
              <a:t>。</a:t>
            </a:r>
          </a:p>
          <a:p>
            <a:pPr marL="285750" indent="-285750">
              <a:lnSpc>
                <a:spcPct val="150000"/>
              </a:lnSpc>
              <a:buFont typeface="Arial" panose="020B0604020202020204" pitchFamily="34" charset="0"/>
              <a:buChar char="•"/>
            </a:pPr>
            <a:r>
              <a:rPr lang="zh-CN" altLang="en-US" sz="1600">
                <a:latin typeface="等线" panose="02010600030101010101" pitchFamily="2" charset="-122"/>
                <a:ea typeface="等线" panose="02010600030101010101" pitchFamily="2" charset="-122"/>
                <a:sym typeface="+mn-ea"/>
              </a:rPr>
              <a:t>石药集团已应用万事达新研发产品</a:t>
            </a:r>
            <a:r>
              <a:rPr lang="en-US" altLang="zh-CN" sz="1600">
                <a:latin typeface="等线" panose="02010600030101010101" pitchFamily="2" charset="-122"/>
                <a:ea typeface="等线" panose="02010600030101010101" pitchFamily="2" charset="-122"/>
                <a:sym typeface="+mn-ea"/>
              </a:rPr>
              <a:t>——</a:t>
            </a:r>
            <a:r>
              <a:rPr lang="zh-CN" altLang="en-US" sz="1600" b="1">
                <a:solidFill>
                  <a:srgbClr val="FC7E2F"/>
                </a:solidFill>
                <a:latin typeface="等线" panose="02010600030101010101" pitchFamily="2" charset="-122"/>
                <a:ea typeface="等线" panose="02010600030101010101" pitchFamily="2" charset="-122"/>
                <a:sym typeface="+mn-ea"/>
              </a:rPr>
              <a:t>中空回风墙板系统，大大提高了空间使用率</a:t>
            </a:r>
            <a:r>
              <a:rPr lang="zh-CN" altLang="en-US" sz="1600">
                <a:latin typeface="等线" panose="02010600030101010101" pitchFamily="2" charset="-122"/>
                <a:ea typeface="等线" panose="02010600030101010101" pitchFamily="2" charset="-122"/>
                <a:sym typeface="+mn-ea"/>
              </a:rPr>
              <a:t>。</a:t>
            </a:r>
          </a:p>
          <a:p>
            <a:pPr marL="285750" indent="-285750">
              <a:lnSpc>
                <a:spcPct val="150000"/>
              </a:lnSpc>
              <a:buFont typeface="Arial" panose="020B0604020202020204" pitchFamily="34" charset="0"/>
              <a:buChar char="•"/>
            </a:pPr>
            <a:endParaRPr lang="zh-CN" altLang="en-US" sz="1600">
              <a:latin typeface="等线" panose="02010600030101010101" pitchFamily="2" charset="-122"/>
              <a:ea typeface="等线" panose="02010600030101010101" pitchFamily="2" charset="-122"/>
              <a:sym typeface="+mn-ea"/>
            </a:endParaRPr>
          </a:p>
          <a:p>
            <a:pPr marL="285750" indent="-285750">
              <a:lnSpc>
                <a:spcPct val="150000"/>
              </a:lnSpc>
              <a:buFont typeface="Arial" panose="020B0604020202020204" pitchFamily="34" charset="0"/>
              <a:buChar char="•"/>
            </a:pPr>
            <a:endParaRPr lang="zh-CN" altLang="en-US" sz="1600">
              <a:latin typeface="等线" panose="02010600030101010101" pitchFamily="2" charset="-122"/>
              <a:ea typeface="等线" panose="02010600030101010101" pitchFamily="2" charset="-122"/>
              <a:sym typeface="+mn-ea"/>
            </a:endParaRPr>
          </a:p>
          <a:p>
            <a:pPr marL="285750" indent="-285750">
              <a:lnSpc>
                <a:spcPct val="150000"/>
              </a:lnSpc>
              <a:buFont typeface="Arial" panose="020B0604020202020204" pitchFamily="34" charset="0"/>
              <a:buChar char="•"/>
            </a:pPr>
            <a:endParaRPr lang="zh-CN" altLang="en-US" sz="1400">
              <a:latin typeface="等线" panose="02010600030101010101" pitchFamily="2" charset="-122"/>
              <a:ea typeface="等线" panose="02010600030101010101" pitchFamily="2" charset="-122"/>
              <a:sym typeface="+mn-ea"/>
            </a:endParaRPr>
          </a:p>
        </p:txBody>
      </p:sp>
      <p:sp>
        <p:nvSpPr>
          <p:cNvPr id="9" name="矩形 8"/>
          <p:cNvSpPr/>
          <p:nvPr/>
        </p:nvSpPr>
        <p:spPr>
          <a:xfrm>
            <a:off x="1125855" y="2097405"/>
            <a:ext cx="1442720" cy="4051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endParaRPr lang="zh-CN" altLang="en-US" strike="noStrike" noProof="1"/>
          </a:p>
        </p:txBody>
      </p:sp>
      <p:sp>
        <p:nvSpPr>
          <p:cNvPr id="68616" name="文本框 9"/>
          <p:cNvSpPr txBox="1"/>
          <p:nvPr/>
        </p:nvSpPr>
        <p:spPr>
          <a:xfrm>
            <a:off x="1263650" y="2114550"/>
            <a:ext cx="1097280" cy="368300"/>
          </a:xfrm>
          <a:prstGeom prst="rect">
            <a:avLst/>
          </a:prstGeom>
          <a:noFill/>
          <a:ln w="9525">
            <a:noFill/>
          </a:ln>
        </p:spPr>
        <p:txBody>
          <a:bodyPr wrap="none" anchor="t">
            <a:spAutoFit/>
          </a:bodyPr>
          <a:lstStyle/>
          <a:p>
            <a:pPr algn="l"/>
            <a:r>
              <a:rPr lang="zh-CN" altLang="en-US" b="1">
                <a:solidFill>
                  <a:schemeClr val="bg1"/>
                </a:solidFill>
                <a:latin typeface="等线" panose="02010600030101010101" pitchFamily="2" charset="-122"/>
                <a:ea typeface="等线" panose="02010600030101010101" pitchFamily="2" charset="-122"/>
              </a:rPr>
              <a:t>石药集团</a:t>
            </a:r>
          </a:p>
        </p:txBody>
      </p:sp>
      <p:pic>
        <p:nvPicPr>
          <p:cNvPr id="6" name="图片 5" descr="3709573c19ebaa57056ce0dbd1a0fe7"/>
          <p:cNvPicPr>
            <a:picLocks noChangeAspect="1"/>
          </p:cNvPicPr>
          <p:nvPr/>
        </p:nvPicPr>
        <p:blipFill>
          <a:blip r:embed="rId2">
            <a:lum bright="12000"/>
          </a:blip>
          <a:stretch>
            <a:fillRect/>
          </a:stretch>
        </p:blipFill>
        <p:spPr>
          <a:xfrm>
            <a:off x="9184005" y="730250"/>
            <a:ext cx="2635250" cy="1976755"/>
          </a:xfrm>
          <a:prstGeom prst="rect">
            <a:avLst/>
          </a:prstGeom>
        </p:spPr>
      </p:pic>
      <p:pic>
        <p:nvPicPr>
          <p:cNvPr id="7" name="图片 6"/>
          <p:cNvPicPr>
            <a:picLocks noChangeAspect="1"/>
          </p:cNvPicPr>
          <p:nvPr/>
        </p:nvPicPr>
        <p:blipFill>
          <a:blip r:embed="rId3"/>
          <a:stretch>
            <a:fillRect/>
          </a:stretch>
        </p:blipFill>
        <p:spPr>
          <a:xfrm>
            <a:off x="6410325" y="730250"/>
            <a:ext cx="2635250" cy="1976120"/>
          </a:xfrm>
          <a:prstGeom prst="rect">
            <a:avLst/>
          </a:prstGeom>
        </p:spPr>
      </p:pic>
      <p:sp>
        <p:nvSpPr>
          <p:cNvPr id="12" name="文本框 34"/>
          <p:cNvSpPr txBox="1"/>
          <p:nvPr/>
        </p:nvSpPr>
        <p:spPr>
          <a:xfrm>
            <a:off x="1852295" y="935990"/>
            <a:ext cx="4380865"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医药行业应用实例</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Biomedical Applications</a:t>
            </a:r>
          </a:p>
        </p:txBody>
      </p:sp>
      <p:cxnSp>
        <p:nvCxnSpPr>
          <p:cNvPr id="13" name="直接连接符 12"/>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图片 13"/>
          <p:cNvPicPr>
            <a:picLocks noChangeAspect="1"/>
          </p:cNvPicPr>
          <p:nvPr/>
        </p:nvPicPr>
        <p:blipFill>
          <a:blip r:embed="rId4"/>
          <a:stretch>
            <a:fillRect/>
          </a:stretch>
        </p:blipFill>
        <p:spPr>
          <a:xfrm>
            <a:off x="718317" y="987002"/>
            <a:ext cx="644937" cy="543105"/>
          </a:xfrm>
          <a:prstGeom prst="rect">
            <a:avLst/>
          </a:prstGeom>
        </p:spPr>
      </p:pic>
      <p:pic>
        <p:nvPicPr>
          <p:cNvPr id="5" name="图片 4" descr="石药项目安装后1"/>
          <p:cNvPicPr>
            <a:picLocks noChangeAspect="1"/>
          </p:cNvPicPr>
          <p:nvPr/>
        </p:nvPicPr>
        <p:blipFill>
          <a:blip r:embed="rId5"/>
          <a:stretch>
            <a:fillRect/>
          </a:stretch>
        </p:blipFill>
        <p:spPr>
          <a:xfrm>
            <a:off x="6410325" y="2891155"/>
            <a:ext cx="5408295" cy="3280410"/>
          </a:xfrm>
          <a:prstGeom prst="rect">
            <a:avLst/>
          </a:prstGeom>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42</a:t>
            </a:fld>
            <a:endParaRPr lang="zh-CN" altLang="en-US"/>
          </a:p>
        </p:txBody>
      </p:sp>
      <p:pic>
        <p:nvPicPr>
          <p:cNvPr id="9" name="图片 8" descr="未标题-1"/>
          <p:cNvPicPr>
            <a:picLocks noChangeAspect="1"/>
          </p:cNvPicPr>
          <p:nvPr/>
        </p:nvPicPr>
        <p:blipFill>
          <a:blip r:embed="rId2"/>
          <a:srcRect/>
          <a:stretch>
            <a:fillRect/>
          </a:stretch>
        </p:blipFill>
        <p:spPr>
          <a:xfrm>
            <a:off x="1392555" y="1737995"/>
            <a:ext cx="9693910" cy="4417060"/>
          </a:xfrm>
          <a:prstGeom prst="rect">
            <a:avLst/>
          </a:prstGeom>
        </p:spPr>
      </p:pic>
      <p:sp>
        <p:nvSpPr>
          <p:cNvPr id="10" name="文本框 34"/>
          <p:cNvSpPr txBox="1"/>
          <p:nvPr/>
        </p:nvSpPr>
        <p:spPr>
          <a:xfrm>
            <a:off x="1852295" y="866775"/>
            <a:ext cx="4380865"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医药行业部分客户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Directory Of Pharmaceutical Industry</a:t>
            </a:r>
          </a:p>
        </p:txBody>
      </p:sp>
      <p:cxnSp>
        <p:nvCxnSpPr>
          <p:cNvPr id="11" name="直接连接符 10"/>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图片 11"/>
          <p:cNvPicPr>
            <a:picLocks noChangeAspect="1"/>
          </p:cNvPicPr>
          <p:nvPr/>
        </p:nvPicPr>
        <p:blipFill>
          <a:blip r:embed="rId3"/>
          <a:stretch>
            <a:fillRect/>
          </a:stretch>
        </p:blipFill>
        <p:spPr>
          <a:xfrm>
            <a:off x="718317" y="987002"/>
            <a:ext cx="644937" cy="543105"/>
          </a:xfrm>
          <a:prstGeom prst="rect">
            <a:avLst/>
          </a:prstGeom>
        </p:spPr>
      </p:pic>
      <p:sp>
        <p:nvSpPr>
          <p:cNvPr id="6" name="矩形 5"/>
          <p:cNvSpPr/>
          <p:nvPr/>
        </p:nvSpPr>
        <p:spPr>
          <a:xfrm>
            <a:off x="2770505" y="5466080"/>
            <a:ext cx="1256030" cy="5873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微信图片_20190410151817"/>
          <p:cNvPicPr>
            <a:picLocks noChangeAspect="1"/>
          </p:cNvPicPr>
          <p:nvPr/>
        </p:nvPicPr>
        <p:blipFill>
          <a:blip r:embed="rId4"/>
          <a:srcRect/>
          <a:stretch>
            <a:fillRect/>
          </a:stretch>
        </p:blipFill>
        <p:spPr>
          <a:xfrm>
            <a:off x="2853055" y="5542280"/>
            <a:ext cx="1091565" cy="434975"/>
          </a:xfrm>
          <a:prstGeom prst="rect">
            <a:avLst/>
          </a:prstGeom>
        </p:spPr>
      </p:pic>
      <p:sp>
        <p:nvSpPr>
          <p:cNvPr id="7" name="页脚占位符 6"/>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43</a:t>
            </a:fld>
            <a:endParaRPr lang="zh-CN" altLang="en-US"/>
          </a:p>
        </p:txBody>
      </p:sp>
      <p:sp>
        <p:nvSpPr>
          <p:cNvPr id="10" name="文本框 34"/>
          <p:cNvSpPr txBox="1"/>
          <p:nvPr/>
        </p:nvSpPr>
        <p:spPr>
          <a:xfrm>
            <a:off x="1852295" y="866775"/>
            <a:ext cx="4380865"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医药行业</a:t>
            </a: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sym typeface="+mn-ea"/>
              </a:rPr>
              <a:t>部分客户</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Directory Of Pharmaceutical Industry</a:t>
            </a:r>
          </a:p>
        </p:txBody>
      </p:sp>
      <p:cxnSp>
        <p:nvCxnSpPr>
          <p:cNvPr id="11" name="直接连接符 10"/>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图片 11"/>
          <p:cNvPicPr>
            <a:picLocks noChangeAspect="1"/>
          </p:cNvPicPr>
          <p:nvPr/>
        </p:nvPicPr>
        <p:blipFill>
          <a:blip r:embed="rId2"/>
          <a:stretch>
            <a:fillRect/>
          </a:stretch>
        </p:blipFill>
        <p:spPr>
          <a:xfrm>
            <a:off x="718317" y="987002"/>
            <a:ext cx="644937" cy="543105"/>
          </a:xfrm>
          <a:prstGeom prst="rect">
            <a:avLst/>
          </a:prstGeom>
        </p:spPr>
      </p:pic>
      <p:pic>
        <p:nvPicPr>
          <p:cNvPr id="5" name="图片 4" descr="广誉远"/>
          <p:cNvPicPr>
            <a:picLocks noChangeAspect="1"/>
          </p:cNvPicPr>
          <p:nvPr/>
        </p:nvPicPr>
        <p:blipFill>
          <a:blip r:embed="rId3">
            <a:clrChange>
              <a:clrFrom>
                <a:srgbClr val="FEFEFE">
                  <a:alpha val="100000"/>
                </a:srgbClr>
              </a:clrFrom>
              <a:clrTo>
                <a:srgbClr val="FEFEFE">
                  <a:alpha val="100000"/>
                  <a:alpha val="0"/>
                </a:srgbClr>
              </a:clrTo>
            </a:clrChange>
          </a:blip>
          <a:stretch>
            <a:fillRect/>
          </a:stretch>
        </p:blipFill>
        <p:spPr>
          <a:xfrm>
            <a:off x="7726680" y="3782695"/>
            <a:ext cx="1289685" cy="645160"/>
          </a:xfrm>
          <a:prstGeom prst="rect">
            <a:avLst/>
          </a:prstGeom>
        </p:spPr>
      </p:pic>
      <p:pic>
        <p:nvPicPr>
          <p:cNvPr id="6" name="图片 5" descr="齐都药业"/>
          <p:cNvPicPr>
            <a:picLocks noChangeAspect="1"/>
          </p:cNvPicPr>
          <p:nvPr/>
        </p:nvPicPr>
        <p:blipFill>
          <a:blip r:embed="rId4">
            <a:clrChange>
              <a:clrFrom>
                <a:srgbClr val="FDFDFD">
                  <a:alpha val="100000"/>
                </a:srgbClr>
              </a:clrFrom>
              <a:clrTo>
                <a:srgbClr val="FDFDFD">
                  <a:alpha val="100000"/>
                  <a:alpha val="0"/>
                </a:srgbClr>
              </a:clrTo>
            </a:clrChange>
          </a:blip>
          <a:srcRect/>
          <a:stretch>
            <a:fillRect/>
          </a:stretch>
        </p:blipFill>
        <p:spPr>
          <a:xfrm>
            <a:off x="3562350" y="1980565"/>
            <a:ext cx="1630045" cy="534035"/>
          </a:xfrm>
          <a:prstGeom prst="rect">
            <a:avLst/>
          </a:prstGeom>
        </p:spPr>
      </p:pic>
      <p:pic>
        <p:nvPicPr>
          <p:cNvPr id="7" name="图片 6" descr="紫竹药业"/>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5553075" y="2002155"/>
            <a:ext cx="1653540" cy="491490"/>
          </a:xfrm>
          <a:prstGeom prst="rect">
            <a:avLst/>
          </a:prstGeom>
        </p:spPr>
      </p:pic>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431655" y="2854325"/>
            <a:ext cx="1400175" cy="572770"/>
          </a:xfrm>
          <a:prstGeom prst="rect">
            <a:avLst/>
          </a:prstGeom>
        </p:spPr>
      </p:pic>
      <p:pic>
        <p:nvPicPr>
          <p:cNvPr id="94223" name="图片 58" descr="千禾药业"/>
          <p:cNvPicPr>
            <a:picLocks noChangeAspect="1" noChangeArrowheads="1"/>
          </p:cNvPicPr>
          <p:nvPr/>
        </p:nvPicPr>
        <p:blipFill>
          <a:blip r:embed="rId7"/>
          <a:srcRect/>
          <a:stretch>
            <a:fillRect/>
          </a:stretch>
        </p:blipFill>
        <p:spPr bwMode="auto">
          <a:xfrm>
            <a:off x="1464310" y="2847975"/>
            <a:ext cx="1594485"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8" name="Picture 26"/>
          <p:cNvPicPr>
            <a:picLocks noChangeAspect="1" noChangeArrowheads="1"/>
          </p:cNvPicPr>
          <p:nvPr/>
        </p:nvPicPr>
        <p:blipFill>
          <a:blip r:embed="rId8">
            <a:clrChange>
              <a:clrFrom>
                <a:srgbClr val="FEFFFF">
                  <a:alpha val="100000"/>
                </a:srgbClr>
              </a:clrFrom>
              <a:clrTo>
                <a:srgbClr val="FEFFFF">
                  <a:alpha val="100000"/>
                  <a:alpha val="0"/>
                </a:srgbClr>
              </a:clrTo>
            </a:clrChange>
            <a:extLst>
              <a:ext uri="{28A0092B-C50C-407E-A947-70E740481C1C}">
                <a14:useLocalDpi xmlns:a14="http://schemas.microsoft.com/office/drawing/2010/main" val="0"/>
              </a:ext>
            </a:extLst>
          </a:blip>
          <a:srcRect/>
          <a:stretch>
            <a:fillRect/>
          </a:stretch>
        </p:blipFill>
        <p:spPr bwMode="auto">
          <a:xfrm>
            <a:off x="1377950" y="3838575"/>
            <a:ext cx="1767840" cy="5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0" descr="贝朗医疗"/>
          <p:cNvPicPr>
            <a:picLocks noChangeAspect="1" noChangeArrowheads="1"/>
          </p:cNvPicPr>
          <p:nvPr/>
        </p:nvPicPr>
        <p:blipFill>
          <a:blip r:embed="rId9">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7564120" y="2934970"/>
            <a:ext cx="1550670" cy="50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562350" y="3838575"/>
            <a:ext cx="1630045" cy="5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53" descr="甘李药业"/>
          <p:cNvPicPr>
            <a:picLocks noChangeAspect="1" noChangeArrowheads="1"/>
          </p:cNvPicPr>
          <p:nvPr/>
        </p:nvPicPr>
        <p:blipFill>
          <a:blip r:embed="rId11">
            <a:clrChange>
              <a:clrFrom>
                <a:srgbClr val="FFFFFF">
                  <a:alpha val="100000"/>
                </a:srgbClr>
              </a:clrFrom>
              <a:clrTo>
                <a:srgbClr val="FFFFFF">
                  <a:alpha val="100000"/>
                  <a:alpha val="0"/>
                </a:srgbClr>
              </a:clrTo>
            </a:clrChange>
          </a:blip>
          <a:srcRect/>
          <a:stretch>
            <a:fillRect/>
          </a:stretch>
        </p:blipFill>
        <p:spPr bwMode="auto">
          <a:xfrm>
            <a:off x="9598025" y="3757930"/>
            <a:ext cx="1080135"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timg[1]"/>
          <p:cNvPicPr>
            <a:picLocks noChangeAspect="1"/>
          </p:cNvPicPr>
          <p:nvPr/>
        </p:nvPicPr>
        <p:blipFill>
          <a:blip r:embed="rId12">
            <a:clrChange>
              <a:clrFrom>
                <a:srgbClr val="FBFDFC">
                  <a:alpha val="100000"/>
                </a:srgbClr>
              </a:clrFrom>
              <a:clrTo>
                <a:srgbClr val="FBFDFC">
                  <a:alpha val="100000"/>
                  <a:alpha val="0"/>
                </a:srgbClr>
              </a:clrTo>
            </a:clrChange>
          </a:blip>
          <a:stretch>
            <a:fillRect/>
          </a:stretch>
        </p:blipFill>
        <p:spPr>
          <a:xfrm>
            <a:off x="9436100" y="1978660"/>
            <a:ext cx="1404620" cy="538480"/>
          </a:xfrm>
          <a:prstGeom prst="rect">
            <a:avLst/>
          </a:prstGeom>
        </p:spPr>
      </p:pic>
      <p:pic>
        <p:nvPicPr>
          <p:cNvPr id="19" name="图片 18" descr="timg[9]"/>
          <p:cNvPicPr>
            <a:picLocks noChangeAspect="1"/>
          </p:cNvPicPr>
          <p:nvPr/>
        </p:nvPicPr>
        <p:blipFill>
          <a:blip r:embed="rId13">
            <a:clrChange>
              <a:clrFrom>
                <a:srgbClr val="FFFFFF">
                  <a:alpha val="100000"/>
                </a:srgbClr>
              </a:clrFrom>
              <a:clrTo>
                <a:srgbClr val="FFFFFF">
                  <a:alpha val="100000"/>
                  <a:alpha val="0"/>
                </a:srgbClr>
              </a:clrTo>
            </a:clrChange>
          </a:blip>
          <a:srcRect/>
          <a:stretch>
            <a:fillRect/>
          </a:stretch>
        </p:blipFill>
        <p:spPr>
          <a:xfrm>
            <a:off x="1257300" y="1909445"/>
            <a:ext cx="2009140" cy="675640"/>
          </a:xfrm>
          <a:prstGeom prst="rect">
            <a:avLst/>
          </a:prstGeom>
        </p:spPr>
      </p:pic>
      <p:pic>
        <p:nvPicPr>
          <p:cNvPr id="20" name="图片 19"/>
          <p:cNvPicPr>
            <a:picLocks noChangeAspect="1"/>
          </p:cNvPicPr>
          <p:nvPr/>
        </p:nvPicPr>
        <p:blipFill>
          <a:blip r:embed="rId14">
            <a:clrChange>
              <a:clrFrom>
                <a:srgbClr val="FDFDFD">
                  <a:alpha val="100000"/>
                </a:srgbClr>
              </a:clrFrom>
              <a:clrTo>
                <a:srgbClr val="FDFDFD">
                  <a:alpha val="100000"/>
                  <a:alpha val="0"/>
                </a:srgbClr>
              </a:clrTo>
            </a:clrChange>
          </a:blip>
          <a:stretch>
            <a:fillRect/>
          </a:stretch>
        </p:blipFill>
        <p:spPr>
          <a:xfrm>
            <a:off x="10252710" y="4893310"/>
            <a:ext cx="662305" cy="788035"/>
          </a:xfrm>
          <a:prstGeom prst="rect">
            <a:avLst/>
          </a:prstGeom>
        </p:spPr>
      </p:pic>
      <p:pic>
        <p:nvPicPr>
          <p:cNvPr id="21" name="图片 20" descr="timgQI5X6CFG"/>
          <p:cNvPicPr>
            <a:picLocks noChangeAspect="1"/>
          </p:cNvPicPr>
          <p:nvPr/>
        </p:nvPicPr>
        <p:blipFill>
          <a:blip r:embed="rId15">
            <a:clrChange>
              <a:clrFrom>
                <a:srgbClr val="FDFDFD">
                  <a:alpha val="100000"/>
                </a:srgbClr>
              </a:clrFrom>
              <a:clrTo>
                <a:srgbClr val="FDFDFD">
                  <a:alpha val="100000"/>
                  <a:alpha val="0"/>
                </a:srgbClr>
              </a:clrTo>
            </a:clrChange>
          </a:blip>
          <a:stretch>
            <a:fillRect/>
          </a:stretch>
        </p:blipFill>
        <p:spPr>
          <a:xfrm>
            <a:off x="2546350" y="4894898"/>
            <a:ext cx="1096010" cy="784860"/>
          </a:xfrm>
          <a:prstGeom prst="rect">
            <a:avLst/>
          </a:prstGeom>
        </p:spPr>
      </p:pic>
      <p:pic>
        <p:nvPicPr>
          <p:cNvPr id="23" name="图片 22" descr="timg76CKV7LB"/>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3627120" y="2854325"/>
            <a:ext cx="1565910" cy="535305"/>
          </a:xfrm>
          <a:prstGeom prst="rect">
            <a:avLst/>
          </a:prstGeom>
        </p:spPr>
      </p:pic>
      <p:pic>
        <p:nvPicPr>
          <p:cNvPr id="24" name="图片 23"/>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7487285" y="1947545"/>
            <a:ext cx="1617980" cy="599440"/>
          </a:xfrm>
          <a:prstGeom prst="rect">
            <a:avLst/>
          </a:prstGeom>
        </p:spPr>
      </p:pic>
      <p:pic>
        <p:nvPicPr>
          <p:cNvPr id="26" name="图片 25"/>
          <p:cNvPicPr>
            <a:picLocks noChangeAspect="1"/>
          </p:cNvPicPr>
          <p:nvPr/>
        </p:nvPicPr>
        <p:blipFill>
          <a:blip r:embed="rId18">
            <a:clrChange>
              <a:clrFrom>
                <a:srgbClr val="FDFFFF">
                  <a:alpha val="100000"/>
                </a:srgbClr>
              </a:clrFrom>
              <a:clrTo>
                <a:srgbClr val="FDFFFF">
                  <a:alpha val="100000"/>
                  <a:alpha val="0"/>
                </a:srgbClr>
              </a:clrTo>
            </a:clrChange>
          </a:blip>
          <a:srcRect/>
          <a:stretch>
            <a:fillRect/>
          </a:stretch>
        </p:blipFill>
        <p:spPr>
          <a:xfrm>
            <a:off x="5615940" y="2984500"/>
            <a:ext cx="1528445" cy="414655"/>
          </a:xfrm>
          <a:prstGeom prst="rect">
            <a:avLst/>
          </a:prstGeom>
        </p:spPr>
      </p:pic>
      <p:pic>
        <p:nvPicPr>
          <p:cNvPr id="27" name="图片 26" descr="山东圣海"/>
          <p:cNvPicPr>
            <a:picLocks noChangeAspect="1"/>
          </p:cNvPicPr>
          <p:nvPr/>
        </p:nvPicPr>
        <p:blipFill>
          <a:blip r:embed="rId19">
            <a:clrChange>
              <a:clrFrom>
                <a:srgbClr val="FFFFFF">
                  <a:alpha val="100000"/>
                </a:srgbClr>
              </a:clrFrom>
              <a:clrTo>
                <a:srgbClr val="FFFFFF">
                  <a:alpha val="100000"/>
                  <a:alpha val="0"/>
                </a:srgbClr>
              </a:clrTo>
            </a:clrChange>
          </a:blip>
          <a:stretch>
            <a:fillRect/>
          </a:stretch>
        </p:blipFill>
        <p:spPr>
          <a:xfrm>
            <a:off x="3999865" y="4735195"/>
            <a:ext cx="1104265" cy="1104265"/>
          </a:xfrm>
          <a:prstGeom prst="rect">
            <a:avLst/>
          </a:prstGeom>
        </p:spPr>
      </p:pic>
      <p:pic>
        <p:nvPicPr>
          <p:cNvPr id="28" name="图片 27" descr="山东药玻"/>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5809615" y="3619500"/>
            <a:ext cx="1142365" cy="972820"/>
          </a:xfrm>
          <a:prstGeom prst="rect">
            <a:avLst/>
          </a:prstGeom>
        </p:spPr>
      </p:pic>
      <p:pic>
        <p:nvPicPr>
          <p:cNvPr id="29" name="图片 28" descr="阿城古井"/>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5469890" y="4751388"/>
            <a:ext cx="1231265" cy="1071880"/>
          </a:xfrm>
          <a:prstGeom prst="rect">
            <a:avLst/>
          </a:prstGeom>
        </p:spPr>
      </p:pic>
      <p:pic>
        <p:nvPicPr>
          <p:cNvPr id="30" name="图片 29"/>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6941185" y="4669155"/>
            <a:ext cx="1423035" cy="1236345"/>
          </a:xfrm>
          <a:prstGeom prst="rect">
            <a:avLst/>
          </a:prstGeom>
        </p:spPr>
      </p:pic>
      <p:pic>
        <p:nvPicPr>
          <p:cNvPr id="31" name="图片 30"/>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a:off x="8739505" y="4718050"/>
            <a:ext cx="1137920" cy="1138555"/>
          </a:xfrm>
          <a:prstGeom prst="rect">
            <a:avLst/>
          </a:prstGeom>
        </p:spPr>
      </p:pic>
      <p:pic>
        <p:nvPicPr>
          <p:cNvPr id="32" name="图片 31"/>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1085215" y="4836160"/>
            <a:ext cx="923290" cy="902335"/>
          </a:xfrm>
          <a:prstGeom prst="rect">
            <a:avLst/>
          </a:prstGeom>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p:cNvSpPr>
          <p:nvPr>
            <p:ph type="title"/>
          </p:nvPr>
        </p:nvSpPr>
        <p:spPr>
          <a:xfrm>
            <a:off x="8013065" y="2703830"/>
            <a:ext cx="3403600" cy="680085"/>
          </a:xfrm>
        </p:spPr>
        <p:txBody>
          <a:bodyPr vert="horz" wrap="square" lIns="91440" tIns="45720" rIns="91440" bIns="45720" anchor="ctr">
            <a:normAutofit/>
          </a:bodyPr>
          <a:lstStyle/>
          <a:p>
            <a:pPr eaLnBrk="1" hangingPunct="1"/>
            <a:r>
              <a:rPr lang="en-US" altLang="zh-CN" kern="1200">
                <a:latin typeface="Arial" panose="020B0604020202020204" pitchFamily="34" charset="0"/>
                <a:ea typeface="宋体" panose="02010600030101010101" pitchFamily="2" charset="-122"/>
                <a:cs typeface="等线 Light" panose="02010600030101010101" charset="-122"/>
              </a:rPr>
              <a:t>THANK YOU!</a:t>
            </a:r>
            <a:endParaRPr lang="zh-CN" altLang="en-US" kern="1200">
              <a:latin typeface="Arial" panose="020B0604020202020204" pitchFamily="34" charset="0"/>
              <a:ea typeface="宋体" panose="02010600030101010101" pitchFamily="2" charset="-122"/>
              <a:cs typeface="等线 Light" panose="02010600030101010101" charset="-122"/>
            </a:endParaRPr>
          </a:p>
        </p:txBody>
      </p:sp>
      <p:sp>
        <p:nvSpPr>
          <p:cNvPr id="2" name="日期占位符 1"/>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56F77B7-3B6F-8349-B266-FD377AA8EB29}" type="datetime1">
              <a:rPr kumimoji="0" lang="zh-CN" altLang="en-US" sz="1200" b="0" i="0" u="none" strike="noStrike" kern="1200" cap="none" spc="0" normalizeH="0" baseline="0" noProof="0" smtClean="0">
                <a:ln>
                  <a:noFill/>
                </a:ln>
                <a:solidFill>
                  <a:srgbClr val="898989"/>
                </a:solidFill>
                <a:effectLst/>
                <a:uLnTx/>
                <a:uFillTx/>
                <a:latin typeface="等线" panose="02010600030101010101" pitchFamily="2" charset="-122"/>
                <a:ea typeface="宋体" panose="02010600030101010101" pitchFamily="2" charset="-122"/>
                <a:cs typeface="等线" panose="02010600030101010101" pitchFamily="2" charset="-122"/>
              </a:rPr>
              <a:t>2020/8/5</a:t>
            </a:fld>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宋体" panose="02010600030101010101" pitchFamily="2" charset="-122"/>
              <a:cs typeface="等线"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56206"/>
            <a:ext cx="12192000" cy="5745588"/>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文本框 12"/>
          <p:cNvSpPr txBox="1"/>
          <p:nvPr/>
        </p:nvSpPr>
        <p:spPr>
          <a:xfrm>
            <a:off x="3037840" y="5702300"/>
            <a:ext cx="6116955" cy="460375"/>
          </a:xfrm>
          <a:prstGeom prst="rect">
            <a:avLst/>
          </a:prstGeom>
          <a:solidFill>
            <a:schemeClr val="accent2"/>
          </a:solidFill>
        </p:spPr>
        <p:txBody>
          <a:bodyPr wrap="square" rtlCol="0">
            <a:spAutoFit/>
          </a:bodyPr>
          <a:lstStyle/>
          <a:p>
            <a:pPr algn="l"/>
            <a:r>
              <a:rPr lang="zh-CN" altLang="en-US" sz="2400" b="1" dirty="0">
                <a:solidFill>
                  <a:schemeClr val="bg1"/>
                </a:solidFill>
                <a:ea typeface="+mn-lt"/>
              </a:rPr>
              <a:t>成为洁净室围护系统领域最值得信赖的企业</a:t>
            </a:r>
          </a:p>
        </p:txBody>
      </p:sp>
      <p:pic>
        <p:nvPicPr>
          <p:cNvPr id="15" name="图片 14"/>
          <p:cNvPicPr>
            <a:picLocks noChangeAspect="1"/>
          </p:cNvPicPr>
          <p:nvPr/>
        </p:nvPicPr>
        <p:blipFill rotWithShape="1">
          <a:blip r:embed="rId3"/>
          <a:srcRect/>
          <a:stretch>
            <a:fillRect/>
          </a:stretch>
        </p:blipFill>
        <p:spPr>
          <a:xfrm>
            <a:off x="0" y="158750"/>
            <a:ext cx="12192000" cy="5349240"/>
          </a:xfrm>
          <a:prstGeom prst="rect">
            <a:avLst/>
          </a:prstGeom>
        </p:spPr>
      </p:pic>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3" name="灯片编号占位符 2"/>
          <p:cNvSpPr>
            <a:spLocks noGrp="1"/>
          </p:cNvSpPr>
          <p:nvPr>
            <p:ph type="sldNum" sz="quarter" idx="12"/>
          </p:nvPr>
        </p:nvSpPr>
        <p:spPr/>
        <p:txBody>
          <a:bodyPr/>
          <a:lstStyle/>
          <a:p>
            <a:fld id="{CD220B63-1702-4FE4-B2AD-A95BEDEB379C}" type="slidenum">
              <a:rPr lang="zh-CN" altLang="en-US" smtClean="0"/>
              <a:t>5</a:t>
            </a:fld>
            <a:endParaRPr lang="zh-CN" altLang="en-US"/>
          </a:p>
        </p:txBody>
      </p:sp>
      <p:sp>
        <p:nvSpPr>
          <p:cNvPr id="5" name="页脚占位符 4"/>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6</a:t>
            </a:fld>
            <a:endParaRPr lang="zh-CN" altLang="en-US"/>
          </a:p>
        </p:txBody>
      </p:sp>
      <p:sp>
        <p:nvSpPr>
          <p:cNvPr id="5" name="文本框 34"/>
          <p:cNvSpPr txBox="1"/>
          <p:nvPr/>
        </p:nvSpPr>
        <p:spPr>
          <a:xfrm>
            <a:off x="1852295" y="787400"/>
            <a:ext cx="218630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公司荣誉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altLang="zh-CN" b="1" dirty="0">
                <a:solidFill>
                  <a:srgbClr val="FC7E2F"/>
                </a:solidFill>
                <a:ea typeface="+mn-lt"/>
                <a:cs typeface="思源黑体 CN Regular" panose="020B0500000000000000" pitchFamily="34" charset="-122"/>
              </a:rPr>
              <a:t>Company Honours</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sp>
        <p:nvSpPr>
          <p:cNvPr id="136" name="矩形 135"/>
          <p:cNvSpPr/>
          <p:nvPr/>
        </p:nvSpPr>
        <p:spPr>
          <a:xfrm>
            <a:off x="718185" y="1988185"/>
            <a:ext cx="3866515" cy="3810000"/>
          </a:xfrm>
          <a:prstGeom prst="rect">
            <a:avLst/>
          </a:prstGeom>
        </p:spPr>
        <p:txBody>
          <a:bodyPr wrap="square">
            <a:spAutoFit/>
          </a:bodyPr>
          <a:lstStyle/>
          <a:p>
            <a:pPr>
              <a:lnSpc>
                <a:spcPts val="2900"/>
              </a:lnSpc>
              <a:buFont typeface="Arial" panose="020B0604020202020204" pitchFamily="34" charset="0"/>
              <a:buChar char="•"/>
            </a:pPr>
            <a:r>
              <a:rPr lang="zh-CN" altLang="en-US" sz="1600" dirty="0">
                <a:solidFill>
                  <a:schemeClr val="tx1">
                    <a:lumMod val="65000"/>
                    <a:lumOff val="35000"/>
                  </a:schemeClr>
                </a:solidFill>
                <a:ea typeface="+mn-lt"/>
                <a:cs typeface="+mn-lt"/>
              </a:rPr>
              <a:t>  国家高新技术企业</a:t>
            </a:r>
            <a:endParaRPr sz="1600" dirty="0">
              <a:solidFill>
                <a:schemeClr val="tx1">
                  <a:lumMod val="65000"/>
                  <a:lumOff val="35000"/>
                </a:schemeClr>
              </a:solidFill>
              <a:ea typeface="+mn-lt"/>
              <a:cs typeface="+mn-lt"/>
            </a:endParaRP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山东省级认定企业技术中心</a:t>
            </a:r>
          </a:p>
          <a:p>
            <a:pPr>
              <a:lnSpc>
                <a:spcPts val="2900"/>
              </a:lnSpc>
              <a:buFont typeface="Arial" panose="020B0604020202020204" pitchFamily="34" charset="0"/>
              <a:buChar char="•"/>
            </a:pPr>
            <a:r>
              <a:rPr lang="zh-CN" sz="1600" dirty="0">
                <a:solidFill>
                  <a:schemeClr val="tx1">
                    <a:lumMod val="65000"/>
                    <a:lumOff val="35000"/>
                  </a:schemeClr>
                </a:solidFill>
                <a:ea typeface="+mn-lt"/>
                <a:cs typeface="+mn-lt"/>
              </a:rPr>
              <a:t>  山东省先进民营企业</a:t>
            </a:r>
            <a:endParaRPr sz="1600" dirty="0">
              <a:solidFill>
                <a:schemeClr val="tx1">
                  <a:lumMod val="65000"/>
                  <a:lumOff val="35000"/>
                </a:schemeClr>
              </a:solidFill>
              <a:ea typeface="+mn-lt"/>
              <a:cs typeface="+mn-lt"/>
            </a:endParaRP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中国医药设备工程协会会员单位</a:t>
            </a: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中国电子学会团体会员单位</a:t>
            </a: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中国电子学会洁净技术分会会员单位</a:t>
            </a: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ISO9001质量管理体系双认证企业</a:t>
            </a:r>
          </a:p>
          <a:p>
            <a:pPr>
              <a:lnSpc>
                <a:spcPts val="2900"/>
              </a:lnSpc>
              <a:buFont typeface="Arial" panose="020B0604020202020204" pitchFamily="34" charset="0"/>
              <a:buChar char="•"/>
            </a:pPr>
            <a:r>
              <a:rPr sz="1600" dirty="0">
                <a:solidFill>
                  <a:schemeClr val="tx1">
                    <a:lumMod val="65000"/>
                    <a:lumOff val="35000"/>
                  </a:schemeClr>
                </a:solidFill>
                <a:ea typeface="+mn-lt"/>
                <a:cs typeface="+mn-lt"/>
              </a:rPr>
              <a:t>  ISO14001环境管理体系认证企业</a:t>
            </a:r>
          </a:p>
          <a:p>
            <a:pPr>
              <a:lnSpc>
                <a:spcPts val="2900"/>
              </a:lnSpc>
              <a:buFont typeface="Arial" panose="020B0604020202020204" pitchFamily="34" charset="0"/>
              <a:buChar char="•"/>
            </a:pPr>
            <a:r>
              <a:rPr lang="en-US" sz="1600" dirty="0">
                <a:solidFill>
                  <a:schemeClr val="tx1">
                    <a:lumMod val="65000"/>
                    <a:lumOff val="35000"/>
                  </a:schemeClr>
                </a:solidFill>
                <a:ea typeface="+mn-lt"/>
                <a:cs typeface="+mn-lt"/>
              </a:rPr>
              <a:t>  CE</a:t>
            </a:r>
          </a:p>
          <a:p>
            <a:pPr>
              <a:lnSpc>
                <a:spcPts val="2900"/>
              </a:lnSpc>
              <a:buFont typeface="Arial" panose="020B0604020202020204" pitchFamily="34" charset="0"/>
              <a:buChar char="•"/>
            </a:pPr>
            <a:r>
              <a:rPr lang="en-US" sz="1600" dirty="0">
                <a:solidFill>
                  <a:schemeClr val="tx1">
                    <a:lumMod val="65000"/>
                    <a:lumOff val="35000"/>
                  </a:schemeClr>
                </a:solidFill>
                <a:ea typeface="+mn-lt"/>
                <a:cs typeface="+mn-lt"/>
              </a:rPr>
              <a:t>  FM</a:t>
            </a:r>
          </a:p>
        </p:txBody>
      </p:sp>
      <p:sp>
        <p:nvSpPr>
          <p:cNvPr id="59" name="平行四边形 58"/>
          <p:cNvSpPr/>
          <p:nvPr/>
        </p:nvSpPr>
        <p:spPr>
          <a:xfrm>
            <a:off x="4773295" y="977900"/>
            <a:ext cx="2531110" cy="1884045"/>
          </a:xfrm>
          <a:prstGeom prst="parallelogram">
            <a:avLst/>
          </a:prstGeom>
          <a:blipFill rotWithShape="1">
            <a:blip r:embed="rId4"/>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0" name="平行四边形 59"/>
          <p:cNvSpPr/>
          <p:nvPr/>
        </p:nvSpPr>
        <p:spPr>
          <a:xfrm>
            <a:off x="6994525" y="977900"/>
            <a:ext cx="2531110" cy="1884045"/>
          </a:xfrm>
          <a:prstGeom prst="parallelogram">
            <a:avLst/>
          </a:prstGeom>
          <a:blipFill rotWithShape="1">
            <a:blip r:embed="rId5"/>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1" name="平行四边形 60"/>
          <p:cNvSpPr/>
          <p:nvPr/>
        </p:nvSpPr>
        <p:spPr>
          <a:xfrm>
            <a:off x="9215755" y="977900"/>
            <a:ext cx="2531110" cy="1884045"/>
          </a:xfrm>
          <a:prstGeom prst="parallelogram">
            <a:avLst/>
          </a:prstGeom>
          <a:blipFill rotWithShape="1">
            <a:blip r:embed="rId6"/>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2" name="平行四边形 61"/>
          <p:cNvSpPr/>
          <p:nvPr/>
        </p:nvSpPr>
        <p:spPr>
          <a:xfrm>
            <a:off x="4996180" y="2990850"/>
            <a:ext cx="1602105"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63" name="文本框 20"/>
          <p:cNvSpPr txBox="1"/>
          <p:nvPr/>
        </p:nvSpPr>
        <p:spPr>
          <a:xfrm>
            <a:off x="5078095" y="3036570"/>
            <a:ext cx="1438275"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国家高新技术企业</a:t>
            </a:r>
          </a:p>
        </p:txBody>
      </p:sp>
      <p:sp>
        <p:nvSpPr>
          <p:cNvPr id="64" name="平行四边形 63"/>
          <p:cNvSpPr/>
          <p:nvPr/>
        </p:nvSpPr>
        <p:spPr>
          <a:xfrm>
            <a:off x="6958965" y="2990850"/>
            <a:ext cx="2004060"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65" name="文本框 23"/>
          <p:cNvSpPr txBox="1"/>
          <p:nvPr/>
        </p:nvSpPr>
        <p:spPr>
          <a:xfrm>
            <a:off x="7025640" y="3036570"/>
            <a:ext cx="1937385"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山东省认定企业技术中心</a:t>
            </a:r>
          </a:p>
        </p:txBody>
      </p:sp>
      <p:sp>
        <p:nvSpPr>
          <p:cNvPr id="66" name="平行四边形 65"/>
          <p:cNvSpPr/>
          <p:nvPr/>
        </p:nvSpPr>
        <p:spPr>
          <a:xfrm>
            <a:off x="9293225" y="2990850"/>
            <a:ext cx="1845310"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67" name="文本框 25"/>
          <p:cNvSpPr txBox="1"/>
          <p:nvPr/>
        </p:nvSpPr>
        <p:spPr>
          <a:xfrm>
            <a:off x="9354820" y="3030220"/>
            <a:ext cx="1819275"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山东省先进民营企业</a:t>
            </a:r>
          </a:p>
        </p:txBody>
      </p:sp>
      <p:sp>
        <p:nvSpPr>
          <p:cNvPr id="68" name="平行四边形 67"/>
          <p:cNvSpPr/>
          <p:nvPr/>
        </p:nvSpPr>
        <p:spPr>
          <a:xfrm>
            <a:off x="4773295" y="3620135"/>
            <a:ext cx="2531110" cy="1884045"/>
          </a:xfrm>
          <a:prstGeom prst="parallelogram">
            <a:avLst/>
          </a:prstGeom>
          <a:blipFill rotWithShape="1">
            <a:blip r:embed="rId7"/>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9" name="平行四边形 68"/>
          <p:cNvSpPr/>
          <p:nvPr/>
        </p:nvSpPr>
        <p:spPr>
          <a:xfrm>
            <a:off x="6994525" y="3620135"/>
            <a:ext cx="2531110" cy="1884045"/>
          </a:xfrm>
          <a:prstGeom prst="parallelogram">
            <a:avLst/>
          </a:prstGeom>
          <a:blipFill rotWithShape="1">
            <a:blip r:embed="rId8"/>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平行四边形 11"/>
          <p:cNvSpPr/>
          <p:nvPr/>
        </p:nvSpPr>
        <p:spPr>
          <a:xfrm>
            <a:off x="9215755" y="3620135"/>
            <a:ext cx="2531110" cy="1884045"/>
          </a:xfrm>
          <a:prstGeom prst="parallelogram">
            <a:avLst/>
          </a:prstGeom>
          <a:blipFill rotWithShape="1">
            <a:blip r:embed="rId9"/>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1" name="平行四边形 70"/>
          <p:cNvSpPr/>
          <p:nvPr/>
        </p:nvSpPr>
        <p:spPr>
          <a:xfrm>
            <a:off x="4702810" y="5633085"/>
            <a:ext cx="2038985"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72" name="文本框 30"/>
          <p:cNvSpPr txBox="1"/>
          <p:nvPr/>
        </p:nvSpPr>
        <p:spPr>
          <a:xfrm>
            <a:off x="4841875" y="5672455"/>
            <a:ext cx="1899920"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中国医药工程协会会员</a:t>
            </a:r>
          </a:p>
        </p:txBody>
      </p:sp>
      <p:sp>
        <p:nvSpPr>
          <p:cNvPr id="73" name="平行四边形 72"/>
          <p:cNvSpPr/>
          <p:nvPr/>
        </p:nvSpPr>
        <p:spPr>
          <a:xfrm>
            <a:off x="6998970" y="5633085"/>
            <a:ext cx="1938020"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74" name="文本框 32"/>
          <p:cNvSpPr txBox="1"/>
          <p:nvPr/>
        </p:nvSpPr>
        <p:spPr>
          <a:xfrm>
            <a:off x="7035800" y="5678805"/>
            <a:ext cx="1864995"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中国电子学会团体会员</a:t>
            </a:r>
          </a:p>
        </p:txBody>
      </p:sp>
      <p:sp>
        <p:nvSpPr>
          <p:cNvPr id="13" name="平行四边形 12"/>
          <p:cNvSpPr/>
          <p:nvPr/>
        </p:nvSpPr>
        <p:spPr>
          <a:xfrm>
            <a:off x="9161780" y="5633085"/>
            <a:ext cx="2049780" cy="354965"/>
          </a:xfrm>
          <a:prstGeom prst="parallelogram">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endParaRPr lang="zh-CN" altLang="en-US" strike="noStrike" noProof="1"/>
          </a:p>
        </p:txBody>
      </p:sp>
      <p:sp>
        <p:nvSpPr>
          <p:cNvPr id="15" name="文本框 34"/>
          <p:cNvSpPr txBox="1"/>
          <p:nvPr/>
        </p:nvSpPr>
        <p:spPr>
          <a:xfrm>
            <a:off x="9164320" y="5672455"/>
            <a:ext cx="2093595" cy="275590"/>
          </a:xfrm>
          <a:prstGeom prst="rect">
            <a:avLst/>
          </a:prstGeom>
          <a:noFill/>
          <a:ln w="9525">
            <a:noFill/>
          </a:ln>
        </p:spPr>
        <p:txBody>
          <a:bodyPr wrap="square" anchor="t">
            <a:spAutoFit/>
          </a:bodyPr>
          <a:lstStyle/>
          <a:p>
            <a:r>
              <a:rPr lang="zh-CN" altLang="en-US" sz="1200">
                <a:solidFill>
                  <a:schemeClr val="bg1"/>
                </a:solidFill>
                <a:latin typeface="等线" panose="02010600030101010101" pitchFamily="2" charset="-122"/>
                <a:ea typeface="等线" panose="02010600030101010101" pitchFamily="2" charset="-122"/>
              </a:rPr>
              <a:t>电子学会洁净技术分会会员</a:t>
            </a:r>
          </a:p>
        </p:txBody>
      </p:sp>
      <p:pic>
        <p:nvPicPr>
          <p:cNvPr id="19" name="图片 4"/>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2060575" y="5678805"/>
            <a:ext cx="659130" cy="450850"/>
          </a:xfrm>
          <a:prstGeom prst="rect">
            <a:avLst/>
          </a:prstGeom>
        </p:spPr>
      </p:pic>
      <p:pic>
        <p:nvPicPr>
          <p:cNvPr id="21" name="图片 11"/>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2874645" y="5678805"/>
            <a:ext cx="706755" cy="450850"/>
          </a:xfrm>
          <a:prstGeom prst="rect">
            <a:avLst/>
          </a:prstGeom>
        </p:spPr>
      </p:pic>
      <p:pic>
        <p:nvPicPr>
          <p:cNvPr id="23" name="图片 22" descr="D:\documents\Desktop\职业健康.jpg"/>
          <p:cNvPicPr>
            <a:picLocks noChangeAspect="1" noChangeArrowheads="1"/>
          </p:cNvPicPr>
          <p:nvPr/>
        </p:nvPicPr>
        <p:blipFill>
          <a:blip r:embed="rId12">
            <a:clrChange>
              <a:clrFrom>
                <a:srgbClr val="FFFFFF">
                  <a:alpha val="100000"/>
                </a:srgbClr>
              </a:clrFrom>
              <a:clrTo>
                <a:srgbClr val="FFFFFF">
                  <a:alpha val="100000"/>
                  <a:alpha val="0"/>
                </a:srgbClr>
              </a:clrTo>
            </a:clrChange>
          </a:blip>
          <a:srcRect/>
          <a:stretch>
            <a:fillRect/>
          </a:stretch>
        </p:blipFill>
        <p:spPr>
          <a:xfrm>
            <a:off x="3736340" y="5569268"/>
            <a:ext cx="669925" cy="669925"/>
          </a:xfrm>
          <a:prstGeom prst="rect">
            <a:avLst/>
          </a:prstGeom>
          <a:noFill/>
          <a:ln>
            <a:noFill/>
          </a:ln>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7</a:t>
            </a:fld>
            <a:endParaRPr lang="zh-CN" altLang="en-US"/>
          </a:p>
        </p:txBody>
      </p:sp>
      <p:sp>
        <p:nvSpPr>
          <p:cNvPr id="5" name="文本框 34"/>
          <p:cNvSpPr txBox="1"/>
          <p:nvPr/>
        </p:nvSpPr>
        <p:spPr>
          <a:xfrm>
            <a:off x="1852295" y="777875"/>
            <a:ext cx="2277110"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业务板块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Business Segments</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grpSp>
        <p:nvGrpSpPr>
          <p:cNvPr id="35844" name="组合 13"/>
          <p:cNvGrpSpPr/>
          <p:nvPr/>
        </p:nvGrpSpPr>
        <p:grpSpPr>
          <a:xfrm>
            <a:off x="1150620" y="2284730"/>
            <a:ext cx="3084195" cy="2908300"/>
            <a:chOff x="1266" y="3607"/>
            <a:chExt cx="4502" cy="4244"/>
          </a:xfrm>
        </p:grpSpPr>
        <p:sp>
          <p:nvSpPr>
            <p:cNvPr id="9" name="六边形 8"/>
            <p:cNvSpPr/>
            <p:nvPr/>
          </p:nvSpPr>
          <p:spPr>
            <a:xfrm rot="16200000" flipH="1" flipV="1">
              <a:off x="2041" y="3671"/>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六边形 9"/>
            <p:cNvSpPr/>
            <p:nvPr/>
          </p:nvSpPr>
          <p:spPr>
            <a:xfrm rot="16200000" flipH="1" flipV="1">
              <a:off x="3541" y="3671"/>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1" name="六边形 10"/>
            <p:cNvSpPr/>
            <p:nvPr/>
          </p:nvSpPr>
          <p:spPr>
            <a:xfrm rot="16200000" flipH="1" flipV="1">
              <a:off x="4302" y="5015"/>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六边形 11"/>
            <p:cNvSpPr/>
            <p:nvPr/>
          </p:nvSpPr>
          <p:spPr>
            <a:xfrm rot="16200000" flipH="1" flipV="1">
              <a:off x="1188" y="5015"/>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六边形 12"/>
            <p:cNvSpPr/>
            <p:nvPr/>
          </p:nvSpPr>
          <p:spPr>
            <a:xfrm rot="16200000" flipH="1" flipV="1">
              <a:off x="2041" y="6385"/>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4" name="六边形 13"/>
            <p:cNvSpPr/>
            <p:nvPr/>
          </p:nvSpPr>
          <p:spPr>
            <a:xfrm rot="16200000" flipH="1" flipV="1">
              <a:off x="3541" y="6385"/>
              <a:ext cx="1531" cy="1389"/>
            </a:xfrm>
            <a:prstGeom prst="hexagon">
              <a:avLst/>
            </a:prstGeom>
            <a:solidFill>
              <a:srgbClr val="FF7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5851" name="图片 10" descr="未标题-1"/>
            <p:cNvPicPr>
              <a:picLocks noChangeAspect="1"/>
            </p:cNvPicPr>
            <p:nvPr/>
          </p:nvPicPr>
          <p:blipFill>
            <a:blip r:embed="rId4">
              <a:clrChange>
                <a:clrFrom>
                  <a:srgbClr val="FFFFFF"/>
                </a:clrFrom>
                <a:clrTo>
                  <a:srgbClr val="FFFFFF">
                    <a:alpha val="0"/>
                  </a:srgbClr>
                </a:clrTo>
              </a:clrChange>
            </a:blip>
            <a:stretch>
              <a:fillRect/>
            </a:stretch>
          </p:blipFill>
          <p:spPr>
            <a:xfrm>
              <a:off x="2990" y="5278"/>
              <a:ext cx="1040" cy="875"/>
            </a:xfrm>
            <a:prstGeom prst="rect">
              <a:avLst/>
            </a:prstGeom>
            <a:noFill/>
            <a:ln w="9525">
              <a:noFill/>
            </a:ln>
          </p:spPr>
        </p:pic>
      </p:grpSp>
      <p:sp>
        <p:nvSpPr>
          <p:cNvPr id="35852" name="文本框 14"/>
          <p:cNvSpPr txBox="1"/>
          <p:nvPr/>
        </p:nvSpPr>
        <p:spPr>
          <a:xfrm>
            <a:off x="2915920" y="2466340"/>
            <a:ext cx="635635" cy="675640"/>
          </a:xfrm>
          <a:prstGeom prst="rect">
            <a:avLst/>
          </a:prstGeom>
          <a:noFill/>
          <a:ln w="9525">
            <a:noFill/>
          </a:ln>
        </p:spPr>
        <p:txBody>
          <a:bodyPr wrap="square" anchor="t">
            <a:spAutoFit/>
          </a:bodyPr>
          <a:lstStyle/>
          <a:p>
            <a:pPr>
              <a:spcAft>
                <a:spcPct val="35000"/>
              </a:spcAft>
            </a:pPr>
            <a:r>
              <a:rPr lang="zh-CN" altLang="en-US" sz="1600" dirty="0">
                <a:solidFill>
                  <a:schemeClr val="bg1"/>
                </a:solidFill>
                <a:latin typeface="等线" panose="02010600030101010101" pitchFamily="2" charset="-122"/>
                <a:ea typeface="等线" panose="02010600030101010101" pitchFamily="2" charset="-122"/>
              </a:rPr>
              <a:t>制药</a:t>
            </a:r>
          </a:p>
          <a:p>
            <a:pPr>
              <a:spcAft>
                <a:spcPct val="35000"/>
              </a:spcAft>
            </a:pPr>
            <a:r>
              <a:rPr lang="zh-CN" altLang="en-US" sz="1600" dirty="0">
                <a:solidFill>
                  <a:schemeClr val="bg1"/>
                </a:solidFill>
                <a:latin typeface="等线" panose="02010600030101010101" pitchFamily="2" charset="-122"/>
                <a:ea typeface="等线" panose="02010600030101010101" pitchFamily="2" charset="-122"/>
              </a:rPr>
              <a:t>工厂</a:t>
            </a:r>
          </a:p>
        </p:txBody>
      </p:sp>
      <p:sp>
        <p:nvSpPr>
          <p:cNvPr id="35853" name="文本框 15"/>
          <p:cNvSpPr txBox="1"/>
          <p:nvPr/>
        </p:nvSpPr>
        <p:spPr>
          <a:xfrm>
            <a:off x="1303655" y="3433445"/>
            <a:ext cx="635635" cy="583565"/>
          </a:xfrm>
          <a:prstGeom prst="rect">
            <a:avLst/>
          </a:prstGeom>
          <a:noFill/>
          <a:ln w="9525">
            <a:noFill/>
          </a:ln>
        </p:spPr>
        <p:txBody>
          <a:bodyPr wrap="square" anchor="t">
            <a:spAutoFit/>
          </a:bodyPr>
          <a:lstStyle/>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食品工厂</a:t>
            </a:r>
          </a:p>
        </p:txBody>
      </p:sp>
      <p:sp>
        <p:nvSpPr>
          <p:cNvPr id="35854" name="文本框 16"/>
          <p:cNvSpPr txBox="1"/>
          <p:nvPr/>
        </p:nvSpPr>
        <p:spPr>
          <a:xfrm>
            <a:off x="2915920" y="4326255"/>
            <a:ext cx="683895" cy="675640"/>
          </a:xfrm>
          <a:prstGeom prst="rect">
            <a:avLst/>
          </a:prstGeom>
          <a:noFill/>
          <a:ln w="9525">
            <a:noFill/>
          </a:ln>
        </p:spPr>
        <p:txBody>
          <a:bodyPr wrap="square" anchor="t">
            <a:spAutoFit/>
          </a:bodyPr>
          <a:lstStyle/>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航天</a:t>
            </a:r>
          </a:p>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科研</a:t>
            </a:r>
          </a:p>
        </p:txBody>
      </p:sp>
      <p:sp>
        <p:nvSpPr>
          <p:cNvPr id="35855" name="文本框 17"/>
          <p:cNvSpPr txBox="1"/>
          <p:nvPr/>
        </p:nvSpPr>
        <p:spPr>
          <a:xfrm>
            <a:off x="1926590" y="4326255"/>
            <a:ext cx="611505" cy="675640"/>
          </a:xfrm>
          <a:prstGeom prst="rect">
            <a:avLst/>
          </a:prstGeom>
          <a:noFill/>
          <a:ln w="9525">
            <a:noFill/>
          </a:ln>
        </p:spPr>
        <p:txBody>
          <a:bodyPr wrap="square" anchor="t">
            <a:spAutoFit/>
          </a:bodyPr>
          <a:lstStyle/>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中央</a:t>
            </a:r>
          </a:p>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厨房</a:t>
            </a:r>
          </a:p>
        </p:txBody>
      </p:sp>
      <p:sp>
        <p:nvSpPr>
          <p:cNvPr id="35856" name="文本框 18"/>
          <p:cNvSpPr txBox="1"/>
          <p:nvPr/>
        </p:nvSpPr>
        <p:spPr>
          <a:xfrm>
            <a:off x="3437255" y="3524885"/>
            <a:ext cx="635635" cy="337185"/>
          </a:xfrm>
          <a:prstGeom prst="rect">
            <a:avLst/>
          </a:prstGeom>
          <a:noFill/>
          <a:ln w="9525">
            <a:noFill/>
          </a:ln>
        </p:spPr>
        <p:txBody>
          <a:bodyPr wrap="square" anchor="t">
            <a:spAutoFit/>
          </a:bodyPr>
          <a:lstStyle/>
          <a:p>
            <a:pP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医院</a:t>
            </a:r>
          </a:p>
        </p:txBody>
      </p:sp>
      <p:sp>
        <p:nvSpPr>
          <p:cNvPr id="35857" name="文本框 19"/>
          <p:cNvSpPr txBox="1"/>
          <p:nvPr/>
        </p:nvSpPr>
        <p:spPr>
          <a:xfrm>
            <a:off x="1706880" y="2466975"/>
            <a:ext cx="1051560" cy="675640"/>
          </a:xfrm>
          <a:prstGeom prst="rect">
            <a:avLst/>
          </a:prstGeom>
          <a:noFill/>
          <a:ln w="9525">
            <a:noFill/>
          </a:ln>
        </p:spPr>
        <p:txBody>
          <a:bodyPr wrap="square" anchor="t">
            <a:spAutoFit/>
          </a:bodyPr>
          <a:lstStyle/>
          <a:p>
            <a:pPr algn="ct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电子</a:t>
            </a:r>
          </a:p>
          <a:p>
            <a:pPr algn="ctr">
              <a:spcAft>
                <a:spcPct val="35000"/>
              </a:spcAft>
            </a:pPr>
            <a:r>
              <a:rPr lang="zh-CN" altLang="en-US" sz="1600" dirty="0">
                <a:solidFill>
                  <a:schemeClr val="bg1"/>
                </a:solidFill>
                <a:latin typeface="等线" panose="02010600030101010101" pitchFamily="2" charset="-122"/>
                <a:ea typeface="等线" panose="02010600030101010101" pitchFamily="2" charset="-122"/>
                <a:sym typeface="等线" panose="02010600030101010101" pitchFamily="2" charset="-122"/>
              </a:rPr>
              <a:t>半导体</a:t>
            </a:r>
          </a:p>
        </p:txBody>
      </p:sp>
      <p:pic>
        <p:nvPicPr>
          <p:cNvPr id="27654" name="图片 4" descr="DSC02275.JPG"/>
          <p:cNvPicPr>
            <a:picLocks noGrp="1" noChangeAspect="1"/>
          </p:cNvPicPr>
          <p:nvPr/>
        </p:nvPicPr>
        <p:blipFill>
          <a:blip r:embed="rId5"/>
          <a:srcRect/>
          <a:stretch>
            <a:fillRect/>
          </a:stretch>
        </p:blipFill>
        <p:spPr>
          <a:xfrm>
            <a:off x="8435658" y="874713"/>
            <a:ext cx="3751262" cy="1949450"/>
          </a:xfrm>
          <a:prstGeom prst="rect">
            <a:avLst/>
          </a:prstGeom>
          <a:noFill/>
          <a:ln w="9525">
            <a:noFill/>
          </a:ln>
        </p:spPr>
      </p:pic>
      <p:pic>
        <p:nvPicPr>
          <p:cNvPr id="27655" name="图片 7" descr="016-1"/>
          <p:cNvPicPr>
            <a:picLocks noChangeAspect="1"/>
          </p:cNvPicPr>
          <p:nvPr/>
        </p:nvPicPr>
        <p:blipFill>
          <a:blip r:embed="rId6"/>
          <a:stretch>
            <a:fillRect/>
          </a:stretch>
        </p:blipFill>
        <p:spPr>
          <a:xfrm>
            <a:off x="5100955" y="2682240"/>
            <a:ext cx="3289300" cy="1525905"/>
          </a:xfrm>
          <a:prstGeom prst="rect">
            <a:avLst/>
          </a:prstGeom>
          <a:noFill/>
          <a:ln w="9525">
            <a:noFill/>
          </a:ln>
        </p:spPr>
      </p:pic>
      <p:pic>
        <p:nvPicPr>
          <p:cNvPr id="27656" name="图片 9" descr="青岛正大海尔洁净窗"/>
          <p:cNvPicPr>
            <a:picLocks noChangeAspect="1"/>
          </p:cNvPicPr>
          <p:nvPr/>
        </p:nvPicPr>
        <p:blipFill>
          <a:blip r:embed="rId7"/>
          <a:stretch>
            <a:fillRect/>
          </a:stretch>
        </p:blipFill>
        <p:spPr>
          <a:xfrm>
            <a:off x="8435975" y="4250690"/>
            <a:ext cx="3750945" cy="1993265"/>
          </a:xfrm>
          <a:prstGeom prst="rect">
            <a:avLst/>
          </a:prstGeom>
          <a:noFill/>
          <a:ln w="9525">
            <a:noFill/>
          </a:ln>
        </p:spPr>
      </p:pic>
      <p:cxnSp>
        <p:nvCxnSpPr>
          <p:cNvPr id="17" name="直接连接符 16"/>
          <p:cNvCxnSpPr/>
          <p:nvPr/>
        </p:nvCxnSpPr>
        <p:spPr>
          <a:xfrm>
            <a:off x="9403715" y="3692843"/>
            <a:ext cx="190976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直接连接符 18"/>
          <p:cNvCxnSpPr/>
          <p:nvPr/>
        </p:nvCxnSpPr>
        <p:spPr>
          <a:xfrm>
            <a:off x="10359390" y="3324225"/>
            <a:ext cx="0" cy="806450"/>
          </a:xfrm>
          <a:prstGeom prst="line">
            <a:avLst/>
          </a:prstGeom>
        </p:spPr>
        <p:style>
          <a:lnRef idx="1">
            <a:schemeClr val="accent2"/>
          </a:lnRef>
          <a:fillRef idx="0">
            <a:schemeClr val="accent2"/>
          </a:fillRef>
          <a:effectRef idx="0">
            <a:schemeClr val="accent2"/>
          </a:effectRef>
          <a:fontRef idx="minor">
            <a:schemeClr val="tx1"/>
          </a:fontRef>
        </p:style>
      </p:cxnSp>
      <p:sp>
        <p:nvSpPr>
          <p:cNvPr id="27660" name="文本框 21"/>
          <p:cNvSpPr txBox="1"/>
          <p:nvPr/>
        </p:nvSpPr>
        <p:spPr>
          <a:xfrm>
            <a:off x="9403715" y="3415030"/>
            <a:ext cx="860425" cy="245110"/>
          </a:xfrm>
          <a:prstGeom prst="rect">
            <a:avLst/>
          </a:prstGeom>
          <a:noFill/>
          <a:ln w="9525">
            <a:noFill/>
          </a:ln>
        </p:spPr>
        <p:txBody>
          <a:bodyPr wrap="square" anchor="t">
            <a:spAutoFit/>
          </a:bodyPr>
          <a:lstStyle/>
          <a:p>
            <a:r>
              <a:rPr lang="zh-CN" altLang="en-US" sz="1000">
                <a:latin typeface="等线" panose="02010600030101010101" pitchFamily="2" charset="-122"/>
                <a:ea typeface="等线" panose="02010600030101010101" pitchFamily="2" charset="-122"/>
              </a:rPr>
              <a:t>电子半导体</a:t>
            </a:r>
          </a:p>
        </p:txBody>
      </p:sp>
      <p:sp>
        <p:nvSpPr>
          <p:cNvPr id="27661" name="文本框 35"/>
          <p:cNvSpPr txBox="1"/>
          <p:nvPr/>
        </p:nvSpPr>
        <p:spPr>
          <a:xfrm>
            <a:off x="10453053" y="3415030"/>
            <a:ext cx="860425" cy="245110"/>
          </a:xfrm>
          <a:prstGeom prst="rect">
            <a:avLst/>
          </a:prstGeom>
          <a:noFill/>
          <a:ln w="9525">
            <a:noFill/>
          </a:ln>
        </p:spPr>
        <p:txBody>
          <a:bodyPr wrap="square" anchor="t">
            <a:spAutoFit/>
          </a:bodyPr>
          <a:lstStyle/>
          <a:p>
            <a:r>
              <a:rPr lang="zh-CN" altLang="en-US" sz="1000">
                <a:latin typeface="等线" panose="02010600030101010101" pitchFamily="2" charset="-122"/>
                <a:ea typeface="等线" panose="02010600030101010101" pitchFamily="2" charset="-122"/>
              </a:rPr>
              <a:t>生物制药</a:t>
            </a:r>
          </a:p>
        </p:txBody>
      </p:sp>
      <p:sp>
        <p:nvSpPr>
          <p:cNvPr id="27663" name="文本框 37"/>
          <p:cNvSpPr txBox="1"/>
          <p:nvPr/>
        </p:nvSpPr>
        <p:spPr>
          <a:xfrm>
            <a:off x="9471660" y="3783965"/>
            <a:ext cx="724535" cy="245110"/>
          </a:xfrm>
          <a:prstGeom prst="rect">
            <a:avLst/>
          </a:prstGeom>
          <a:noFill/>
          <a:ln w="9525">
            <a:noFill/>
          </a:ln>
        </p:spPr>
        <p:txBody>
          <a:bodyPr wrap="square" anchor="t">
            <a:spAutoFit/>
          </a:bodyPr>
          <a:lstStyle/>
          <a:p>
            <a:r>
              <a:rPr lang="zh-CN" altLang="en-US" sz="1000">
                <a:latin typeface="等线" panose="02010600030101010101" pitchFamily="2" charset="-122"/>
                <a:ea typeface="等线" panose="02010600030101010101" pitchFamily="2" charset="-122"/>
              </a:rPr>
              <a:t>食品行业</a:t>
            </a:r>
          </a:p>
        </p:txBody>
      </p:sp>
      <p:pic>
        <p:nvPicPr>
          <p:cNvPr id="20" name="图片 19" descr="洁净室照片"/>
          <p:cNvPicPr>
            <a:picLocks noChangeAspect="1"/>
          </p:cNvPicPr>
          <p:nvPr/>
        </p:nvPicPr>
        <p:blipFill>
          <a:blip r:embed="rId8"/>
          <a:srcRect/>
          <a:stretch>
            <a:fillRect/>
          </a:stretch>
        </p:blipFill>
        <p:spPr>
          <a:xfrm>
            <a:off x="8435975" y="789305"/>
            <a:ext cx="3750310" cy="2411095"/>
          </a:xfrm>
          <a:prstGeom prst="rect">
            <a:avLst/>
          </a:prstGeom>
        </p:spPr>
      </p:pic>
      <p:pic>
        <p:nvPicPr>
          <p:cNvPr id="22" name="图片 21" descr="timgNT1DIXI8"/>
          <p:cNvPicPr>
            <a:picLocks noChangeAspect="1"/>
          </p:cNvPicPr>
          <p:nvPr/>
        </p:nvPicPr>
        <p:blipFill>
          <a:blip r:embed="rId9"/>
          <a:stretch>
            <a:fillRect/>
          </a:stretch>
        </p:blipFill>
        <p:spPr>
          <a:xfrm>
            <a:off x="5101273" y="780415"/>
            <a:ext cx="3288665" cy="1864360"/>
          </a:xfrm>
          <a:prstGeom prst="rect">
            <a:avLst/>
          </a:prstGeom>
        </p:spPr>
      </p:pic>
      <p:pic>
        <p:nvPicPr>
          <p:cNvPr id="23" name="图片 22" descr="timgMK3YAPYW"/>
          <p:cNvPicPr>
            <a:picLocks noChangeAspect="1"/>
          </p:cNvPicPr>
          <p:nvPr/>
        </p:nvPicPr>
        <p:blipFill>
          <a:blip r:embed="rId10">
            <a:lum bright="6000" contrast="18000"/>
          </a:blip>
          <a:srcRect/>
          <a:stretch>
            <a:fillRect/>
          </a:stretch>
        </p:blipFill>
        <p:spPr>
          <a:xfrm>
            <a:off x="5100955" y="4250055"/>
            <a:ext cx="3289300" cy="1993900"/>
          </a:xfrm>
          <a:prstGeom prst="rect">
            <a:avLst/>
          </a:prstGeom>
        </p:spPr>
      </p:pic>
      <p:sp>
        <p:nvSpPr>
          <p:cNvPr id="8" name="页脚占位符 7"/>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95C27A-BE37-4792-AD8E-6595CA0F45A1}" type="datetime1">
              <a:rPr lang="zh-CN" altLang="en-US" smtClean="0"/>
              <a:t>2020/8/5</a:t>
            </a:fld>
            <a:endParaRPr lang="zh-CN" altLang="en-US"/>
          </a:p>
        </p:txBody>
      </p:sp>
      <p:sp>
        <p:nvSpPr>
          <p:cNvPr id="3" name="灯片编号占位符 2"/>
          <p:cNvSpPr>
            <a:spLocks noGrp="1"/>
          </p:cNvSpPr>
          <p:nvPr>
            <p:ph type="sldNum" sz="quarter" idx="12"/>
          </p:nvPr>
        </p:nvSpPr>
        <p:spPr/>
        <p:txBody>
          <a:bodyPr/>
          <a:lstStyle/>
          <a:p>
            <a:fld id="{CD220B63-1702-4FE4-B2AD-A95BEDEB379C}" type="slidenum">
              <a:rPr lang="zh-CN" altLang="en-US" smtClean="0"/>
              <a:t>8</a:t>
            </a:fld>
            <a:endParaRPr lang="zh-CN" altLang="en-US"/>
          </a:p>
        </p:txBody>
      </p:sp>
      <p:sp>
        <p:nvSpPr>
          <p:cNvPr id="4" name="文本框 34"/>
          <p:cNvSpPr txBox="1"/>
          <p:nvPr/>
        </p:nvSpPr>
        <p:spPr>
          <a:xfrm>
            <a:off x="1852007" y="815324"/>
            <a:ext cx="163512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服务领域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altLang="zh-CN" b="1" dirty="0">
                <a:solidFill>
                  <a:srgbClr val="FC7E2F"/>
                </a:solidFill>
                <a:ea typeface="+mn-lt"/>
                <a:cs typeface="思源黑体 CN Regular" panose="020B0500000000000000" pitchFamily="34" charset="-122"/>
              </a:rPr>
              <a:t>Service Area</a:t>
            </a:r>
            <a:endParaRPr lang="zh-CN" altLang="en-US" b="1" dirty="0">
              <a:solidFill>
                <a:srgbClr val="FC7E2F"/>
              </a:solidFill>
              <a:ea typeface="+mn-lt"/>
              <a:cs typeface="思源黑体 CN Regular" panose="020B0500000000000000" pitchFamily="34" charset="-122"/>
            </a:endParaRPr>
          </a:p>
        </p:txBody>
      </p:sp>
      <p:cxnSp>
        <p:nvCxnSpPr>
          <p:cNvPr id="5" name="直接连接符 4"/>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6" name="图片 5"/>
          <p:cNvPicPr>
            <a:picLocks noChangeAspect="1"/>
          </p:cNvPicPr>
          <p:nvPr/>
        </p:nvPicPr>
        <p:blipFill>
          <a:blip r:embed="rId3"/>
          <a:stretch>
            <a:fillRect/>
          </a:stretch>
        </p:blipFill>
        <p:spPr>
          <a:xfrm>
            <a:off x="718317" y="987002"/>
            <a:ext cx="644937" cy="543105"/>
          </a:xfrm>
          <a:prstGeom prst="rect">
            <a:avLst/>
          </a:prstGeom>
        </p:spPr>
      </p:pic>
      <p:sp>
        <p:nvSpPr>
          <p:cNvPr id="8" name="文本框 13"/>
          <p:cNvSpPr txBox="1"/>
          <p:nvPr/>
        </p:nvSpPr>
        <p:spPr>
          <a:xfrm>
            <a:off x="7902760" y="822428"/>
            <a:ext cx="2120598"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rgbClr val="404040"/>
                </a:solidFill>
                <a:ea typeface="+mn-lt"/>
                <a:sym typeface="等线" panose="02010600030101010101" pitchFamily="2" charset="-122"/>
              </a:rPr>
              <a:t>洁净室围护系统</a:t>
            </a:r>
          </a:p>
        </p:txBody>
      </p:sp>
      <p:sp>
        <p:nvSpPr>
          <p:cNvPr id="9" name="矩形 8"/>
          <p:cNvSpPr/>
          <p:nvPr/>
        </p:nvSpPr>
        <p:spPr>
          <a:xfrm>
            <a:off x="4260400" y="822547"/>
            <a:ext cx="3671198" cy="369332"/>
          </a:xfrm>
          <a:prstGeom prst="rect">
            <a:avLst/>
          </a:prstGeom>
        </p:spPr>
        <p:txBody>
          <a:bodyPr wrap="none">
            <a:spAutoFit/>
          </a:bodyPr>
          <a:lstStyle/>
          <a:p>
            <a:r>
              <a:rPr lang="zh-CN" altLang="en-US" b="1" dirty="0">
                <a:solidFill>
                  <a:srgbClr val="FC7E2F"/>
                </a:solidFill>
                <a:ea typeface="+mn-lt"/>
                <a:cs typeface="思源黑体 CN Regular" panose="020B0500000000000000" pitchFamily="34" charset="-122"/>
              </a:rPr>
              <a:t>山东维实万事达洁净科技有限公司</a:t>
            </a:r>
          </a:p>
        </p:txBody>
      </p:sp>
      <p:sp>
        <p:nvSpPr>
          <p:cNvPr id="7" name="文本框 6"/>
          <p:cNvSpPr txBox="1"/>
          <p:nvPr/>
        </p:nvSpPr>
        <p:spPr>
          <a:xfrm>
            <a:off x="4275640" y="1272540"/>
            <a:ext cx="1400810" cy="462915"/>
          </a:xfrm>
          <a:prstGeom prst="rect">
            <a:avLst/>
          </a:prstGeom>
          <a:noFill/>
        </p:spPr>
        <p:txBody>
          <a:bodyPr wrap="square" rtlCol="0" anchor="t">
            <a:spAutoFit/>
          </a:bodyPr>
          <a:lstStyle/>
          <a:p>
            <a:pPr>
              <a:lnSpc>
                <a:spcPts val="2900"/>
              </a:lnSpc>
              <a:buFont typeface="Arial" panose="020B0604020202020204" pitchFamily="34" charset="0"/>
              <a:buChar char="•"/>
            </a:pPr>
            <a:r>
              <a:rPr lang="en-US" sz="1600" dirty="0">
                <a:solidFill>
                  <a:schemeClr val="tx1">
                    <a:lumMod val="65000"/>
                    <a:lumOff val="35000"/>
                  </a:schemeClr>
                </a:solidFill>
                <a:ea typeface="+mn-lt"/>
                <a:cs typeface="+mn-lt"/>
                <a:sym typeface="+mn-ea"/>
              </a:rPr>
              <a:t>  </a:t>
            </a:r>
            <a:r>
              <a:rPr lang="zh-CN" altLang="en-US" sz="1600" dirty="0">
                <a:solidFill>
                  <a:schemeClr val="tx1">
                    <a:lumMod val="65000"/>
                    <a:lumOff val="35000"/>
                  </a:schemeClr>
                </a:solidFill>
                <a:ea typeface="+mn-lt"/>
                <a:cs typeface="+mn-lt"/>
                <a:sym typeface="+mn-ea"/>
              </a:rPr>
              <a:t>墙板系统</a:t>
            </a:r>
            <a:r>
              <a:rPr sz="1600" dirty="0">
                <a:solidFill>
                  <a:schemeClr val="tx1">
                    <a:lumMod val="65000"/>
                    <a:lumOff val="35000"/>
                  </a:schemeClr>
                </a:solidFill>
                <a:ea typeface="+mn-lt"/>
                <a:cs typeface="+mn-lt"/>
                <a:sym typeface="+mn-ea"/>
              </a:rPr>
              <a:t>  </a:t>
            </a:r>
            <a:endParaRPr lang="zh-CN" altLang="en-US" sz="1600" dirty="0">
              <a:solidFill>
                <a:schemeClr val="tx1">
                  <a:lumMod val="65000"/>
                  <a:lumOff val="35000"/>
                </a:schemeClr>
              </a:solidFill>
              <a:ea typeface="+mn-lt"/>
              <a:cs typeface="+mn-lt"/>
              <a:sym typeface="+mn-ea"/>
            </a:endParaRPr>
          </a:p>
        </p:txBody>
      </p:sp>
      <p:sp>
        <p:nvSpPr>
          <p:cNvPr id="10" name="文本框 9"/>
          <p:cNvSpPr txBox="1"/>
          <p:nvPr/>
        </p:nvSpPr>
        <p:spPr>
          <a:xfrm>
            <a:off x="5706110" y="1272540"/>
            <a:ext cx="1311910" cy="462915"/>
          </a:xfrm>
          <a:prstGeom prst="rect">
            <a:avLst/>
          </a:prstGeom>
          <a:noFill/>
        </p:spPr>
        <p:txBody>
          <a:bodyPr wrap="square" rtlCol="0" anchor="t">
            <a:spAutoFit/>
          </a:bodyPr>
          <a:lstStyle/>
          <a:p>
            <a:pPr>
              <a:lnSpc>
                <a:spcPts val="2900"/>
              </a:lnSpc>
              <a:buFont typeface="Arial" panose="020B0604020202020204" pitchFamily="34" charset="0"/>
              <a:buChar char="•"/>
            </a:pPr>
            <a:r>
              <a:rPr lang="zh-CN" altLang="en-US" sz="1600" dirty="0">
                <a:solidFill>
                  <a:schemeClr val="tx1">
                    <a:lumMod val="65000"/>
                    <a:lumOff val="35000"/>
                  </a:schemeClr>
                </a:solidFill>
                <a:ea typeface="+mn-lt"/>
                <a:cs typeface="+mn-lt"/>
                <a:sym typeface="+mn-ea"/>
              </a:rPr>
              <a:t>  吊顶系统</a:t>
            </a:r>
          </a:p>
        </p:txBody>
      </p:sp>
      <p:sp>
        <p:nvSpPr>
          <p:cNvPr id="11" name="文本框 10"/>
          <p:cNvSpPr txBox="1"/>
          <p:nvPr/>
        </p:nvSpPr>
        <p:spPr>
          <a:xfrm>
            <a:off x="7078980" y="1272540"/>
            <a:ext cx="1203325" cy="462915"/>
          </a:xfrm>
          <a:prstGeom prst="rect">
            <a:avLst/>
          </a:prstGeom>
          <a:noFill/>
        </p:spPr>
        <p:txBody>
          <a:bodyPr wrap="square" rtlCol="0" anchor="t">
            <a:spAutoFit/>
          </a:bodyPr>
          <a:lstStyle/>
          <a:p>
            <a:pPr>
              <a:lnSpc>
                <a:spcPts val="2900"/>
              </a:lnSpc>
              <a:buFont typeface="Arial" panose="020B0604020202020204" pitchFamily="34" charset="0"/>
              <a:buChar char="•"/>
            </a:pPr>
            <a:r>
              <a:rPr lang="zh-CN" altLang="en-US" sz="1600" dirty="0">
                <a:solidFill>
                  <a:schemeClr val="tx1">
                    <a:lumMod val="65000"/>
                    <a:lumOff val="35000"/>
                  </a:schemeClr>
                </a:solidFill>
                <a:ea typeface="+mn-lt"/>
                <a:cs typeface="+mn-lt"/>
                <a:sym typeface="+mn-ea"/>
              </a:rPr>
              <a:t>  洁净门</a:t>
            </a:r>
          </a:p>
        </p:txBody>
      </p:sp>
      <p:sp>
        <p:nvSpPr>
          <p:cNvPr id="12" name="文本框 11"/>
          <p:cNvSpPr txBox="1"/>
          <p:nvPr/>
        </p:nvSpPr>
        <p:spPr>
          <a:xfrm>
            <a:off x="8343265" y="1272540"/>
            <a:ext cx="1238885" cy="462915"/>
          </a:xfrm>
          <a:prstGeom prst="rect">
            <a:avLst/>
          </a:prstGeom>
          <a:noFill/>
        </p:spPr>
        <p:txBody>
          <a:bodyPr wrap="square" rtlCol="0" anchor="t">
            <a:spAutoFit/>
          </a:bodyPr>
          <a:lstStyle/>
          <a:p>
            <a:pPr>
              <a:lnSpc>
                <a:spcPts val="2900"/>
              </a:lnSpc>
              <a:buFont typeface="Arial" panose="020B0604020202020204" pitchFamily="34" charset="0"/>
              <a:buChar char="•"/>
            </a:pPr>
            <a:r>
              <a:rPr lang="zh-CN" sz="1600" dirty="0">
                <a:solidFill>
                  <a:schemeClr val="tx1">
                    <a:lumMod val="65000"/>
                    <a:lumOff val="35000"/>
                  </a:schemeClr>
                </a:solidFill>
                <a:ea typeface="+mn-lt"/>
                <a:cs typeface="+mn-lt"/>
                <a:sym typeface="+mn-ea"/>
              </a:rPr>
              <a:t>  洁净窗</a:t>
            </a:r>
            <a:endParaRPr lang="zh-CN" altLang="en-US" sz="1600" dirty="0">
              <a:solidFill>
                <a:schemeClr val="tx1">
                  <a:lumMod val="65000"/>
                  <a:lumOff val="35000"/>
                </a:schemeClr>
              </a:solidFill>
              <a:ea typeface="+mn-lt"/>
              <a:cs typeface="+mn-lt"/>
              <a:sym typeface="+mn-ea"/>
            </a:endParaRPr>
          </a:p>
        </p:txBody>
      </p:sp>
      <p:sp>
        <p:nvSpPr>
          <p:cNvPr id="13" name="文本框 12"/>
          <p:cNvSpPr txBox="1"/>
          <p:nvPr/>
        </p:nvSpPr>
        <p:spPr>
          <a:xfrm>
            <a:off x="4275640" y="1734185"/>
            <a:ext cx="3422650" cy="462915"/>
          </a:xfrm>
          <a:prstGeom prst="rect">
            <a:avLst/>
          </a:prstGeom>
          <a:noFill/>
        </p:spPr>
        <p:txBody>
          <a:bodyPr wrap="none" rtlCol="0" anchor="t">
            <a:spAutoFit/>
          </a:bodyPr>
          <a:lstStyle/>
          <a:p>
            <a:pPr>
              <a:lnSpc>
                <a:spcPts val="2900"/>
              </a:lnSpc>
              <a:buFont typeface="Arial" panose="020B0604020202020204" pitchFamily="34" charset="0"/>
              <a:buChar char="•"/>
            </a:pPr>
            <a:r>
              <a:rPr lang="zh-CN" sz="1600" dirty="0">
                <a:solidFill>
                  <a:schemeClr val="tx1">
                    <a:lumMod val="65000"/>
                    <a:lumOff val="35000"/>
                  </a:schemeClr>
                </a:solidFill>
                <a:ea typeface="+mn-lt"/>
                <a:cs typeface="+mn-lt"/>
                <a:sym typeface="+mn-ea"/>
              </a:rPr>
              <a:t>  相关产品研发、制造、咨询与服务</a:t>
            </a:r>
            <a:endParaRPr lang="zh-CN" altLang="en-US" sz="1600" dirty="0">
              <a:solidFill>
                <a:schemeClr val="tx1">
                  <a:lumMod val="65000"/>
                  <a:lumOff val="35000"/>
                </a:schemeClr>
              </a:solidFill>
              <a:ea typeface="+mn-lt"/>
              <a:cs typeface="+mn-lt"/>
              <a:sym typeface="+mn-ea"/>
            </a:endParaRPr>
          </a:p>
        </p:txBody>
      </p:sp>
      <p:grpSp>
        <p:nvGrpSpPr>
          <p:cNvPr id="21" name="组合 20"/>
          <p:cNvGrpSpPr/>
          <p:nvPr/>
        </p:nvGrpSpPr>
        <p:grpSpPr>
          <a:xfrm>
            <a:off x="570865" y="2799715"/>
            <a:ext cx="10982960" cy="2393950"/>
            <a:chOff x="1863" y="4955"/>
            <a:chExt cx="13654" cy="2976"/>
          </a:xfrm>
        </p:grpSpPr>
        <p:pic>
          <p:nvPicPr>
            <p:cNvPr id="17" name="图片 16" descr="5"/>
            <p:cNvPicPr>
              <a:picLocks noChangeAspect="1"/>
            </p:cNvPicPr>
            <p:nvPr/>
          </p:nvPicPr>
          <p:blipFill>
            <a:blip r:embed="rId4"/>
            <a:stretch>
              <a:fillRect/>
            </a:stretch>
          </p:blipFill>
          <p:spPr>
            <a:xfrm>
              <a:off x="1863" y="4957"/>
              <a:ext cx="4456" cy="2971"/>
            </a:xfrm>
            <a:prstGeom prst="rect">
              <a:avLst/>
            </a:prstGeom>
          </p:spPr>
        </p:pic>
        <p:pic>
          <p:nvPicPr>
            <p:cNvPr id="19" name="图片 18" descr="12"/>
            <p:cNvPicPr>
              <a:picLocks noChangeAspect="1"/>
            </p:cNvPicPr>
            <p:nvPr/>
          </p:nvPicPr>
          <p:blipFill>
            <a:blip r:embed="rId5"/>
            <a:stretch>
              <a:fillRect/>
            </a:stretch>
          </p:blipFill>
          <p:spPr>
            <a:xfrm>
              <a:off x="6455" y="4955"/>
              <a:ext cx="4464" cy="2976"/>
            </a:xfrm>
            <a:prstGeom prst="rect">
              <a:avLst/>
            </a:prstGeom>
          </p:spPr>
        </p:pic>
        <p:pic>
          <p:nvPicPr>
            <p:cNvPr id="20" name="图片 19" descr="青岛正大海尔洁净窗"/>
            <p:cNvPicPr>
              <a:picLocks noChangeAspect="1"/>
            </p:cNvPicPr>
            <p:nvPr/>
          </p:nvPicPr>
          <p:blipFill>
            <a:blip r:embed="rId6"/>
            <a:stretch>
              <a:fillRect/>
            </a:stretch>
          </p:blipFill>
          <p:spPr>
            <a:xfrm>
              <a:off x="11055" y="4957"/>
              <a:ext cx="4463" cy="2971"/>
            </a:xfrm>
            <a:prstGeom prst="rect">
              <a:avLst/>
            </a:prstGeom>
          </p:spPr>
        </p:pic>
      </p:grpSp>
      <p:sp>
        <p:nvSpPr>
          <p:cNvPr id="22" name="矩形 21"/>
          <p:cNvSpPr/>
          <p:nvPr/>
        </p:nvSpPr>
        <p:spPr>
          <a:xfrm>
            <a:off x="1668145" y="5265420"/>
            <a:ext cx="1029335" cy="32067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3" name="文本框 22"/>
          <p:cNvSpPr txBox="1"/>
          <p:nvPr/>
        </p:nvSpPr>
        <p:spPr>
          <a:xfrm>
            <a:off x="1731010" y="5280025"/>
            <a:ext cx="1210945" cy="306705"/>
          </a:xfrm>
          <a:prstGeom prst="rect">
            <a:avLst/>
          </a:prstGeom>
          <a:noFill/>
        </p:spPr>
        <p:txBody>
          <a:bodyPr wrap="square" rtlCol="0">
            <a:spAutoFit/>
          </a:bodyPr>
          <a:lstStyle/>
          <a:p>
            <a:r>
              <a:rPr lang="zh-CN" altLang="en-US" sz="1400">
                <a:solidFill>
                  <a:schemeClr val="bg1"/>
                </a:solidFill>
              </a:rPr>
              <a:t>墙板系统</a:t>
            </a:r>
          </a:p>
        </p:txBody>
      </p:sp>
      <p:sp>
        <p:nvSpPr>
          <p:cNvPr id="28" name="矩形 27"/>
          <p:cNvSpPr/>
          <p:nvPr/>
        </p:nvSpPr>
        <p:spPr>
          <a:xfrm>
            <a:off x="5391785" y="5265420"/>
            <a:ext cx="1029335" cy="32067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9" name="文本框 28"/>
          <p:cNvSpPr txBox="1"/>
          <p:nvPr/>
        </p:nvSpPr>
        <p:spPr>
          <a:xfrm>
            <a:off x="5534025" y="5265420"/>
            <a:ext cx="745490" cy="306705"/>
          </a:xfrm>
          <a:prstGeom prst="rect">
            <a:avLst/>
          </a:prstGeom>
          <a:noFill/>
        </p:spPr>
        <p:txBody>
          <a:bodyPr wrap="square" rtlCol="0">
            <a:spAutoFit/>
          </a:bodyPr>
          <a:lstStyle/>
          <a:p>
            <a:r>
              <a:rPr lang="zh-CN" altLang="en-US" sz="1400">
                <a:solidFill>
                  <a:schemeClr val="bg1"/>
                </a:solidFill>
              </a:rPr>
              <a:t>洁净门</a:t>
            </a:r>
          </a:p>
        </p:txBody>
      </p:sp>
      <p:sp>
        <p:nvSpPr>
          <p:cNvPr id="30" name="矩形 29"/>
          <p:cNvSpPr/>
          <p:nvPr/>
        </p:nvSpPr>
        <p:spPr>
          <a:xfrm>
            <a:off x="9244965" y="5265420"/>
            <a:ext cx="1029335" cy="32067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1" name="文本框 30"/>
          <p:cNvSpPr txBox="1"/>
          <p:nvPr/>
        </p:nvSpPr>
        <p:spPr>
          <a:xfrm>
            <a:off x="9387205" y="5265420"/>
            <a:ext cx="745490" cy="306705"/>
          </a:xfrm>
          <a:prstGeom prst="rect">
            <a:avLst/>
          </a:prstGeom>
          <a:noFill/>
        </p:spPr>
        <p:txBody>
          <a:bodyPr wrap="square" rtlCol="0">
            <a:spAutoFit/>
          </a:bodyPr>
          <a:lstStyle/>
          <a:p>
            <a:r>
              <a:rPr lang="zh-CN" altLang="en-US" sz="1400">
                <a:solidFill>
                  <a:schemeClr val="bg1"/>
                </a:solidFill>
              </a:rPr>
              <a:t>洁净窗</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4FF680-EEAA-4C9D-BACB-693A0D2DCBC5}" type="datetime1">
              <a:rPr lang="zh-CN" altLang="en-US" smtClean="0"/>
              <a:t>2020/8/5</a:t>
            </a:fld>
            <a:endParaRPr lang="zh-CN" altLang="en-US"/>
          </a:p>
        </p:txBody>
      </p:sp>
      <p:sp>
        <p:nvSpPr>
          <p:cNvPr id="4" name="灯片编号占位符 3"/>
          <p:cNvSpPr>
            <a:spLocks noGrp="1"/>
          </p:cNvSpPr>
          <p:nvPr>
            <p:ph type="sldNum" sz="quarter" idx="12"/>
          </p:nvPr>
        </p:nvSpPr>
        <p:spPr/>
        <p:txBody>
          <a:bodyPr/>
          <a:lstStyle/>
          <a:p>
            <a:fld id="{CD220B63-1702-4FE4-B2AD-A95BEDEB379C}" type="slidenum">
              <a:rPr lang="zh-CN" altLang="en-US" smtClean="0"/>
              <a:t>9</a:t>
            </a:fld>
            <a:endParaRPr lang="zh-CN" altLang="en-US"/>
          </a:p>
        </p:txBody>
      </p:sp>
      <p:sp>
        <p:nvSpPr>
          <p:cNvPr id="5" name="文本框 34"/>
          <p:cNvSpPr txBox="1"/>
          <p:nvPr/>
        </p:nvSpPr>
        <p:spPr>
          <a:xfrm>
            <a:off x="1852295" y="896620"/>
            <a:ext cx="2277110" cy="783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rPr>
              <a:t>品质把控 </a:t>
            </a:r>
            <a:endParaRPr lang="en-US" altLang="zh-CN" b="1" dirty="0">
              <a:solidFill>
                <a:srgbClr val="FC7E2F"/>
              </a:solidFill>
              <a:latin typeface="黑体" panose="02010609060101010101" pitchFamily="49" charset="-122"/>
              <a:ea typeface="黑体" panose="02010609060101010101" pitchFamily="49" charset="-122"/>
              <a:cs typeface="思源黑体 CN Regular" panose="020B0500000000000000" pitchFamily="34" charset="-122"/>
            </a:endParaRPr>
          </a:p>
          <a:p>
            <a:pPr>
              <a:lnSpc>
                <a:spcPct val="150000"/>
              </a:lnSpc>
            </a:pPr>
            <a:r>
              <a:rPr lang="en-US" b="1" dirty="0">
                <a:solidFill>
                  <a:srgbClr val="FC7E2F"/>
                </a:solidFill>
                <a:ea typeface="+mn-lt"/>
                <a:cs typeface="思源黑体 CN Regular" panose="020B0500000000000000" pitchFamily="34" charset="-122"/>
              </a:rPr>
              <a:t>Quality Control </a:t>
            </a:r>
          </a:p>
        </p:txBody>
      </p:sp>
      <p:cxnSp>
        <p:nvCxnSpPr>
          <p:cNvPr id="6" name="直接连接符 5"/>
          <p:cNvCxnSpPr/>
          <p:nvPr/>
        </p:nvCxnSpPr>
        <p:spPr>
          <a:xfrm>
            <a:off x="1659451" y="935974"/>
            <a:ext cx="0" cy="64516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3"/>
          <a:stretch>
            <a:fillRect/>
          </a:stretch>
        </p:blipFill>
        <p:spPr>
          <a:xfrm>
            <a:off x="718317" y="987002"/>
            <a:ext cx="644937" cy="543105"/>
          </a:xfrm>
          <a:prstGeom prst="rect">
            <a:avLst/>
          </a:prstGeom>
        </p:spPr>
      </p:pic>
      <p:sp>
        <p:nvSpPr>
          <p:cNvPr id="136" name="矩形 135"/>
          <p:cNvSpPr/>
          <p:nvPr/>
        </p:nvSpPr>
        <p:spPr>
          <a:xfrm>
            <a:off x="718185" y="2308225"/>
            <a:ext cx="3942080" cy="835025"/>
          </a:xfrm>
          <a:prstGeom prst="rect">
            <a:avLst/>
          </a:prstGeom>
        </p:spPr>
        <p:txBody>
          <a:bodyPr wrap="square">
            <a:spAutoFit/>
          </a:bodyPr>
          <a:lstStyle/>
          <a:p>
            <a:pPr>
              <a:lnSpc>
                <a:spcPts val="2900"/>
              </a:lnSpc>
              <a:buFont typeface="Arial" panose="020B0604020202020204" pitchFamily="34" charset="0"/>
              <a:buChar char="•"/>
            </a:pPr>
            <a:r>
              <a:rPr lang="zh-CN" altLang="en-US" sz="1600" b="1" dirty="0">
                <a:solidFill>
                  <a:schemeClr val="tx1">
                    <a:lumMod val="65000"/>
                    <a:lumOff val="35000"/>
                  </a:schemeClr>
                </a:solidFill>
                <a:ea typeface="+mn-lt"/>
                <a:cs typeface="+mn-lt"/>
              </a:rPr>
              <a:t>  </a:t>
            </a:r>
            <a:r>
              <a:rPr sz="1600" b="1" dirty="0">
                <a:solidFill>
                  <a:schemeClr val="tx1">
                    <a:lumMod val="65000"/>
                    <a:lumOff val="35000"/>
                  </a:schemeClr>
                </a:solidFill>
                <a:ea typeface="+mn-lt"/>
                <a:cs typeface="+mn-lt"/>
              </a:rPr>
              <a:t>公司建有国内一流的检测中心及实验室</a:t>
            </a:r>
            <a:r>
              <a:rPr lang="zh-CN" sz="1600" b="1" dirty="0">
                <a:solidFill>
                  <a:schemeClr val="tx1">
                    <a:lumMod val="65000"/>
                    <a:lumOff val="35000"/>
                  </a:schemeClr>
                </a:solidFill>
                <a:ea typeface="+mn-lt"/>
                <a:cs typeface="+mn-lt"/>
              </a:rPr>
              <a:t>；</a:t>
            </a:r>
          </a:p>
          <a:p>
            <a:pPr>
              <a:lnSpc>
                <a:spcPts val="2900"/>
              </a:lnSpc>
              <a:buFont typeface="Arial" panose="020B0604020202020204" pitchFamily="34" charset="0"/>
              <a:buChar char="•"/>
            </a:pPr>
            <a:r>
              <a:rPr lang="zh-CN" sz="1600" b="1" dirty="0">
                <a:solidFill>
                  <a:schemeClr val="tx1">
                    <a:lumMod val="65000"/>
                    <a:lumOff val="35000"/>
                  </a:schemeClr>
                </a:solidFill>
                <a:ea typeface="+mn-lt"/>
                <a:cs typeface="+mn-lt"/>
              </a:rPr>
              <a:t>  </a:t>
            </a:r>
            <a:r>
              <a:rPr sz="1600" b="1" dirty="0">
                <a:solidFill>
                  <a:schemeClr val="tx1">
                    <a:lumMod val="65000"/>
                    <a:lumOff val="35000"/>
                  </a:schemeClr>
                </a:solidFill>
                <a:ea typeface="+mn-lt"/>
                <a:cs typeface="+mn-lt"/>
              </a:rPr>
              <a:t>主要负责从原材到成品的各项检验。</a:t>
            </a:r>
            <a:r>
              <a:rPr lang="en-US" altLang="zh-CN" sz="1600" b="1" dirty="0">
                <a:solidFill>
                  <a:schemeClr val="tx1">
                    <a:lumMod val="65000"/>
                    <a:lumOff val="35000"/>
                  </a:schemeClr>
                </a:solidFill>
                <a:ea typeface="+mn-lt"/>
                <a:cs typeface="+mn-lt"/>
              </a:rPr>
              <a:t> </a:t>
            </a:r>
            <a:endParaRPr lang="zh-CN" altLang="en-US" sz="1600" b="1" dirty="0">
              <a:solidFill>
                <a:schemeClr val="tx1">
                  <a:lumMod val="65000"/>
                  <a:lumOff val="35000"/>
                </a:schemeClr>
              </a:solidFill>
              <a:ea typeface="+mn-lt"/>
              <a:cs typeface="+mn-lt"/>
              <a:sym typeface="黑体" panose="02010609060101010101" pitchFamily="49" charset="-122"/>
            </a:endParaRPr>
          </a:p>
        </p:txBody>
      </p:sp>
      <p:sp>
        <p:nvSpPr>
          <p:cNvPr id="8" name="矩形 7"/>
          <p:cNvSpPr/>
          <p:nvPr/>
        </p:nvSpPr>
        <p:spPr>
          <a:xfrm>
            <a:off x="718185" y="1898830"/>
            <a:ext cx="1554480" cy="368300"/>
          </a:xfrm>
          <a:prstGeom prst="rect">
            <a:avLst/>
          </a:prstGeom>
        </p:spPr>
        <p:txBody>
          <a:bodyPr wrap="none">
            <a:spAutoFit/>
          </a:bodyPr>
          <a:lstStyle/>
          <a:p>
            <a:r>
              <a:rPr lang="zh-CN" altLang="en-US" b="1" dirty="0">
                <a:solidFill>
                  <a:srgbClr val="FC7E2F"/>
                </a:solidFill>
                <a:ea typeface="+mn-lt"/>
                <a:sym typeface="+mn-ea"/>
              </a:rPr>
              <a:t>万事达实验室</a:t>
            </a:r>
          </a:p>
        </p:txBody>
      </p:sp>
      <p:pic>
        <p:nvPicPr>
          <p:cNvPr id="76805" name="图片 15" descr="荣誉牌"/>
          <p:cNvPicPr>
            <a:picLocks noChangeAspect="1" noChangeArrowheads="1"/>
          </p:cNvPicPr>
          <p:nvPr/>
        </p:nvPicPr>
        <p:blipFill>
          <a:blip r:embed="rId4"/>
          <a:srcRect/>
          <a:stretch>
            <a:fillRect/>
          </a:stretch>
        </p:blipFill>
        <p:spPr bwMode="auto">
          <a:xfrm>
            <a:off x="5967730" y="930275"/>
            <a:ext cx="5386070" cy="51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lADPACOG83_2cLDNDwDNFoA_5760_3840"/>
          <p:cNvPicPr>
            <a:picLocks noChangeAspect="1"/>
          </p:cNvPicPr>
          <p:nvPr/>
        </p:nvPicPr>
        <p:blipFill>
          <a:blip r:embed="rId5"/>
          <a:stretch>
            <a:fillRect/>
          </a:stretch>
        </p:blipFill>
        <p:spPr>
          <a:xfrm>
            <a:off x="985520" y="3327400"/>
            <a:ext cx="4661535" cy="2794635"/>
          </a:xfrm>
          <a:prstGeom prst="rect">
            <a:avLst/>
          </a:prstGeom>
        </p:spPr>
      </p:pic>
      <p:sp>
        <p:nvSpPr>
          <p:cNvPr id="10" name="页脚占位符 9"/>
          <p:cNvSpPr>
            <a:spLocks noGrp="1"/>
          </p:cNvSpPr>
          <p:nvPr>
            <p:ph type="ftr" sz="quarter" idx="11"/>
          </p:nvPr>
        </p:nvSpPr>
        <p:spPr/>
        <p:txBody>
          <a:bodyPr/>
          <a:lstStyle/>
          <a:p>
            <a:r>
              <a:rPr lang="zh-CN" altLang="en-US" dirty="0"/>
              <a:t>成为洁净室围护系统领域最值得信赖的企业</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OC_GUID" val="{b3c17ff4-2f56-436e-9a02-b78e0dbf623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00B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A000120140929A04KPBG</Template>
  <TotalTime>36</TotalTime>
  <Words>3681</Words>
  <Application>Microsoft Macintosh PowerPoint</Application>
  <PresentationFormat>宽屏</PresentationFormat>
  <Paragraphs>430</Paragraphs>
  <Slides>44</Slides>
  <Notes>37</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44</vt:i4>
      </vt:variant>
    </vt:vector>
  </HeadingPairs>
  <TitlesOfParts>
    <vt:vector size="55" baseType="lpstr">
      <vt:lpstr>等线</vt:lpstr>
      <vt:lpstr>等线 Light</vt:lpstr>
      <vt:lpstr>黑体</vt:lpstr>
      <vt:lpstr>思源黑体 CN Medium</vt:lpstr>
      <vt:lpstr>思源黑体 CN Normal</vt:lpstr>
      <vt:lpstr>微软雅黑</vt:lpstr>
      <vt:lpstr>Arial</vt:lpstr>
      <vt:lpstr>Calibri</vt:lpstr>
      <vt:lpstr>Wingdings</vt:lpstr>
      <vt:lpstr>Office 主题​​</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我们的定位：专业的洁净室围护系统服务商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辉</dc:creator>
  <cp:lastModifiedBy>Microsoft Office 用户</cp:lastModifiedBy>
  <cp:revision>683</cp:revision>
  <dcterms:created xsi:type="dcterms:W3CDTF">2019-03-19T07:03:00Z</dcterms:created>
  <dcterms:modified xsi:type="dcterms:W3CDTF">2020-08-05T05:15:37Z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